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5"/>
  </p:notesMasterIdLst>
  <p:sldIdLst>
    <p:sldId id="349" r:id="rId2"/>
    <p:sldId id="323" r:id="rId3"/>
    <p:sldId id="257" r:id="rId4"/>
    <p:sldId id="258" r:id="rId5"/>
    <p:sldId id="324" r:id="rId6"/>
    <p:sldId id="325" r:id="rId7"/>
    <p:sldId id="326" r:id="rId8"/>
    <p:sldId id="327" r:id="rId9"/>
    <p:sldId id="328" r:id="rId10"/>
    <p:sldId id="329" r:id="rId11"/>
    <p:sldId id="350" r:id="rId12"/>
    <p:sldId id="330" r:id="rId13"/>
    <p:sldId id="331" r:id="rId14"/>
    <p:sldId id="332" r:id="rId15"/>
    <p:sldId id="333" r:id="rId16"/>
    <p:sldId id="271" r:id="rId17"/>
    <p:sldId id="291" r:id="rId18"/>
    <p:sldId id="309" r:id="rId19"/>
    <p:sldId id="310" r:id="rId20"/>
    <p:sldId id="322" r:id="rId21"/>
    <p:sldId id="334" r:id="rId22"/>
    <p:sldId id="335" r:id="rId23"/>
    <p:sldId id="351" r:id="rId24"/>
    <p:sldId id="352" r:id="rId25"/>
    <p:sldId id="353" r:id="rId26"/>
    <p:sldId id="336" r:id="rId27"/>
    <p:sldId id="313" r:id="rId28"/>
    <p:sldId id="314" r:id="rId29"/>
    <p:sldId id="315" r:id="rId30"/>
    <p:sldId id="316" r:id="rId31"/>
    <p:sldId id="317" r:id="rId32"/>
    <p:sldId id="337" r:id="rId33"/>
    <p:sldId id="338" r:id="rId34"/>
    <p:sldId id="339" r:id="rId35"/>
    <p:sldId id="340" r:id="rId36"/>
    <p:sldId id="341" r:id="rId37"/>
    <p:sldId id="342" r:id="rId38"/>
    <p:sldId id="343" r:id="rId39"/>
    <p:sldId id="344" r:id="rId40"/>
    <p:sldId id="345" r:id="rId41"/>
    <p:sldId id="346" r:id="rId42"/>
    <p:sldId id="347" r:id="rId43"/>
    <p:sldId id="348" r:id="rId4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6" roundtripDataSignature="AMtx7mjAUVjNZwJMI/ob9mWiYBoR01wL9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nisha Sinha" initials="" lastIdx="1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5A5A"/>
    <a:srgbClr val="FAA726"/>
    <a:srgbClr val="22AF73"/>
    <a:srgbClr val="4890E4"/>
    <a:srgbClr val="C471AE"/>
    <a:srgbClr val="0EC1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8CAF343-2ED1-4E81-8B03-4AA92D390BD6}">
  <a:tblStyle styleId="{48CAF343-2ED1-4E81-8B03-4AA92D390BD6}"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870" autoAdjust="0"/>
    <p:restoredTop sz="94660"/>
  </p:normalViewPr>
  <p:slideViewPr>
    <p:cSldViewPr snapToGrid="0">
      <p:cViewPr varScale="1">
        <p:scale>
          <a:sx n="67" d="100"/>
          <a:sy n="67" d="100"/>
        </p:scale>
        <p:origin x="80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3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3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Blank">
    <p:spTree>
      <p:nvGrpSpPr>
        <p:cNvPr id="1" name=""/>
        <p:cNvGrpSpPr/>
        <p:nvPr/>
      </p:nvGrpSpPr>
      <p:grpSpPr>
        <a:xfrm>
          <a:off x="0" y="0"/>
          <a:ext cx="0" cy="0"/>
          <a:chOff x="0" y="0"/>
          <a:chExt cx="0" cy="0"/>
        </a:xfrm>
      </p:grpSpPr>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2773600124"/>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and Content">
    <p:spTree>
      <p:nvGrpSpPr>
        <p:cNvPr id="1" name=""/>
        <p:cNvGrpSpPr/>
        <p:nvPr/>
      </p:nvGrpSpPr>
      <p:grpSpPr>
        <a:xfrm>
          <a:off x="0" y="0"/>
          <a:ext cx="0" cy="0"/>
          <a:chOff x="0" y="0"/>
          <a:chExt cx="0" cy="0"/>
        </a:xfrm>
      </p:grpSpPr>
      <p:sp>
        <p:nvSpPr>
          <p:cNvPr id="1052" name="Title Text"/>
          <p:cNvSpPr txBox="1">
            <a:spLocks noGrp="1"/>
          </p:cNvSpPr>
          <p:nvPr>
            <p:ph type="title"/>
          </p:nvPr>
        </p:nvSpPr>
        <p:spPr>
          <a:prstGeom prst="rect">
            <a:avLst/>
          </a:prstGeom>
        </p:spPr>
        <p:txBody>
          <a:bodyPr lIns="45718" tIns="45718" rIns="45718" bIns="45718"/>
          <a:lstStyle>
            <a:lvl1pPr>
              <a:defRPr>
                <a:latin typeface="Proxima Nova"/>
                <a:ea typeface="Proxima Nova"/>
                <a:cs typeface="Proxima Nova"/>
                <a:sym typeface="Proxima Nova"/>
              </a:defRPr>
            </a:lvl1pPr>
          </a:lstStyle>
          <a:p>
            <a:r>
              <a:t>Title Text</a:t>
            </a:r>
          </a:p>
        </p:txBody>
      </p:sp>
      <p:sp>
        <p:nvSpPr>
          <p:cNvPr id="1053" name="Body Level One…"/>
          <p:cNvSpPr txBox="1">
            <a:spLocks noGrp="1"/>
          </p:cNvSpPr>
          <p:nvPr>
            <p:ph type="body" idx="1"/>
          </p:nvPr>
        </p:nvSpPr>
        <p:spPr>
          <a:prstGeom prst="rect">
            <a:avLst/>
          </a:prstGeom>
        </p:spPr>
        <p:txBody>
          <a:bodyPr lIns="45718" tIns="45718" rIns="45718" bIns="45718"/>
          <a:lstStyle>
            <a:lvl1pPr marL="228599" indent="-228599">
              <a:defRPr>
                <a:latin typeface="Proxima Nova"/>
                <a:ea typeface="Proxima Nova"/>
                <a:cs typeface="Proxima Nova"/>
                <a:sym typeface="Proxima Nova"/>
              </a:defRPr>
            </a:lvl1pPr>
            <a:lvl2pPr marL="645750" indent="-285750">
              <a:spcBef>
                <a:spcPts val="1000"/>
              </a:spcBef>
              <a:defRPr sz="3000">
                <a:latin typeface="Proxima Nova"/>
                <a:ea typeface="Proxima Nova"/>
                <a:cs typeface="Proxima Nova"/>
                <a:sym typeface="Proxima Nova"/>
              </a:defRPr>
            </a:lvl2pPr>
            <a:lvl3pPr marL="1089275" indent="-369276">
              <a:spcBef>
                <a:spcPts val="1000"/>
              </a:spcBef>
              <a:defRPr sz="3000">
                <a:latin typeface="Proxima Nova"/>
                <a:ea typeface="Proxima Nova"/>
                <a:cs typeface="Proxima Nova"/>
                <a:sym typeface="Proxima Nova"/>
              </a:defRPr>
            </a:lvl3pPr>
            <a:lvl4pPr marL="1490306" indent="-410307">
              <a:spcBef>
                <a:spcPts val="1000"/>
              </a:spcBef>
              <a:defRPr sz="3000">
                <a:latin typeface="Proxima Nova"/>
                <a:ea typeface="Proxima Nova"/>
                <a:cs typeface="Proxima Nova"/>
                <a:sym typeface="Proxima Nova"/>
              </a:defRPr>
            </a:lvl4pPr>
            <a:lvl5pPr marL="1850306" indent="-410305">
              <a:defRPr sz="3000">
                <a:latin typeface="Proxima Nova"/>
                <a:ea typeface="Proxima Nova"/>
                <a:cs typeface="Proxima Nova"/>
                <a:sym typeface="Proxima Nova"/>
              </a:defRPr>
            </a:lvl5pPr>
          </a:lstStyle>
          <a:p>
            <a:r>
              <a:t>Body Level One</a:t>
            </a:r>
          </a:p>
          <a:p>
            <a:pPr lvl="1"/>
            <a:r>
              <a:t>Body Level Two</a:t>
            </a:r>
          </a:p>
          <a:p>
            <a:pPr lvl="2"/>
            <a:r>
              <a:t>Body Level Three</a:t>
            </a:r>
          </a:p>
          <a:p>
            <a:pPr lvl="3"/>
            <a:r>
              <a:t>Body Level Four</a:t>
            </a:r>
          </a:p>
          <a:p>
            <a:pPr lvl="4"/>
            <a:r>
              <a:t>Body Level Five</a:t>
            </a:r>
          </a:p>
        </p:txBody>
      </p:sp>
      <p:sp>
        <p:nvSpPr>
          <p:cNvPr id="1054" name="Slide Number"/>
          <p:cNvSpPr txBox="1">
            <a:spLocks noGrp="1"/>
          </p:cNvSpPr>
          <p:nvPr>
            <p:ph type="sldNum" sz="quarter" idx="2"/>
          </p:nvPr>
        </p:nvSpPr>
        <p:spPr>
          <a:xfrm>
            <a:off x="11095181" y="6404294"/>
            <a:ext cx="258620" cy="269237"/>
          </a:xfrm>
          <a:prstGeom prst="rect">
            <a:avLst/>
          </a:prstGeom>
        </p:spPr>
        <p:txBody>
          <a:bodyPr lIns="45718" tIns="45718" rIns="45718" bIns="45718"/>
          <a:lstStyle/>
          <a:p>
            <a:fld id="{86CB4B4D-7CA3-9044-876B-883B54F8677D}" type="slidenum">
              <a:t>‹#›</a:t>
            </a:fld>
            <a:endParaRPr dirty="0"/>
          </a:p>
        </p:txBody>
      </p:sp>
    </p:spTree>
    <p:extLst>
      <p:ext uri="{BB962C8B-B14F-4D97-AF65-F5344CB8AC3E}">
        <p14:creationId xmlns:p14="http://schemas.microsoft.com/office/powerpoint/2010/main" val="394776688"/>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06393-3FA6-4991-8F3C-91E41F1F49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08DD168-9FB7-4313-9B47-75C79FC541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61FFEC0-8F4D-44E9-A331-FF06280D85C0}"/>
              </a:ext>
            </a:extLst>
          </p:cNvPr>
          <p:cNvSpPr>
            <a:spLocks noGrp="1"/>
          </p:cNvSpPr>
          <p:nvPr>
            <p:ph type="dt" sz="half" idx="10"/>
          </p:nvPr>
        </p:nvSpPr>
        <p:spPr/>
        <p:txBody>
          <a:bodyPr/>
          <a:lstStyle/>
          <a:p>
            <a:fld id="{AD3DA7A2-E748-4B52-AFA0-8AD8A4CE3636}" type="datetimeFigureOut">
              <a:rPr lang="en-IN" smtClean="0"/>
              <a:t>27-06-2021</a:t>
            </a:fld>
            <a:endParaRPr lang="en-IN" dirty="0"/>
          </a:p>
        </p:txBody>
      </p:sp>
      <p:sp>
        <p:nvSpPr>
          <p:cNvPr id="5" name="Footer Placeholder 4">
            <a:extLst>
              <a:ext uri="{FF2B5EF4-FFF2-40B4-BE49-F238E27FC236}">
                <a16:creationId xmlns:a16="http://schemas.microsoft.com/office/drawing/2014/main" id="{1BFC42DE-D918-48F0-9DEC-2DA45A34CBD9}"/>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2024F2A0-82C1-4E4B-BC58-4C0312C3F4D8}"/>
              </a:ext>
            </a:extLst>
          </p:cNvPr>
          <p:cNvSpPr>
            <a:spLocks noGrp="1"/>
          </p:cNvSpPr>
          <p:nvPr>
            <p:ph type="sldNum" sz="quarter" idx="12"/>
          </p:nvPr>
        </p:nvSpPr>
        <p:spPr/>
        <p:txBody>
          <a:bodyPr/>
          <a:lstStyle/>
          <a:p>
            <a:fld id="{61DC336A-7820-4F2E-84B1-A710EA016BAA}" type="slidenum">
              <a:rPr lang="en-IN" smtClean="0"/>
              <a:t>‹#›</a:t>
            </a:fld>
            <a:endParaRPr lang="en-IN" dirty="0"/>
          </a:p>
        </p:txBody>
      </p:sp>
    </p:spTree>
    <p:extLst>
      <p:ext uri="{BB962C8B-B14F-4D97-AF65-F5344CB8AC3E}">
        <p14:creationId xmlns:p14="http://schemas.microsoft.com/office/powerpoint/2010/main" val="12823254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8DDA7-BCC9-4B22-91E0-62D677F1054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5E41E42-A33D-420C-95B1-ABC15ABA8E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3E982E5-84FF-4EFC-BECE-32657B64C846}"/>
              </a:ext>
            </a:extLst>
          </p:cNvPr>
          <p:cNvSpPr>
            <a:spLocks noGrp="1"/>
          </p:cNvSpPr>
          <p:nvPr>
            <p:ph type="dt" sz="half" idx="10"/>
          </p:nvPr>
        </p:nvSpPr>
        <p:spPr/>
        <p:txBody>
          <a:bodyPr/>
          <a:lstStyle/>
          <a:p>
            <a:fld id="{FADDB932-4C07-4DA3-80FF-054449CF444E}" type="datetimeFigureOut">
              <a:rPr lang="en-IN" smtClean="0"/>
              <a:t>27-06-2021</a:t>
            </a:fld>
            <a:endParaRPr lang="en-IN"/>
          </a:p>
        </p:txBody>
      </p:sp>
      <p:sp>
        <p:nvSpPr>
          <p:cNvPr id="5" name="Footer Placeholder 4">
            <a:extLst>
              <a:ext uri="{FF2B5EF4-FFF2-40B4-BE49-F238E27FC236}">
                <a16:creationId xmlns:a16="http://schemas.microsoft.com/office/drawing/2014/main" id="{80F395F0-4435-48EB-BBD3-5BA61600B33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82D89F0-2FCA-42E0-B232-CE0A8E034045}"/>
              </a:ext>
            </a:extLst>
          </p:cNvPr>
          <p:cNvSpPr>
            <a:spLocks noGrp="1"/>
          </p:cNvSpPr>
          <p:nvPr>
            <p:ph type="sldNum" sz="quarter" idx="12"/>
          </p:nvPr>
        </p:nvSpPr>
        <p:spPr/>
        <p:txBody>
          <a:bodyPr/>
          <a:lstStyle/>
          <a:p>
            <a:fld id="{47599752-A263-4C8C-BA58-8DDC7847656F}" type="slidenum">
              <a:rPr lang="en-IN" smtClean="0"/>
              <a:t>‹#›</a:t>
            </a:fld>
            <a:endParaRPr lang="en-IN"/>
          </a:p>
        </p:txBody>
      </p:sp>
    </p:spTree>
    <p:extLst>
      <p:ext uri="{BB962C8B-B14F-4D97-AF65-F5344CB8AC3E}">
        <p14:creationId xmlns:p14="http://schemas.microsoft.com/office/powerpoint/2010/main" val="4042123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3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3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3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3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3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3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3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3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3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3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3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37"/>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3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3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3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1.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C502A82-753F-446E-BB40-88805BA59465}"/>
              </a:ext>
            </a:extLst>
          </p:cNvPr>
          <p:cNvSpPr txBox="1">
            <a:spLocks/>
          </p:cNvSpPr>
          <p:nvPr/>
        </p:nvSpPr>
        <p:spPr>
          <a:xfrm>
            <a:off x="209550" y="4826675"/>
            <a:ext cx="11696700" cy="1777396"/>
          </a:xfrm>
          <a:prstGeom prst="roundRect">
            <a:avLst>
              <a:gd name="adj" fmla="val 5076"/>
            </a:avLst>
          </a:prstGeom>
          <a:noFill/>
          <a:ln w="28575">
            <a:solidFill>
              <a:srgbClr val="F4AB35"/>
            </a:solidFill>
          </a:ln>
        </p:spPr>
        <p:txBody>
          <a:bodyPr spcFirstLastPara="1" wrap="square" lIns="0" tIns="0" rIns="0" bIns="0" anchor="ctr" anchorCtr="0">
            <a:noAutofit/>
          </a:bodyPr>
          <a:lstStyle>
            <a:defPPr marR="0" lvl="0" algn="l" rtl="0">
              <a:lnSpc>
                <a:spcPct val="100000"/>
              </a:lnSpc>
              <a:spcBef>
                <a:spcPts val="0"/>
              </a:spcBef>
              <a:spcAft>
                <a:spcPts val="0"/>
              </a:spcAft>
              <a:defRPr/>
            </a:defPPr>
            <a:lvl1pPr marL="0" indent="0" algn="ctr">
              <a:spcBef>
                <a:spcPts val="400"/>
              </a:spcBef>
              <a:spcAft>
                <a:spcPts val="400"/>
              </a:spcAft>
              <a:buClr>
                <a:srgbClr val="EE283C"/>
              </a:buClr>
              <a:buSzPct val="100000"/>
              <a:buNone/>
              <a:defRPr sz="1800" b="1">
                <a:latin typeface="Lato" panose="020F0502020204030203" pitchFamily="34" charset="0"/>
                <a:ea typeface="Lato" panose="020F0502020204030203" pitchFamily="34" charset="0"/>
                <a:cs typeface="Lato" panose="020F0502020204030203" pitchFamily="34" charset="0"/>
              </a:defRPr>
            </a:lvl1pPr>
            <a:lvl2pPr marL="914400" indent="-342900">
              <a:lnSpc>
                <a:spcPct val="90000"/>
              </a:lnSpc>
              <a:spcBef>
                <a:spcPts val="1000"/>
              </a:spcBef>
              <a:buSzPts val="1800"/>
              <a:buChar char="•"/>
              <a:defRPr sz="2800">
                <a:latin typeface="Calibri"/>
                <a:ea typeface="Calibri"/>
                <a:cs typeface="Calibri"/>
              </a:defRPr>
            </a:lvl2pPr>
            <a:lvl3pPr marL="1371600" indent="-406400">
              <a:lnSpc>
                <a:spcPct val="90000"/>
              </a:lnSpc>
              <a:spcBef>
                <a:spcPts val="1000"/>
              </a:spcBef>
              <a:buSzPts val="2800"/>
              <a:buChar char="•"/>
              <a:defRPr sz="2800">
                <a:latin typeface="Calibri"/>
                <a:ea typeface="Calibri"/>
                <a:cs typeface="Calibri"/>
              </a:defRPr>
            </a:lvl3pPr>
            <a:lvl4pPr marL="1828800" indent="-406400">
              <a:lnSpc>
                <a:spcPct val="90000"/>
              </a:lnSpc>
              <a:spcBef>
                <a:spcPts val="1000"/>
              </a:spcBef>
              <a:buSzPts val="2800"/>
              <a:buChar char="•"/>
              <a:defRPr sz="2800">
                <a:latin typeface="Calibri"/>
                <a:ea typeface="Calibri"/>
                <a:cs typeface="Calibri"/>
              </a:defRPr>
            </a:lvl4pPr>
            <a:lvl5pPr marL="2286000" indent="-406400">
              <a:lnSpc>
                <a:spcPct val="90000"/>
              </a:lnSpc>
              <a:spcBef>
                <a:spcPts val="1000"/>
              </a:spcBef>
              <a:buSzPts val="2800"/>
              <a:buChar char="•"/>
              <a:defRPr sz="2800">
                <a:latin typeface="Calibri"/>
                <a:ea typeface="Calibri"/>
                <a:cs typeface="Calibri"/>
              </a:defRPr>
            </a:lvl5pPr>
            <a:lvl6pPr marL="2743200" indent="-342900">
              <a:lnSpc>
                <a:spcPct val="90000"/>
              </a:lnSpc>
              <a:spcBef>
                <a:spcPts val="1000"/>
              </a:spcBef>
              <a:buSzPts val="1800"/>
              <a:buChar char="•"/>
              <a:defRPr sz="3000">
                <a:latin typeface="Calibri"/>
                <a:ea typeface="Calibri"/>
                <a:cs typeface="Calibri"/>
              </a:defRPr>
            </a:lvl6pPr>
            <a:lvl7pPr marL="3200400" indent="-342900">
              <a:lnSpc>
                <a:spcPct val="90000"/>
              </a:lnSpc>
              <a:spcBef>
                <a:spcPts val="1000"/>
              </a:spcBef>
              <a:buSzPts val="1800"/>
              <a:buChar char="•"/>
              <a:defRPr sz="3000">
                <a:latin typeface="Calibri"/>
                <a:ea typeface="Calibri"/>
                <a:cs typeface="Calibri"/>
              </a:defRPr>
            </a:lvl7pPr>
            <a:lvl8pPr marL="3657600" indent="-342900">
              <a:lnSpc>
                <a:spcPct val="90000"/>
              </a:lnSpc>
              <a:spcBef>
                <a:spcPts val="1000"/>
              </a:spcBef>
              <a:buSzPts val="1800"/>
              <a:buChar char="•"/>
              <a:defRPr sz="3000">
                <a:latin typeface="Calibri"/>
                <a:ea typeface="Calibri"/>
                <a:cs typeface="Calibri"/>
              </a:defRPr>
            </a:lvl8pPr>
            <a:lvl9pPr marL="4114800" indent="-342900">
              <a:lnSpc>
                <a:spcPct val="90000"/>
              </a:lnSpc>
              <a:spcBef>
                <a:spcPts val="1000"/>
              </a:spcBef>
              <a:buSzPts val="1800"/>
              <a:buChar char="•"/>
              <a:defRPr sz="3000">
                <a:latin typeface="Calibri"/>
                <a:ea typeface="Calibri"/>
                <a:cs typeface="Calibri"/>
              </a:defRPr>
            </a:lvl9pPr>
          </a:lstStyle>
          <a:p>
            <a:pPr marL="347472" indent="-347472" algn="l" hangingPunct="0">
              <a:lnSpc>
                <a:spcPct val="98000"/>
              </a:lnSpc>
              <a:buFont typeface="Wingdings" panose="05000000000000000000" pitchFamily="2" charset="2"/>
              <a:buChar char=""/>
            </a:pPr>
            <a:endParaRPr lang="en-US" sz="1600" b="0" dirty="0">
              <a:sym typeface="Calibri"/>
            </a:endParaRPr>
          </a:p>
        </p:txBody>
      </p:sp>
      <p:sp>
        <p:nvSpPr>
          <p:cNvPr id="13" name="Content Placeholder 2">
            <a:extLst>
              <a:ext uri="{FF2B5EF4-FFF2-40B4-BE49-F238E27FC236}">
                <a16:creationId xmlns:a16="http://schemas.microsoft.com/office/drawing/2014/main" id="{96C9AD51-F621-4559-BF0A-D0BF3472FD02}"/>
              </a:ext>
            </a:extLst>
          </p:cNvPr>
          <p:cNvSpPr txBox="1">
            <a:spLocks/>
          </p:cNvSpPr>
          <p:nvPr/>
        </p:nvSpPr>
        <p:spPr>
          <a:xfrm>
            <a:off x="209550" y="3016596"/>
            <a:ext cx="11696700" cy="1499445"/>
          </a:xfrm>
          <a:prstGeom prst="roundRect">
            <a:avLst>
              <a:gd name="adj" fmla="val 5076"/>
            </a:avLst>
          </a:prstGeom>
          <a:noFill/>
          <a:ln w="28575">
            <a:solidFill>
              <a:srgbClr val="F4AB35"/>
            </a:solidFill>
          </a:ln>
        </p:spPr>
        <p:txBody>
          <a:bodyPr spcFirstLastPara="1" wrap="square" lIns="0" tIns="0" rIns="0" bIns="0" anchor="ctr" anchorCtr="0">
            <a:noAutofit/>
          </a:bodyPr>
          <a:lstStyle>
            <a:defPPr marR="0" lvl="0" algn="l" rtl="0">
              <a:lnSpc>
                <a:spcPct val="100000"/>
              </a:lnSpc>
              <a:spcBef>
                <a:spcPts val="0"/>
              </a:spcBef>
              <a:spcAft>
                <a:spcPts val="0"/>
              </a:spcAft>
              <a:defRPr/>
            </a:defPPr>
            <a:lvl1pPr marL="0" indent="0" algn="ctr">
              <a:spcBef>
                <a:spcPts val="400"/>
              </a:spcBef>
              <a:spcAft>
                <a:spcPts val="400"/>
              </a:spcAft>
              <a:buClr>
                <a:srgbClr val="EE283C"/>
              </a:buClr>
              <a:buSzPct val="100000"/>
              <a:buNone/>
              <a:defRPr sz="1800" b="1">
                <a:latin typeface="Lato" panose="020F0502020204030203" pitchFamily="34" charset="0"/>
                <a:ea typeface="Lato" panose="020F0502020204030203" pitchFamily="34" charset="0"/>
                <a:cs typeface="Lato" panose="020F0502020204030203" pitchFamily="34" charset="0"/>
              </a:defRPr>
            </a:lvl1pPr>
            <a:lvl2pPr marL="914400" indent="-342900">
              <a:lnSpc>
                <a:spcPct val="90000"/>
              </a:lnSpc>
              <a:spcBef>
                <a:spcPts val="1000"/>
              </a:spcBef>
              <a:buSzPts val="1800"/>
              <a:buChar char="•"/>
              <a:defRPr sz="2800">
                <a:latin typeface="Calibri"/>
                <a:ea typeface="Calibri"/>
                <a:cs typeface="Calibri"/>
              </a:defRPr>
            </a:lvl2pPr>
            <a:lvl3pPr marL="1371600" indent="-406400">
              <a:lnSpc>
                <a:spcPct val="90000"/>
              </a:lnSpc>
              <a:spcBef>
                <a:spcPts val="1000"/>
              </a:spcBef>
              <a:buSzPts val="2800"/>
              <a:buChar char="•"/>
              <a:defRPr sz="2800">
                <a:latin typeface="Calibri"/>
                <a:ea typeface="Calibri"/>
                <a:cs typeface="Calibri"/>
              </a:defRPr>
            </a:lvl3pPr>
            <a:lvl4pPr marL="1828800" indent="-406400">
              <a:lnSpc>
                <a:spcPct val="90000"/>
              </a:lnSpc>
              <a:spcBef>
                <a:spcPts val="1000"/>
              </a:spcBef>
              <a:buSzPts val="2800"/>
              <a:buChar char="•"/>
              <a:defRPr sz="2800">
                <a:latin typeface="Calibri"/>
                <a:ea typeface="Calibri"/>
                <a:cs typeface="Calibri"/>
              </a:defRPr>
            </a:lvl4pPr>
            <a:lvl5pPr marL="2286000" indent="-406400">
              <a:lnSpc>
                <a:spcPct val="90000"/>
              </a:lnSpc>
              <a:spcBef>
                <a:spcPts val="1000"/>
              </a:spcBef>
              <a:buSzPts val="2800"/>
              <a:buChar char="•"/>
              <a:defRPr sz="2800">
                <a:latin typeface="Calibri"/>
                <a:ea typeface="Calibri"/>
                <a:cs typeface="Calibri"/>
              </a:defRPr>
            </a:lvl5pPr>
            <a:lvl6pPr marL="2743200" indent="-342900">
              <a:lnSpc>
                <a:spcPct val="90000"/>
              </a:lnSpc>
              <a:spcBef>
                <a:spcPts val="1000"/>
              </a:spcBef>
              <a:buSzPts val="1800"/>
              <a:buChar char="•"/>
              <a:defRPr sz="3000">
                <a:latin typeface="Calibri"/>
                <a:ea typeface="Calibri"/>
                <a:cs typeface="Calibri"/>
              </a:defRPr>
            </a:lvl6pPr>
            <a:lvl7pPr marL="3200400" indent="-342900">
              <a:lnSpc>
                <a:spcPct val="90000"/>
              </a:lnSpc>
              <a:spcBef>
                <a:spcPts val="1000"/>
              </a:spcBef>
              <a:buSzPts val="1800"/>
              <a:buChar char="•"/>
              <a:defRPr sz="3000">
                <a:latin typeface="Calibri"/>
                <a:ea typeface="Calibri"/>
                <a:cs typeface="Calibri"/>
              </a:defRPr>
            </a:lvl7pPr>
            <a:lvl8pPr marL="3657600" indent="-342900">
              <a:lnSpc>
                <a:spcPct val="90000"/>
              </a:lnSpc>
              <a:spcBef>
                <a:spcPts val="1000"/>
              </a:spcBef>
              <a:buSzPts val="1800"/>
              <a:buChar char="•"/>
              <a:defRPr sz="3000">
                <a:latin typeface="Calibri"/>
                <a:ea typeface="Calibri"/>
                <a:cs typeface="Calibri"/>
              </a:defRPr>
            </a:lvl8pPr>
            <a:lvl9pPr marL="4114800" indent="-342900">
              <a:lnSpc>
                <a:spcPct val="90000"/>
              </a:lnSpc>
              <a:spcBef>
                <a:spcPts val="1000"/>
              </a:spcBef>
              <a:buSzPts val="1800"/>
              <a:buChar char="•"/>
              <a:defRPr sz="3000">
                <a:latin typeface="Calibri"/>
                <a:ea typeface="Calibri"/>
                <a:cs typeface="Calibri"/>
              </a:defRPr>
            </a:lvl9pPr>
          </a:lstStyle>
          <a:p>
            <a:pPr marL="347472" indent="-347472" algn="l" hangingPunct="0">
              <a:lnSpc>
                <a:spcPct val="98000"/>
              </a:lnSpc>
              <a:buFont typeface="Wingdings" panose="05000000000000000000" pitchFamily="2" charset="2"/>
              <a:buChar char=""/>
            </a:pPr>
            <a:endParaRPr lang="en-US" sz="1600" b="0" dirty="0">
              <a:sym typeface="Calibri"/>
            </a:endParaRPr>
          </a:p>
        </p:txBody>
      </p:sp>
      <p:sp>
        <p:nvSpPr>
          <p:cNvPr id="12" name="Content Placeholder 2">
            <a:extLst>
              <a:ext uri="{FF2B5EF4-FFF2-40B4-BE49-F238E27FC236}">
                <a16:creationId xmlns:a16="http://schemas.microsoft.com/office/drawing/2014/main" id="{206EAF6E-9765-42B3-A069-5FF3459669D6}"/>
              </a:ext>
            </a:extLst>
          </p:cNvPr>
          <p:cNvSpPr txBox="1">
            <a:spLocks/>
          </p:cNvSpPr>
          <p:nvPr/>
        </p:nvSpPr>
        <p:spPr>
          <a:xfrm>
            <a:off x="209550" y="1265219"/>
            <a:ext cx="11696700" cy="1499445"/>
          </a:xfrm>
          <a:prstGeom prst="roundRect">
            <a:avLst>
              <a:gd name="adj" fmla="val 5076"/>
            </a:avLst>
          </a:prstGeom>
          <a:noFill/>
          <a:ln w="28575">
            <a:solidFill>
              <a:srgbClr val="F4AB35"/>
            </a:solidFill>
          </a:ln>
        </p:spPr>
        <p:txBody>
          <a:bodyPr spcFirstLastPara="1" wrap="square" lIns="0" tIns="0" rIns="0" bIns="0" anchor="ctr" anchorCtr="0">
            <a:noAutofit/>
          </a:bodyPr>
          <a:lstStyle>
            <a:defPPr marR="0" lvl="0" algn="l" rtl="0">
              <a:lnSpc>
                <a:spcPct val="100000"/>
              </a:lnSpc>
              <a:spcBef>
                <a:spcPts val="0"/>
              </a:spcBef>
              <a:spcAft>
                <a:spcPts val="0"/>
              </a:spcAft>
              <a:defRPr/>
            </a:defPPr>
            <a:lvl1pPr marL="0" indent="0" algn="ctr">
              <a:spcBef>
                <a:spcPts val="400"/>
              </a:spcBef>
              <a:spcAft>
                <a:spcPts val="400"/>
              </a:spcAft>
              <a:buClr>
                <a:srgbClr val="EE283C"/>
              </a:buClr>
              <a:buSzPct val="100000"/>
              <a:buNone/>
              <a:defRPr sz="1800" b="1">
                <a:latin typeface="Lato" panose="020F0502020204030203" pitchFamily="34" charset="0"/>
                <a:ea typeface="Lato" panose="020F0502020204030203" pitchFamily="34" charset="0"/>
                <a:cs typeface="Lato" panose="020F0502020204030203" pitchFamily="34" charset="0"/>
              </a:defRPr>
            </a:lvl1pPr>
            <a:lvl2pPr marL="914400" indent="-342900">
              <a:lnSpc>
                <a:spcPct val="90000"/>
              </a:lnSpc>
              <a:spcBef>
                <a:spcPts val="1000"/>
              </a:spcBef>
              <a:buSzPts val="1800"/>
              <a:buChar char="•"/>
              <a:defRPr sz="2800">
                <a:latin typeface="Calibri"/>
                <a:ea typeface="Calibri"/>
                <a:cs typeface="Calibri"/>
              </a:defRPr>
            </a:lvl2pPr>
            <a:lvl3pPr marL="1371600" indent="-406400">
              <a:lnSpc>
                <a:spcPct val="90000"/>
              </a:lnSpc>
              <a:spcBef>
                <a:spcPts val="1000"/>
              </a:spcBef>
              <a:buSzPts val="2800"/>
              <a:buChar char="•"/>
              <a:defRPr sz="2800">
                <a:latin typeface="Calibri"/>
                <a:ea typeface="Calibri"/>
                <a:cs typeface="Calibri"/>
              </a:defRPr>
            </a:lvl3pPr>
            <a:lvl4pPr marL="1828800" indent="-406400">
              <a:lnSpc>
                <a:spcPct val="90000"/>
              </a:lnSpc>
              <a:spcBef>
                <a:spcPts val="1000"/>
              </a:spcBef>
              <a:buSzPts val="2800"/>
              <a:buChar char="•"/>
              <a:defRPr sz="2800">
                <a:latin typeface="Calibri"/>
                <a:ea typeface="Calibri"/>
                <a:cs typeface="Calibri"/>
              </a:defRPr>
            </a:lvl4pPr>
            <a:lvl5pPr marL="2286000" indent="-406400">
              <a:lnSpc>
                <a:spcPct val="90000"/>
              </a:lnSpc>
              <a:spcBef>
                <a:spcPts val="1000"/>
              </a:spcBef>
              <a:buSzPts val="2800"/>
              <a:buChar char="•"/>
              <a:defRPr sz="2800">
                <a:latin typeface="Calibri"/>
                <a:ea typeface="Calibri"/>
                <a:cs typeface="Calibri"/>
              </a:defRPr>
            </a:lvl5pPr>
            <a:lvl6pPr marL="2743200" indent="-342900">
              <a:lnSpc>
                <a:spcPct val="90000"/>
              </a:lnSpc>
              <a:spcBef>
                <a:spcPts val="1000"/>
              </a:spcBef>
              <a:buSzPts val="1800"/>
              <a:buChar char="•"/>
              <a:defRPr sz="3000">
                <a:latin typeface="Calibri"/>
                <a:ea typeface="Calibri"/>
                <a:cs typeface="Calibri"/>
              </a:defRPr>
            </a:lvl6pPr>
            <a:lvl7pPr marL="3200400" indent="-342900">
              <a:lnSpc>
                <a:spcPct val="90000"/>
              </a:lnSpc>
              <a:spcBef>
                <a:spcPts val="1000"/>
              </a:spcBef>
              <a:buSzPts val="1800"/>
              <a:buChar char="•"/>
              <a:defRPr sz="3000">
                <a:latin typeface="Calibri"/>
                <a:ea typeface="Calibri"/>
                <a:cs typeface="Calibri"/>
              </a:defRPr>
            </a:lvl7pPr>
            <a:lvl8pPr marL="3657600" indent="-342900">
              <a:lnSpc>
                <a:spcPct val="90000"/>
              </a:lnSpc>
              <a:spcBef>
                <a:spcPts val="1000"/>
              </a:spcBef>
              <a:buSzPts val="1800"/>
              <a:buChar char="•"/>
              <a:defRPr sz="3000">
                <a:latin typeface="Calibri"/>
                <a:ea typeface="Calibri"/>
                <a:cs typeface="Calibri"/>
              </a:defRPr>
            </a:lvl8pPr>
            <a:lvl9pPr marL="4114800" indent="-342900">
              <a:lnSpc>
                <a:spcPct val="90000"/>
              </a:lnSpc>
              <a:spcBef>
                <a:spcPts val="1000"/>
              </a:spcBef>
              <a:buSzPts val="1800"/>
              <a:buChar char="•"/>
              <a:defRPr sz="3000">
                <a:latin typeface="Calibri"/>
                <a:ea typeface="Calibri"/>
                <a:cs typeface="Calibri"/>
              </a:defRPr>
            </a:lvl9pPr>
          </a:lstStyle>
          <a:p>
            <a:pPr marL="347472" indent="-347472" algn="l" hangingPunct="0">
              <a:lnSpc>
                <a:spcPct val="98000"/>
              </a:lnSpc>
              <a:buFont typeface="Wingdings" panose="05000000000000000000" pitchFamily="2" charset="2"/>
              <a:buChar char=""/>
            </a:pPr>
            <a:endParaRPr lang="en-US" sz="1600" b="0" dirty="0">
              <a:sym typeface="Calibri"/>
            </a:endParaRPr>
          </a:p>
        </p:txBody>
      </p:sp>
      <p:sp>
        <p:nvSpPr>
          <p:cNvPr id="8" name="WiFi Networking">
            <a:extLst>
              <a:ext uri="{FF2B5EF4-FFF2-40B4-BE49-F238E27FC236}">
                <a16:creationId xmlns:a16="http://schemas.microsoft.com/office/drawing/2014/main" id="{EBE9BD2D-4612-4262-8CBD-5B5902B90884}"/>
              </a:ext>
            </a:extLst>
          </p:cNvPr>
          <p:cNvSpPr txBox="1"/>
          <p:nvPr/>
        </p:nvSpPr>
        <p:spPr>
          <a:xfrm>
            <a:off x="2650853" y="291408"/>
            <a:ext cx="6890295"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ctr">
              <a:defRPr sz="2400">
                <a:latin typeface="Lato Semibold"/>
                <a:ea typeface="Lato Semibold"/>
                <a:cs typeface="Lato Semibold"/>
                <a:sym typeface="Lato Semibold"/>
              </a:defRPr>
            </a:lvl1pPr>
          </a:lstStyle>
          <a:p>
            <a:r>
              <a:rPr lang="en-US" dirty="0"/>
              <a:t>WHY DO WE NEED TO DISCUS AI FOR LEADERS? </a:t>
            </a:r>
          </a:p>
        </p:txBody>
      </p:sp>
      <p:pic>
        <p:nvPicPr>
          <p:cNvPr id="4" name="Picture 3">
            <a:extLst>
              <a:ext uri="{FF2B5EF4-FFF2-40B4-BE49-F238E27FC236}">
                <a16:creationId xmlns:a16="http://schemas.microsoft.com/office/drawing/2014/main" id="{500CBA36-D658-4BC0-ACDF-9FC2261ACA83}"/>
              </a:ext>
            </a:extLst>
          </p:cNvPr>
          <p:cNvPicPr>
            <a:picLocks noChangeAspect="1"/>
          </p:cNvPicPr>
          <p:nvPr/>
        </p:nvPicPr>
        <p:blipFill rotWithShape="1">
          <a:blip r:embed="rId2"/>
          <a:srcRect l="17166" t="50000" r="12500" b="20741"/>
          <a:stretch/>
        </p:blipFill>
        <p:spPr>
          <a:xfrm>
            <a:off x="285750" y="1448485"/>
            <a:ext cx="4765220" cy="1132915"/>
          </a:xfrm>
          <a:prstGeom prst="rect">
            <a:avLst/>
          </a:prstGeom>
        </p:spPr>
      </p:pic>
      <p:sp>
        <p:nvSpPr>
          <p:cNvPr id="5" name="TextBox 4">
            <a:extLst>
              <a:ext uri="{FF2B5EF4-FFF2-40B4-BE49-F238E27FC236}">
                <a16:creationId xmlns:a16="http://schemas.microsoft.com/office/drawing/2014/main" id="{5E3F8AB3-83C7-4CBE-B634-61D461D258E4}"/>
              </a:ext>
            </a:extLst>
          </p:cNvPr>
          <p:cNvSpPr txBox="1"/>
          <p:nvPr/>
        </p:nvSpPr>
        <p:spPr>
          <a:xfrm>
            <a:off x="5068660" y="1614755"/>
            <a:ext cx="6008915" cy="954107"/>
          </a:xfrm>
          <a:prstGeom prst="rect">
            <a:avLst/>
          </a:prstGeom>
          <a:noFill/>
        </p:spPr>
        <p:txBody>
          <a:bodyPr wrap="square">
            <a:spAutoFit/>
          </a:bodyPr>
          <a:lstStyle/>
          <a:p>
            <a:r>
              <a:rPr lang="en-US" b="0" i="0" dirty="0">
                <a:solidFill>
                  <a:srgbClr val="333333"/>
                </a:solidFill>
                <a:effectLst/>
                <a:latin typeface="Exchange"/>
              </a:rPr>
              <a:t>Walmart ended the partnership because it found different, sometimes simpler solutions that proved just as useful. In addition, Walmart U.S. chief executive John Furner has concerns about how shoppers react to seeing a robot working in a store</a:t>
            </a:r>
            <a:endParaRPr lang="en-IN" dirty="0"/>
          </a:p>
        </p:txBody>
      </p:sp>
      <p:sp>
        <p:nvSpPr>
          <p:cNvPr id="6" name="TextBox 5">
            <a:extLst>
              <a:ext uri="{FF2B5EF4-FFF2-40B4-BE49-F238E27FC236}">
                <a16:creationId xmlns:a16="http://schemas.microsoft.com/office/drawing/2014/main" id="{CCD34D01-C4E6-4825-9023-2150232340E5}"/>
              </a:ext>
            </a:extLst>
          </p:cNvPr>
          <p:cNvSpPr txBox="1"/>
          <p:nvPr/>
        </p:nvSpPr>
        <p:spPr>
          <a:xfrm>
            <a:off x="5111522" y="3317855"/>
            <a:ext cx="6096000" cy="923330"/>
          </a:xfrm>
          <a:prstGeom prst="rect">
            <a:avLst/>
          </a:prstGeom>
          <a:noFill/>
        </p:spPr>
        <p:txBody>
          <a:bodyPr wrap="square">
            <a:spAutoFit/>
          </a:bodyPr>
          <a:lstStyle>
            <a:defPPr>
              <a:defRPr lang="en-US"/>
            </a:defPPr>
            <a:lvl1pPr>
              <a:defRPr b="0" i="0">
                <a:solidFill>
                  <a:srgbClr val="333333"/>
                </a:solidFill>
                <a:effectLst/>
                <a:latin typeface="Exchange"/>
              </a:defRPr>
            </a:lvl1pPr>
          </a:lstStyle>
          <a:p>
            <a:r>
              <a:rPr lang="en-US" dirty="0"/>
              <a:t>Given the necessary cost cuts and the increased focus on core, we have decided to wind down the Incubator and AI Labs and pursue strategic alternatives for Uber Works.</a:t>
            </a:r>
            <a:endParaRPr lang="en-IN" dirty="0"/>
          </a:p>
        </p:txBody>
      </p:sp>
      <p:pic>
        <p:nvPicPr>
          <p:cNvPr id="7" name="Picture 6">
            <a:extLst>
              <a:ext uri="{FF2B5EF4-FFF2-40B4-BE49-F238E27FC236}">
                <a16:creationId xmlns:a16="http://schemas.microsoft.com/office/drawing/2014/main" id="{9FA5B206-CB0C-4F0A-A29B-8046F7096A7A}"/>
              </a:ext>
            </a:extLst>
          </p:cNvPr>
          <p:cNvPicPr>
            <a:picLocks noChangeAspect="1"/>
          </p:cNvPicPr>
          <p:nvPr/>
        </p:nvPicPr>
        <p:blipFill rotWithShape="1">
          <a:blip r:embed="rId3"/>
          <a:srcRect l="8437" t="10278" r="10000" b="42778"/>
          <a:stretch/>
        </p:blipFill>
        <p:spPr>
          <a:xfrm>
            <a:off x="339497" y="3101769"/>
            <a:ext cx="4632553" cy="1321919"/>
          </a:xfrm>
          <a:prstGeom prst="rect">
            <a:avLst/>
          </a:prstGeom>
        </p:spPr>
      </p:pic>
      <p:pic>
        <p:nvPicPr>
          <p:cNvPr id="10" name="Picture 9">
            <a:extLst>
              <a:ext uri="{FF2B5EF4-FFF2-40B4-BE49-F238E27FC236}">
                <a16:creationId xmlns:a16="http://schemas.microsoft.com/office/drawing/2014/main" id="{F7A30A1E-12C0-4CC3-804C-6DC0653E89F0}"/>
              </a:ext>
            </a:extLst>
          </p:cNvPr>
          <p:cNvPicPr>
            <a:picLocks noChangeAspect="1"/>
          </p:cNvPicPr>
          <p:nvPr/>
        </p:nvPicPr>
        <p:blipFill rotWithShape="1">
          <a:blip r:embed="rId4"/>
          <a:srcRect l="6682" t="53056" r="39922" b="10000"/>
          <a:stretch/>
        </p:blipFill>
        <p:spPr>
          <a:xfrm>
            <a:off x="247649" y="4943475"/>
            <a:ext cx="4462139" cy="1601896"/>
          </a:xfrm>
          <a:prstGeom prst="rect">
            <a:avLst/>
          </a:prstGeom>
        </p:spPr>
      </p:pic>
      <p:sp>
        <p:nvSpPr>
          <p:cNvPr id="11" name="TextBox 10">
            <a:extLst>
              <a:ext uri="{FF2B5EF4-FFF2-40B4-BE49-F238E27FC236}">
                <a16:creationId xmlns:a16="http://schemas.microsoft.com/office/drawing/2014/main" id="{1CA69AC5-ED52-4B3F-A626-BACF091CF6BF}"/>
              </a:ext>
            </a:extLst>
          </p:cNvPr>
          <p:cNvSpPr txBox="1"/>
          <p:nvPr/>
        </p:nvSpPr>
        <p:spPr>
          <a:xfrm>
            <a:off x="5111522" y="5074325"/>
            <a:ext cx="6743700" cy="2031325"/>
          </a:xfrm>
          <a:prstGeom prst="rect">
            <a:avLst/>
          </a:prstGeom>
          <a:noFill/>
        </p:spPr>
        <p:txBody>
          <a:bodyPr wrap="square">
            <a:spAutoFit/>
          </a:bodyPr>
          <a:lstStyle>
            <a:defPPr>
              <a:defRPr lang="en-US"/>
            </a:defPPr>
            <a:lvl1pPr>
              <a:defRPr b="0" i="0">
                <a:solidFill>
                  <a:srgbClr val="333333"/>
                </a:solidFill>
                <a:effectLst/>
                <a:latin typeface="Exchange"/>
              </a:defRPr>
            </a:lvl1pPr>
          </a:lstStyle>
          <a:p>
            <a:r>
              <a:rPr lang="en-US" dirty="0"/>
              <a:t>When applied in real world, IBM found that its ground-breaking innovation is no counterpart for the untidy truth of the present medical care framework. </a:t>
            </a:r>
            <a:r>
              <a:rPr lang="en-US" altLang="en-US" dirty="0"/>
              <a:t>A doctor at Jupiter Hospital in Florida told IBM representatives according to the study:</a:t>
            </a:r>
          </a:p>
          <a:p>
            <a:r>
              <a:rPr lang="en-US" altLang="en-US" dirty="0"/>
              <a:t>“We bought it for marketing and with hopes that you would achieve the vision. We can’t use it in many cases."  </a:t>
            </a:r>
          </a:p>
          <a:p>
            <a:endParaRPr lang="en-IN" dirty="0"/>
          </a:p>
        </p:txBody>
      </p:sp>
    </p:spTree>
    <p:extLst>
      <p:ext uri="{BB962C8B-B14F-4D97-AF65-F5344CB8AC3E}">
        <p14:creationId xmlns:p14="http://schemas.microsoft.com/office/powerpoint/2010/main" val="68693605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WiFi Networking">
            <a:extLst>
              <a:ext uri="{FF2B5EF4-FFF2-40B4-BE49-F238E27FC236}">
                <a16:creationId xmlns:a16="http://schemas.microsoft.com/office/drawing/2014/main" id="{EBE9BD2D-4612-4262-8CBD-5B5902B90884}"/>
              </a:ext>
            </a:extLst>
          </p:cNvPr>
          <p:cNvSpPr txBox="1"/>
          <p:nvPr/>
        </p:nvSpPr>
        <p:spPr>
          <a:xfrm>
            <a:off x="1536700" y="291408"/>
            <a:ext cx="9118600"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gn="ctr">
              <a:defRPr sz="2400">
                <a:latin typeface="Lato Semibold"/>
                <a:ea typeface="Lato Semibold"/>
                <a:cs typeface="Lato Semibold"/>
                <a:sym typeface="Lato Semibold"/>
              </a:defRPr>
            </a:lvl1pPr>
          </a:lstStyle>
          <a:p>
            <a:r>
              <a:rPr lang="en-US" dirty="0"/>
              <a:t>PUTTING THINGS TOGETHER -  WHAT DO ALL THESE MEAN?</a:t>
            </a:r>
          </a:p>
        </p:txBody>
      </p:sp>
      <p:sp>
        <p:nvSpPr>
          <p:cNvPr id="7" name="Content Placeholder 2">
            <a:extLst>
              <a:ext uri="{FF2B5EF4-FFF2-40B4-BE49-F238E27FC236}">
                <a16:creationId xmlns:a16="http://schemas.microsoft.com/office/drawing/2014/main" id="{CD646BF5-F046-4103-B91E-26CBC27EB696}"/>
              </a:ext>
            </a:extLst>
          </p:cNvPr>
          <p:cNvSpPr txBox="1">
            <a:spLocks/>
          </p:cNvSpPr>
          <p:nvPr/>
        </p:nvSpPr>
        <p:spPr>
          <a:xfrm>
            <a:off x="1390984" y="1494349"/>
            <a:ext cx="9410032" cy="3869302"/>
          </a:xfrm>
          <a:prstGeom prst="roundRect">
            <a:avLst>
              <a:gd name="adj" fmla="val 5076"/>
            </a:avLst>
          </a:prstGeom>
          <a:noFill/>
          <a:ln w="28575">
            <a:solidFill>
              <a:srgbClr val="F4AB35"/>
            </a:solidFill>
          </a:ln>
        </p:spPr>
        <p:txBody>
          <a:bodyPr spcFirstLastPara="1" wrap="square" lIns="0" tIns="0" rIns="0" bIns="0" anchor="ctr" anchorCtr="0">
            <a:noAutofit/>
          </a:bodyPr>
          <a:lstStyle>
            <a:defPPr marR="0" lvl="0" algn="l" rtl="0">
              <a:lnSpc>
                <a:spcPct val="100000"/>
              </a:lnSpc>
              <a:spcBef>
                <a:spcPts val="0"/>
              </a:spcBef>
              <a:spcAft>
                <a:spcPts val="0"/>
              </a:spcAft>
              <a:defRPr/>
            </a:defPPr>
            <a:lvl1pPr marL="0" indent="0" algn="ctr">
              <a:spcBef>
                <a:spcPts val="400"/>
              </a:spcBef>
              <a:spcAft>
                <a:spcPts val="400"/>
              </a:spcAft>
              <a:buClr>
                <a:srgbClr val="EE283C"/>
              </a:buClr>
              <a:buSzPct val="100000"/>
              <a:buNone/>
              <a:defRPr sz="1800" b="1">
                <a:latin typeface="Lato" panose="020F0502020204030203" pitchFamily="34" charset="0"/>
                <a:ea typeface="Lato" panose="020F0502020204030203" pitchFamily="34" charset="0"/>
                <a:cs typeface="Lato" panose="020F0502020204030203" pitchFamily="34" charset="0"/>
              </a:defRPr>
            </a:lvl1pPr>
            <a:lvl2pPr marL="914400" indent="-342900">
              <a:lnSpc>
                <a:spcPct val="90000"/>
              </a:lnSpc>
              <a:spcBef>
                <a:spcPts val="1000"/>
              </a:spcBef>
              <a:buSzPts val="1800"/>
              <a:buChar char="•"/>
              <a:defRPr sz="2800">
                <a:latin typeface="Calibri"/>
                <a:ea typeface="Calibri"/>
                <a:cs typeface="Calibri"/>
              </a:defRPr>
            </a:lvl2pPr>
            <a:lvl3pPr marL="1371600" indent="-406400">
              <a:lnSpc>
                <a:spcPct val="90000"/>
              </a:lnSpc>
              <a:spcBef>
                <a:spcPts val="1000"/>
              </a:spcBef>
              <a:buSzPts val="2800"/>
              <a:buChar char="•"/>
              <a:defRPr sz="2800">
                <a:latin typeface="Calibri"/>
                <a:ea typeface="Calibri"/>
                <a:cs typeface="Calibri"/>
              </a:defRPr>
            </a:lvl3pPr>
            <a:lvl4pPr marL="1828800" indent="-406400">
              <a:lnSpc>
                <a:spcPct val="90000"/>
              </a:lnSpc>
              <a:spcBef>
                <a:spcPts val="1000"/>
              </a:spcBef>
              <a:buSzPts val="2800"/>
              <a:buChar char="•"/>
              <a:defRPr sz="2800">
                <a:latin typeface="Calibri"/>
                <a:ea typeface="Calibri"/>
                <a:cs typeface="Calibri"/>
              </a:defRPr>
            </a:lvl4pPr>
            <a:lvl5pPr marL="2286000" indent="-406400">
              <a:lnSpc>
                <a:spcPct val="90000"/>
              </a:lnSpc>
              <a:spcBef>
                <a:spcPts val="1000"/>
              </a:spcBef>
              <a:buSzPts val="2800"/>
              <a:buChar char="•"/>
              <a:defRPr sz="2800">
                <a:latin typeface="Calibri"/>
                <a:ea typeface="Calibri"/>
                <a:cs typeface="Calibri"/>
              </a:defRPr>
            </a:lvl5pPr>
            <a:lvl6pPr marL="2743200" indent="-342900">
              <a:lnSpc>
                <a:spcPct val="90000"/>
              </a:lnSpc>
              <a:spcBef>
                <a:spcPts val="1000"/>
              </a:spcBef>
              <a:buSzPts val="1800"/>
              <a:buChar char="•"/>
              <a:defRPr sz="3000">
                <a:latin typeface="Calibri"/>
                <a:ea typeface="Calibri"/>
                <a:cs typeface="Calibri"/>
              </a:defRPr>
            </a:lvl6pPr>
            <a:lvl7pPr marL="3200400" indent="-342900">
              <a:lnSpc>
                <a:spcPct val="90000"/>
              </a:lnSpc>
              <a:spcBef>
                <a:spcPts val="1000"/>
              </a:spcBef>
              <a:buSzPts val="1800"/>
              <a:buChar char="•"/>
              <a:defRPr sz="3000">
                <a:latin typeface="Calibri"/>
                <a:ea typeface="Calibri"/>
                <a:cs typeface="Calibri"/>
              </a:defRPr>
            </a:lvl7pPr>
            <a:lvl8pPr marL="3657600" indent="-342900">
              <a:lnSpc>
                <a:spcPct val="90000"/>
              </a:lnSpc>
              <a:spcBef>
                <a:spcPts val="1000"/>
              </a:spcBef>
              <a:buSzPts val="1800"/>
              <a:buChar char="•"/>
              <a:defRPr sz="3000">
                <a:latin typeface="Calibri"/>
                <a:ea typeface="Calibri"/>
                <a:cs typeface="Calibri"/>
              </a:defRPr>
            </a:lvl8pPr>
            <a:lvl9pPr marL="4114800" indent="-342900">
              <a:lnSpc>
                <a:spcPct val="90000"/>
              </a:lnSpc>
              <a:spcBef>
                <a:spcPts val="1000"/>
              </a:spcBef>
              <a:buSzPts val="1800"/>
              <a:buChar char="•"/>
              <a:defRPr sz="3000">
                <a:latin typeface="Calibri"/>
                <a:ea typeface="Calibri"/>
                <a:cs typeface="Calibri"/>
              </a:defRPr>
            </a:lvl9pPr>
          </a:lstStyle>
          <a:p>
            <a:pPr marL="347472" indent="-347472" algn="l" hangingPunct="0">
              <a:lnSpc>
                <a:spcPct val="98000"/>
              </a:lnSpc>
              <a:buFont typeface="Wingdings" panose="05000000000000000000" pitchFamily="2" charset="2"/>
              <a:buChar char=""/>
            </a:pPr>
            <a:r>
              <a:rPr lang="en-US" sz="2000" b="0" dirty="0">
                <a:sym typeface="Calibri"/>
              </a:rPr>
              <a:t>The next two challenges are cost and a lack of understanding among managers about how AI technologies work</a:t>
            </a:r>
          </a:p>
          <a:p>
            <a:pPr marL="347472" indent="-347472" algn="l" hangingPunct="0">
              <a:lnSpc>
                <a:spcPct val="98000"/>
              </a:lnSpc>
              <a:buFont typeface="Wingdings" panose="05000000000000000000" pitchFamily="2" charset="2"/>
              <a:buChar char=""/>
            </a:pPr>
            <a:r>
              <a:rPr lang="en-US" sz="2000" b="0" dirty="0">
                <a:sym typeface="Calibri"/>
              </a:rPr>
              <a:t>If one looks at the risks of AI, cybersecurity, compliance, privacy and </a:t>
            </a:r>
            <a:r>
              <a:rPr lang="en-US" sz="2000" b="0" dirty="0" err="1">
                <a:sym typeface="Calibri"/>
              </a:rPr>
              <a:t>explainability</a:t>
            </a:r>
            <a:r>
              <a:rPr lang="en-US" sz="2000" b="0" dirty="0">
                <a:sym typeface="Calibri"/>
              </a:rPr>
              <a:t> come off as the key risks. </a:t>
            </a:r>
            <a:r>
              <a:rPr lang="en-US" sz="2000" b="0" dirty="0" err="1">
                <a:sym typeface="Calibri"/>
              </a:rPr>
              <a:t>Explainability</a:t>
            </a:r>
            <a:r>
              <a:rPr lang="en-US" sz="2000" b="0" dirty="0">
                <a:sym typeface="Calibri"/>
              </a:rPr>
              <a:t> is also closely related with the difficulty in integrating AI with current processes and ease of understanding on the part of managers and operational leaders</a:t>
            </a:r>
          </a:p>
          <a:p>
            <a:pPr marL="347472" indent="-347472" algn="l" hangingPunct="0">
              <a:lnSpc>
                <a:spcPct val="98000"/>
              </a:lnSpc>
              <a:buFont typeface="Wingdings" panose="05000000000000000000" pitchFamily="2" charset="2"/>
              <a:buChar char=""/>
            </a:pPr>
            <a:r>
              <a:rPr lang="en-US" sz="2000" b="0" dirty="0">
                <a:sym typeface="Calibri"/>
              </a:rPr>
              <a:t>All of the above will be very important to keep in mind when we discuss identification and </a:t>
            </a:r>
            <a:r>
              <a:rPr lang="en-US" sz="2000" b="0" dirty="0" err="1">
                <a:sym typeface="Calibri"/>
              </a:rPr>
              <a:t>prioritisation</a:t>
            </a:r>
            <a:r>
              <a:rPr lang="en-US" sz="2000" b="0" dirty="0">
                <a:sym typeface="Calibri"/>
              </a:rPr>
              <a:t> of projects and initiatives</a:t>
            </a:r>
          </a:p>
        </p:txBody>
      </p:sp>
    </p:spTree>
    <p:extLst>
      <p:ext uri="{BB962C8B-B14F-4D97-AF65-F5344CB8AC3E}">
        <p14:creationId xmlns:p14="http://schemas.microsoft.com/office/powerpoint/2010/main" val="397473578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WiFi Networking">
            <a:extLst>
              <a:ext uri="{FF2B5EF4-FFF2-40B4-BE49-F238E27FC236}">
                <a16:creationId xmlns:a16="http://schemas.microsoft.com/office/drawing/2014/main" id="{EBE9BD2D-4612-4262-8CBD-5B5902B90884}"/>
              </a:ext>
            </a:extLst>
          </p:cNvPr>
          <p:cNvSpPr txBox="1"/>
          <p:nvPr/>
        </p:nvSpPr>
        <p:spPr>
          <a:xfrm>
            <a:off x="1536700" y="291408"/>
            <a:ext cx="9118600"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gn="ctr">
              <a:defRPr sz="2400">
                <a:latin typeface="Lato Semibold"/>
                <a:ea typeface="Lato Semibold"/>
                <a:cs typeface="Lato Semibold"/>
                <a:sym typeface="Lato Semibold"/>
              </a:defRPr>
            </a:lvl1pPr>
          </a:lstStyle>
          <a:p>
            <a:r>
              <a:rPr lang="en-US" dirty="0"/>
              <a:t>PUTTING THINGS TOGETHER – A FEW MYTHS </a:t>
            </a:r>
          </a:p>
        </p:txBody>
      </p:sp>
      <p:sp>
        <p:nvSpPr>
          <p:cNvPr id="7" name="Content Placeholder 2">
            <a:extLst>
              <a:ext uri="{FF2B5EF4-FFF2-40B4-BE49-F238E27FC236}">
                <a16:creationId xmlns:a16="http://schemas.microsoft.com/office/drawing/2014/main" id="{CD646BF5-F046-4103-B91E-26CBC27EB696}"/>
              </a:ext>
            </a:extLst>
          </p:cNvPr>
          <p:cNvSpPr txBox="1">
            <a:spLocks/>
          </p:cNvSpPr>
          <p:nvPr/>
        </p:nvSpPr>
        <p:spPr>
          <a:xfrm>
            <a:off x="676608" y="1850641"/>
            <a:ext cx="4590717" cy="4877876"/>
          </a:xfrm>
          <a:prstGeom prst="roundRect">
            <a:avLst>
              <a:gd name="adj" fmla="val 5076"/>
            </a:avLst>
          </a:prstGeom>
          <a:noFill/>
          <a:ln w="28575">
            <a:solidFill>
              <a:srgbClr val="F4AB35"/>
            </a:solidFill>
          </a:ln>
        </p:spPr>
        <p:txBody>
          <a:bodyPr spcFirstLastPara="1" wrap="square" lIns="0" tIns="0" rIns="0" bIns="0" anchor="ctr" anchorCtr="0">
            <a:noAutofit/>
          </a:bodyPr>
          <a:lstStyle>
            <a:defPPr marR="0" lvl="0" algn="l" rtl="0">
              <a:lnSpc>
                <a:spcPct val="100000"/>
              </a:lnSpc>
              <a:spcBef>
                <a:spcPts val="0"/>
              </a:spcBef>
              <a:spcAft>
                <a:spcPts val="0"/>
              </a:spcAft>
              <a:defRPr/>
            </a:defPPr>
            <a:lvl1pPr marL="0" indent="0" algn="ctr">
              <a:spcBef>
                <a:spcPts val="400"/>
              </a:spcBef>
              <a:spcAft>
                <a:spcPts val="400"/>
              </a:spcAft>
              <a:buClr>
                <a:srgbClr val="EE283C"/>
              </a:buClr>
              <a:buSzPct val="100000"/>
              <a:buNone/>
              <a:defRPr sz="1800" b="1">
                <a:latin typeface="Lato" panose="020F0502020204030203" pitchFamily="34" charset="0"/>
                <a:ea typeface="Lato" panose="020F0502020204030203" pitchFamily="34" charset="0"/>
                <a:cs typeface="Lato" panose="020F0502020204030203" pitchFamily="34" charset="0"/>
              </a:defRPr>
            </a:lvl1pPr>
            <a:lvl2pPr marL="914400" indent="-342900">
              <a:lnSpc>
                <a:spcPct val="90000"/>
              </a:lnSpc>
              <a:spcBef>
                <a:spcPts val="1000"/>
              </a:spcBef>
              <a:buSzPts val="1800"/>
              <a:buChar char="•"/>
              <a:defRPr sz="2800">
                <a:latin typeface="Calibri"/>
                <a:ea typeface="Calibri"/>
                <a:cs typeface="Calibri"/>
              </a:defRPr>
            </a:lvl2pPr>
            <a:lvl3pPr marL="1371600" indent="-406400">
              <a:lnSpc>
                <a:spcPct val="90000"/>
              </a:lnSpc>
              <a:spcBef>
                <a:spcPts val="1000"/>
              </a:spcBef>
              <a:buSzPts val="2800"/>
              <a:buChar char="•"/>
              <a:defRPr sz="2800">
                <a:latin typeface="Calibri"/>
                <a:ea typeface="Calibri"/>
                <a:cs typeface="Calibri"/>
              </a:defRPr>
            </a:lvl3pPr>
            <a:lvl4pPr marL="1828800" indent="-406400">
              <a:lnSpc>
                <a:spcPct val="90000"/>
              </a:lnSpc>
              <a:spcBef>
                <a:spcPts val="1000"/>
              </a:spcBef>
              <a:buSzPts val="2800"/>
              <a:buChar char="•"/>
              <a:defRPr sz="2800">
                <a:latin typeface="Calibri"/>
                <a:ea typeface="Calibri"/>
                <a:cs typeface="Calibri"/>
              </a:defRPr>
            </a:lvl4pPr>
            <a:lvl5pPr marL="2286000" indent="-406400">
              <a:lnSpc>
                <a:spcPct val="90000"/>
              </a:lnSpc>
              <a:spcBef>
                <a:spcPts val="1000"/>
              </a:spcBef>
              <a:buSzPts val="2800"/>
              <a:buChar char="•"/>
              <a:defRPr sz="2800">
                <a:latin typeface="Calibri"/>
                <a:ea typeface="Calibri"/>
                <a:cs typeface="Calibri"/>
              </a:defRPr>
            </a:lvl5pPr>
            <a:lvl6pPr marL="2743200" indent="-342900">
              <a:lnSpc>
                <a:spcPct val="90000"/>
              </a:lnSpc>
              <a:spcBef>
                <a:spcPts val="1000"/>
              </a:spcBef>
              <a:buSzPts val="1800"/>
              <a:buChar char="•"/>
              <a:defRPr sz="3000">
                <a:latin typeface="Calibri"/>
                <a:ea typeface="Calibri"/>
                <a:cs typeface="Calibri"/>
              </a:defRPr>
            </a:lvl6pPr>
            <a:lvl7pPr marL="3200400" indent="-342900">
              <a:lnSpc>
                <a:spcPct val="90000"/>
              </a:lnSpc>
              <a:spcBef>
                <a:spcPts val="1000"/>
              </a:spcBef>
              <a:buSzPts val="1800"/>
              <a:buChar char="•"/>
              <a:defRPr sz="3000">
                <a:latin typeface="Calibri"/>
                <a:ea typeface="Calibri"/>
                <a:cs typeface="Calibri"/>
              </a:defRPr>
            </a:lvl7pPr>
            <a:lvl8pPr marL="3657600" indent="-342900">
              <a:lnSpc>
                <a:spcPct val="90000"/>
              </a:lnSpc>
              <a:spcBef>
                <a:spcPts val="1000"/>
              </a:spcBef>
              <a:buSzPts val="1800"/>
              <a:buChar char="•"/>
              <a:defRPr sz="3000">
                <a:latin typeface="Calibri"/>
                <a:ea typeface="Calibri"/>
                <a:cs typeface="Calibri"/>
              </a:defRPr>
            </a:lvl8pPr>
            <a:lvl9pPr marL="4114800" indent="-342900">
              <a:lnSpc>
                <a:spcPct val="90000"/>
              </a:lnSpc>
              <a:spcBef>
                <a:spcPts val="1000"/>
              </a:spcBef>
              <a:buSzPts val="1800"/>
              <a:buChar char="•"/>
              <a:defRPr sz="3000">
                <a:latin typeface="Calibri"/>
                <a:ea typeface="Calibri"/>
                <a:cs typeface="Calibri"/>
              </a:defRPr>
            </a:lvl9pPr>
          </a:lstStyle>
          <a:p>
            <a:pPr marL="457200" indent="-457200" algn="l" hangingPunct="0">
              <a:lnSpc>
                <a:spcPct val="98000"/>
              </a:lnSpc>
              <a:buFont typeface="+mj-lt"/>
              <a:buAutoNum type="arabicPeriod"/>
            </a:pPr>
            <a:r>
              <a:rPr lang="en-US" sz="1600" b="0" dirty="0">
                <a:sym typeface="Calibri"/>
              </a:rPr>
              <a:t>Most important success factor for AI is technology</a:t>
            </a:r>
          </a:p>
          <a:p>
            <a:pPr marL="457200" indent="-457200" algn="l" hangingPunct="0">
              <a:lnSpc>
                <a:spcPct val="98000"/>
              </a:lnSpc>
              <a:buFont typeface="+mj-lt"/>
              <a:buAutoNum type="arabicPeriod"/>
            </a:pPr>
            <a:endParaRPr lang="en-US" sz="1600" b="0" dirty="0">
              <a:sym typeface="Calibri"/>
            </a:endParaRPr>
          </a:p>
          <a:p>
            <a:pPr marL="457200" indent="-457200" algn="l" hangingPunct="0">
              <a:lnSpc>
                <a:spcPct val="98000"/>
              </a:lnSpc>
              <a:buFont typeface="+mj-lt"/>
              <a:buAutoNum type="arabicPeriod"/>
            </a:pPr>
            <a:r>
              <a:rPr lang="en-US" sz="1600" b="0" dirty="0">
                <a:sym typeface="Calibri"/>
              </a:rPr>
              <a:t>AI = Transformation</a:t>
            </a:r>
          </a:p>
          <a:p>
            <a:pPr marL="457200" indent="-457200" algn="l" hangingPunct="0">
              <a:lnSpc>
                <a:spcPct val="98000"/>
              </a:lnSpc>
              <a:buFont typeface="+mj-lt"/>
              <a:buAutoNum type="arabicPeriod"/>
            </a:pPr>
            <a:endParaRPr lang="en-US" sz="1600" b="0" dirty="0">
              <a:sym typeface="Calibri"/>
            </a:endParaRPr>
          </a:p>
          <a:p>
            <a:pPr marL="457200" indent="-457200" algn="l" hangingPunct="0">
              <a:lnSpc>
                <a:spcPct val="98000"/>
              </a:lnSpc>
              <a:buFont typeface="+mj-lt"/>
              <a:buAutoNum type="arabicPeriod"/>
            </a:pPr>
            <a:r>
              <a:rPr lang="en-US" sz="1600" b="0" dirty="0">
                <a:sym typeface="Calibri"/>
              </a:rPr>
              <a:t>Strong (highly predictive model) = Business Value</a:t>
            </a:r>
          </a:p>
          <a:p>
            <a:pPr marL="457200" indent="-457200" algn="l" hangingPunct="0">
              <a:lnSpc>
                <a:spcPct val="98000"/>
              </a:lnSpc>
              <a:buFont typeface="+mj-lt"/>
              <a:buAutoNum type="arabicPeriod"/>
            </a:pPr>
            <a:endParaRPr lang="en-US" sz="1600" b="0" dirty="0">
              <a:sym typeface="Calibri"/>
            </a:endParaRPr>
          </a:p>
          <a:p>
            <a:pPr marL="457200" indent="-457200" algn="l" hangingPunct="0">
              <a:lnSpc>
                <a:spcPct val="98000"/>
              </a:lnSpc>
              <a:buFont typeface="+mj-lt"/>
              <a:buAutoNum type="arabicPeriod"/>
            </a:pPr>
            <a:r>
              <a:rPr lang="en-US" sz="1600" b="0" dirty="0">
                <a:sym typeface="Calibri"/>
              </a:rPr>
              <a:t>We will use the most complex algo (state of the art) and we will get the best results</a:t>
            </a:r>
          </a:p>
          <a:p>
            <a:pPr marL="457200" indent="-457200" algn="l" hangingPunct="0">
              <a:lnSpc>
                <a:spcPct val="98000"/>
              </a:lnSpc>
              <a:buFont typeface="+mj-lt"/>
              <a:buAutoNum type="arabicPeriod"/>
            </a:pPr>
            <a:endParaRPr lang="en-US" sz="1600" b="0" dirty="0">
              <a:sym typeface="Calibri"/>
            </a:endParaRPr>
          </a:p>
          <a:p>
            <a:pPr marL="457200" indent="-457200" algn="l" hangingPunct="0">
              <a:lnSpc>
                <a:spcPct val="98000"/>
              </a:lnSpc>
              <a:buFont typeface="+mj-lt"/>
              <a:buAutoNum type="arabicPeriod"/>
            </a:pPr>
            <a:r>
              <a:rPr lang="en-US" sz="1600" b="0" dirty="0">
                <a:sym typeface="Calibri"/>
              </a:rPr>
              <a:t>There is a cool image or video or speech analytics solution that a vendor has shown me. They are the best </a:t>
            </a:r>
          </a:p>
        </p:txBody>
      </p:sp>
      <p:sp>
        <p:nvSpPr>
          <p:cNvPr id="4" name="Content Placeholder 2">
            <a:extLst>
              <a:ext uri="{FF2B5EF4-FFF2-40B4-BE49-F238E27FC236}">
                <a16:creationId xmlns:a16="http://schemas.microsoft.com/office/drawing/2014/main" id="{453ED1AF-1102-42F4-B286-3ACA253D0006}"/>
              </a:ext>
            </a:extLst>
          </p:cNvPr>
          <p:cNvSpPr txBox="1">
            <a:spLocks/>
          </p:cNvSpPr>
          <p:nvPr/>
        </p:nvSpPr>
        <p:spPr>
          <a:xfrm>
            <a:off x="5724525" y="1850641"/>
            <a:ext cx="6229349" cy="4877876"/>
          </a:xfrm>
          <a:prstGeom prst="roundRect">
            <a:avLst>
              <a:gd name="adj" fmla="val 5076"/>
            </a:avLst>
          </a:prstGeom>
          <a:noFill/>
          <a:ln w="28575">
            <a:solidFill>
              <a:srgbClr val="F4AB35"/>
            </a:solidFill>
          </a:ln>
        </p:spPr>
        <p:txBody>
          <a:bodyPr spcFirstLastPara="1" wrap="square" lIns="0" tIns="0" rIns="0" bIns="0" anchor="ctr" anchorCtr="0">
            <a:noAutofit/>
          </a:bodyPr>
          <a:lstStyle>
            <a:defPPr marR="0" lvl="0" algn="l" rtl="0">
              <a:lnSpc>
                <a:spcPct val="100000"/>
              </a:lnSpc>
              <a:spcBef>
                <a:spcPts val="0"/>
              </a:spcBef>
              <a:spcAft>
                <a:spcPts val="0"/>
              </a:spcAft>
              <a:defRPr/>
            </a:defPPr>
            <a:lvl1pPr marL="457200" indent="-457200" hangingPunct="0">
              <a:lnSpc>
                <a:spcPct val="98000"/>
              </a:lnSpc>
              <a:spcBef>
                <a:spcPts val="400"/>
              </a:spcBef>
              <a:spcAft>
                <a:spcPts val="400"/>
              </a:spcAft>
              <a:buClr>
                <a:srgbClr val="EE283C"/>
              </a:buClr>
              <a:buSzPct val="100000"/>
              <a:buFont typeface="+mj-lt"/>
              <a:buAutoNum type="arabicPeriod"/>
              <a:defRPr sz="1600">
                <a:latin typeface="Lato" panose="020F0502020204030203" pitchFamily="34" charset="0"/>
                <a:ea typeface="Lato" panose="020F0502020204030203" pitchFamily="34" charset="0"/>
                <a:cs typeface="Lato" panose="020F0502020204030203" pitchFamily="34" charset="0"/>
              </a:defRPr>
            </a:lvl1pPr>
            <a:lvl2pPr marL="914400" indent="-342900">
              <a:lnSpc>
                <a:spcPct val="90000"/>
              </a:lnSpc>
              <a:spcBef>
                <a:spcPts val="1000"/>
              </a:spcBef>
              <a:buSzPts val="1800"/>
              <a:buChar char="•"/>
              <a:defRPr sz="2800">
                <a:latin typeface="Calibri"/>
                <a:ea typeface="Calibri"/>
                <a:cs typeface="Calibri"/>
              </a:defRPr>
            </a:lvl2pPr>
            <a:lvl3pPr marL="1371600" indent="-406400">
              <a:lnSpc>
                <a:spcPct val="90000"/>
              </a:lnSpc>
              <a:spcBef>
                <a:spcPts val="1000"/>
              </a:spcBef>
              <a:buSzPts val="2800"/>
              <a:buChar char="•"/>
              <a:defRPr sz="2800">
                <a:latin typeface="Calibri"/>
                <a:ea typeface="Calibri"/>
                <a:cs typeface="Calibri"/>
              </a:defRPr>
            </a:lvl3pPr>
            <a:lvl4pPr marL="1828800" indent="-406400">
              <a:lnSpc>
                <a:spcPct val="90000"/>
              </a:lnSpc>
              <a:spcBef>
                <a:spcPts val="1000"/>
              </a:spcBef>
              <a:buSzPts val="2800"/>
              <a:buChar char="•"/>
              <a:defRPr sz="2800">
                <a:latin typeface="Calibri"/>
                <a:ea typeface="Calibri"/>
                <a:cs typeface="Calibri"/>
              </a:defRPr>
            </a:lvl4pPr>
            <a:lvl5pPr marL="2286000" indent="-406400">
              <a:lnSpc>
                <a:spcPct val="90000"/>
              </a:lnSpc>
              <a:spcBef>
                <a:spcPts val="1000"/>
              </a:spcBef>
              <a:buSzPts val="2800"/>
              <a:buChar char="•"/>
              <a:defRPr sz="2800">
                <a:latin typeface="Calibri"/>
                <a:ea typeface="Calibri"/>
                <a:cs typeface="Calibri"/>
              </a:defRPr>
            </a:lvl5pPr>
            <a:lvl6pPr marL="2743200" indent="-342900">
              <a:lnSpc>
                <a:spcPct val="90000"/>
              </a:lnSpc>
              <a:spcBef>
                <a:spcPts val="1000"/>
              </a:spcBef>
              <a:buSzPts val="1800"/>
              <a:buChar char="•"/>
              <a:defRPr sz="3000">
                <a:latin typeface="Calibri"/>
                <a:ea typeface="Calibri"/>
                <a:cs typeface="Calibri"/>
              </a:defRPr>
            </a:lvl6pPr>
            <a:lvl7pPr marL="3200400" indent="-342900">
              <a:lnSpc>
                <a:spcPct val="90000"/>
              </a:lnSpc>
              <a:spcBef>
                <a:spcPts val="1000"/>
              </a:spcBef>
              <a:buSzPts val="1800"/>
              <a:buChar char="•"/>
              <a:defRPr sz="3000">
                <a:latin typeface="Calibri"/>
                <a:ea typeface="Calibri"/>
                <a:cs typeface="Calibri"/>
              </a:defRPr>
            </a:lvl7pPr>
            <a:lvl8pPr marL="3657600" indent="-342900">
              <a:lnSpc>
                <a:spcPct val="90000"/>
              </a:lnSpc>
              <a:spcBef>
                <a:spcPts val="1000"/>
              </a:spcBef>
              <a:buSzPts val="1800"/>
              <a:buChar char="•"/>
              <a:defRPr sz="3000">
                <a:latin typeface="Calibri"/>
                <a:ea typeface="Calibri"/>
                <a:cs typeface="Calibri"/>
              </a:defRPr>
            </a:lvl8pPr>
            <a:lvl9pPr marL="4114800" indent="-342900">
              <a:lnSpc>
                <a:spcPct val="90000"/>
              </a:lnSpc>
              <a:spcBef>
                <a:spcPts val="1000"/>
              </a:spcBef>
              <a:buSzPts val="1800"/>
              <a:buChar char="•"/>
              <a:defRPr sz="3000">
                <a:latin typeface="Calibri"/>
                <a:ea typeface="Calibri"/>
                <a:cs typeface="Calibri"/>
              </a:defRPr>
            </a:lvl9pPr>
          </a:lstStyle>
          <a:p>
            <a:r>
              <a:rPr lang="en-IN" dirty="0"/>
              <a:t>Most important success factor for AI is DATA</a:t>
            </a:r>
          </a:p>
          <a:p>
            <a:endParaRPr lang="en-IN" dirty="0"/>
          </a:p>
          <a:p>
            <a:r>
              <a:rPr lang="en-IN" dirty="0"/>
              <a:t>AI per-say will not transform you’re your business. It all depends on how you integrate it in your business processes or how you re-imagine your processes and business </a:t>
            </a:r>
          </a:p>
          <a:p>
            <a:endParaRPr lang="en-IN" dirty="0"/>
          </a:p>
          <a:p>
            <a:r>
              <a:rPr lang="en-IN" dirty="0"/>
              <a:t>Business value of a model is determined by how the output is used and what are the costs of false positives and false negatives</a:t>
            </a:r>
          </a:p>
          <a:p>
            <a:endParaRPr lang="en-IN" dirty="0"/>
          </a:p>
          <a:p>
            <a:r>
              <a:rPr lang="en-IN" dirty="0"/>
              <a:t>If you do not have enough data, a complex algo may be counterproductive</a:t>
            </a:r>
          </a:p>
          <a:p>
            <a:endParaRPr lang="en-IN" dirty="0"/>
          </a:p>
          <a:p>
            <a:r>
              <a:rPr lang="en-IN" dirty="0"/>
              <a:t>You may often end up using pre-trained models ask about the corpus of data on which the model has been built </a:t>
            </a:r>
          </a:p>
        </p:txBody>
      </p:sp>
      <p:pic>
        <p:nvPicPr>
          <p:cNvPr id="5" name="Picture 2" descr="Myths vs Reality - Copyright">
            <a:extLst>
              <a:ext uri="{FF2B5EF4-FFF2-40B4-BE49-F238E27FC236}">
                <a16:creationId xmlns:a16="http://schemas.microsoft.com/office/drawing/2014/main" id="{D34A318A-2E0A-40AC-9D83-E09C6A1FA1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41" r="50000" b="37534"/>
          <a:stretch/>
        </p:blipFill>
        <p:spPr bwMode="auto">
          <a:xfrm>
            <a:off x="2124076" y="749768"/>
            <a:ext cx="1508440" cy="129294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yths vs Reality - Copyright">
            <a:extLst>
              <a:ext uri="{FF2B5EF4-FFF2-40B4-BE49-F238E27FC236}">
                <a16:creationId xmlns:a16="http://schemas.microsoft.com/office/drawing/2014/main" id="{1F93D6AF-3482-47BD-92D1-489BEEC8C2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341" r="4600" b="37534"/>
          <a:stretch/>
        </p:blipFill>
        <p:spPr bwMode="auto">
          <a:xfrm>
            <a:off x="8156045" y="749768"/>
            <a:ext cx="1508440" cy="1292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426218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Google Shape;211;p37">
            <a:extLst>
              <a:ext uri="{FF2B5EF4-FFF2-40B4-BE49-F238E27FC236}">
                <a16:creationId xmlns:a16="http://schemas.microsoft.com/office/drawing/2014/main" id="{95EB2928-428C-4052-AD57-88B71DCFF4D3}"/>
              </a:ext>
            </a:extLst>
          </p:cNvPr>
          <p:cNvSpPr txBox="1"/>
          <p:nvPr/>
        </p:nvSpPr>
        <p:spPr>
          <a:xfrm>
            <a:off x="415599" y="2875020"/>
            <a:ext cx="11360802" cy="1107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3" tIns="91423" rIns="91423" bIns="91423" anchor="ctr">
            <a:spAutoFit/>
          </a:bodyPr>
          <a:lstStyle>
            <a:lvl1pPr algn="ctr">
              <a:defRPr sz="4500">
                <a:solidFill>
                  <a:srgbClr val="F4AB35"/>
                </a:solidFill>
                <a:latin typeface="Lato Regular"/>
                <a:ea typeface="Lato Regular"/>
                <a:cs typeface="Lato Regular"/>
                <a:sym typeface="Lato Regular"/>
              </a:defRPr>
            </a:lvl1pPr>
          </a:lstStyle>
          <a:p>
            <a:r>
              <a:rPr lang="en-IN" sz="6000" b="1" dirty="0"/>
              <a:t>The Foundation Elements</a:t>
            </a:r>
          </a:p>
        </p:txBody>
      </p:sp>
    </p:spTree>
    <p:extLst>
      <p:ext uri="{BB962C8B-B14F-4D97-AF65-F5344CB8AC3E}">
        <p14:creationId xmlns:p14="http://schemas.microsoft.com/office/powerpoint/2010/main" val="336182791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WiFi Networking">
            <a:extLst>
              <a:ext uri="{FF2B5EF4-FFF2-40B4-BE49-F238E27FC236}">
                <a16:creationId xmlns:a16="http://schemas.microsoft.com/office/drawing/2014/main" id="{EBE9BD2D-4612-4262-8CBD-5B5902B90884}"/>
              </a:ext>
            </a:extLst>
          </p:cNvPr>
          <p:cNvSpPr txBox="1"/>
          <p:nvPr/>
        </p:nvSpPr>
        <p:spPr>
          <a:xfrm>
            <a:off x="1536700" y="291408"/>
            <a:ext cx="9118600"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ctr">
              <a:defRPr sz="2400">
                <a:latin typeface="Lato Semibold"/>
                <a:ea typeface="Lato Semibold"/>
                <a:cs typeface="Lato Semibold"/>
                <a:sym typeface="Lato Semibold"/>
              </a:defRPr>
            </a:lvl1pPr>
          </a:lstStyle>
          <a:p>
            <a:r>
              <a:rPr lang="en-US" dirty="0"/>
              <a:t>FIVE ELEMENTS SUPPORTING AN AI INITIATIVE</a:t>
            </a:r>
          </a:p>
        </p:txBody>
      </p:sp>
      <p:grpSp>
        <p:nvGrpSpPr>
          <p:cNvPr id="24" name="Group 23">
            <a:extLst>
              <a:ext uri="{FF2B5EF4-FFF2-40B4-BE49-F238E27FC236}">
                <a16:creationId xmlns:a16="http://schemas.microsoft.com/office/drawing/2014/main" id="{642621E9-05BC-4D0A-AD15-E859882570FF}"/>
              </a:ext>
            </a:extLst>
          </p:cNvPr>
          <p:cNvGrpSpPr/>
          <p:nvPr/>
        </p:nvGrpSpPr>
        <p:grpSpPr>
          <a:xfrm>
            <a:off x="914400" y="1185524"/>
            <a:ext cx="10363200" cy="3745995"/>
            <a:chOff x="914400" y="1226456"/>
            <a:chExt cx="10363200" cy="3745995"/>
          </a:xfrm>
        </p:grpSpPr>
        <p:pic>
          <p:nvPicPr>
            <p:cNvPr id="23" name="Picture 22" descr="A picture containing icon&#10;&#10;Description automatically generated">
              <a:extLst>
                <a:ext uri="{FF2B5EF4-FFF2-40B4-BE49-F238E27FC236}">
                  <a16:creationId xmlns:a16="http://schemas.microsoft.com/office/drawing/2014/main" id="{CA53983D-09FC-4ADE-8C5B-EE96F72A57F4}"/>
                </a:ext>
              </a:extLst>
            </p:cNvPr>
            <p:cNvPicPr>
              <a:picLocks noChangeAspect="1"/>
            </p:cNvPicPr>
            <p:nvPr/>
          </p:nvPicPr>
          <p:blipFill rotWithShape="1">
            <a:blip r:embed="rId2">
              <a:clrChange>
                <a:clrFrom>
                  <a:srgbClr val="F3F3F5"/>
                </a:clrFrom>
                <a:clrTo>
                  <a:srgbClr val="F3F3F5">
                    <a:alpha val="0"/>
                  </a:srgbClr>
                </a:clrTo>
              </a:clrChange>
              <a:duotone>
                <a:schemeClr val="accent3">
                  <a:shade val="45000"/>
                  <a:satMod val="135000"/>
                </a:schemeClr>
                <a:prstClr val="white"/>
              </a:duotone>
            </a:blip>
            <a:srcRect l="39848" t="27494" r="33106" b="31942"/>
            <a:stretch/>
          </p:blipFill>
          <p:spPr>
            <a:xfrm>
              <a:off x="6076951" y="1226456"/>
              <a:ext cx="439463" cy="659092"/>
            </a:xfrm>
            <a:prstGeom prst="rect">
              <a:avLst/>
            </a:prstGeom>
          </p:spPr>
        </p:pic>
        <p:grpSp>
          <p:nvGrpSpPr>
            <p:cNvPr id="3" name="Group 2">
              <a:extLst>
                <a:ext uri="{FF2B5EF4-FFF2-40B4-BE49-F238E27FC236}">
                  <a16:creationId xmlns:a16="http://schemas.microsoft.com/office/drawing/2014/main" id="{046E0142-8BBE-4AF7-9EEB-177EF12F5F64}"/>
                </a:ext>
              </a:extLst>
            </p:cNvPr>
            <p:cNvGrpSpPr/>
            <p:nvPr/>
          </p:nvGrpSpPr>
          <p:grpSpPr>
            <a:xfrm>
              <a:off x="914400" y="1885549"/>
              <a:ext cx="10363200" cy="3086902"/>
              <a:chOff x="914400" y="1662899"/>
              <a:chExt cx="10363200" cy="3086902"/>
            </a:xfrm>
          </p:grpSpPr>
          <p:sp>
            <p:nvSpPr>
              <p:cNvPr id="5" name="Google Shape;178;p10">
                <a:extLst>
                  <a:ext uri="{FF2B5EF4-FFF2-40B4-BE49-F238E27FC236}">
                    <a16:creationId xmlns:a16="http://schemas.microsoft.com/office/drawing/2014/main" id="{1762873D-3001-4B9C-89C2-67A8BE7A1EE3}"/>
                  </a:ext>
                </a:extLst>
              </p:cNvPr>
              <p:cNvSpPr/>
              <p:nvPr/>
            </p:nvSpPr>
            <p:spPr>
              <a:xfrm>
                <a:off x="1107038" y="2793601"/>
                <a:ext cx="1781175" cy="1956200"/>
              </a:xfrm>
              <a:prstGeom prst="rect">
                <a:avLst/>
              </a:prstGeom>
              <a:noFill/>
              <a:ln w="57150">
                <a:solidFill>
                  <a:srgbClr val="4890E4"/>
                </a:solidFill>
              </a:ln>
            </p:spPr>
            <p:txBody>
              <a:bodyPr spcFirstLastPara="1" wrap="square" lIns="0" tIns="0" rIns="0" bIns="0" anchor="ctr" anchorCtr="0">
                <a:noAutofit/>
              </a:bodyPr>
              <a:lstStyle/>
              <a:p>
                <a:pPr marL="0" marR="0" lvl="0" indent="0" algn="ctr" rtl="0">
                  <a:spcBef>
                    <a:spcPts val="0"/>
                  </a:spcBef>
                  <a:spcAft>
                    <a:spcPts val="0"/>
                  </a:spcAft>
                  <a:buNone/>
                </a:pPr>
                <a:r>
                  <a:rPr lang="en-IN" sz="180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Reimagining products and processes</a:t>
                </a:r>
                <a:endParaRPr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6" name="Google Shape;179;p10">
                <a:extLst>
                  <a:ext uri="{FF2B5EF4-FFF2-40B4-BE49-F238E27FC236}">
                    <a16:creationId xmlns:a16="http://schemas.microsoft.com/office/drawing/2014/main" id="{F991E968-8424-4B50-83F4-930F219FC548}"/>
                  </a:ext>
                </a:extLst>
              </p:cNvPr>
              <p:cNvSpPr/>
              <p:nvPr/>
            </p:nvSpPr>
            <p:spPr>
              <a:xfrm>
                <a:off x="3156226" y="2793601"/>
                <a:ext cx="1781175" cy="1956200"/>
              </a:xfrm>
              <a:prstGeom prst="rect">
                <a:avLst/>
              </a:prstGeom>
              <a:noFill/>
              <a:ln w="57150">
                <a:solidFill>
                  <a:srgbClr val="5A5A5A"/>
                </a:solidFill>
              </a:ln>
            </p:spPr>
            <p:txBody>
              <a:bodyPr spcFirstLastPara="1" wrap="square" lIns="0" tIns="0" rIns="0" bIns="0" anchor="ctr" anchorCtr="0">
                <a:noAutofit/>
              </a:bodyPr>
              <a:lstStyle/>
              <a:p>
                <a:pPr marL="0" marR="0" lvl="0" indent="0" algn="ctr" rtl="0">
                  <a:spcBef>
                    <a:spcPts val="0"/>
                  </a:spcBef>
                  <a:spcAft>
                    <a:spcPts val="0"/>
                  </a:spcAft>
                  <a:buNone/>
                </a:pPr>
                <a:r>
                  <a:rPr lang="en-IN" sz="180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Data for developing and implementing</a:t>
                </a:r>
                <a:br>
                  <a:rPr lang="en-IN" sz="180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br>
                <a:r>
                  <a:rPr lang="en-IN" sz="180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the solution</a:t>
                </a:r>
                <a:endParaRPr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7" name="Google Shape;180;p10">
                <a:extLst>
                  <a:ext uri="{FF2B5EF4-FFF2-40B4-BE49-F238E27FC236}">
                    <a16:creationId xmlns:a16="http://schemas.microsoft.com/office/drawing/2014/main" id="{B1EB1BDE-8536-4B1A-AE7E-9EA7B8CD67E6}"/>
                  </a:ext>
                </a:extLst>
              </p:cNvPr>
              <p:cNvSpPr/>
              <p:nvPr/>
            </p:nvSpPr>
            <p:spPr>
              <a:xfrm>
                <a:off x="5205414" y="2793601"/>
                <a:ext cx="1781175" cy="1956200"/>
              </a:xfrm>
              <a:prstGeom prst="rect">
                <a:avLst/>
              </a:prstGeom>
              <a:noFill/>
              <a:ln w="57150">
                <a:solidFill>
                  <a:srgbClr val="22AF73"/>
                </a:solidFill>
              </a:ln>
            </p:spPr>
            <p:txBody>
              <a:bodyPr spcFirstLastPara="1" wrap="square" lIns="0" tIns="0" rIns="0" bIns="0" anchor="ctr" anchorCtr="0">
                <a:noAutofit/>
              </a:bodyPr>
              <a:lstStyle/>
              <a:p>
                <a:pPr marL="0" marR="0" lvl="0" indent="0" algn="ctr" rtl="0">
                  <a:spcBef>
                    <a:spcPts val="0"/>
                  </a:spcBef>
                  <a:spcAft>
                    <a:spcPts val="0"/>
                  </a:spcAft>
                  <a:buNone/>
                </a:pPr>
                <a:r>
                  <a:rPr lang="en-IN" sz="180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Benefit estimation</a:t>
                </a:r>
                <a:endParaRPr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10" name="Google Shape;181;p10">
                <a:extLst>
                  <a:ext uri="{FF2B5EF4-FFF2-40B4-BE49-F238E27FC236}">
                    <a16:creationId xmlns:a16="http://schemas.microsoft.com/office/drawing/2014/main" id="{501D515A-1935-4829-85AC-DF281CE6D53E}"/>
                  </a:ext>
                </a:extLst>
              </p:cNvPr>
              <p:cNvSpPr/>
              <p:nvPr/>
            </p:nvSpPr>
            <p:spPr>
              <a:xfrm>
                <a:off x="7254602" y="2793601"/>
                <a:ext cx="1781175" cy="1956200"/>
              </a:xfrm>
              <a:prstGeom prst="rect">
                <a:avLst/>
              </a:prstGeom>
              <a:noFill/>
              <a:ln w="57150">
                <a:solidFill>
                  <a:srgbClr val="0EC1C1"/>
                </a:solidFill>
              </a:ln>
            </p:spPr>
            <p:txBody>
              <a:bodyPr spcFirstLastPara="1" wrap="square" lIns="0" tIns="0" rIns="0" bIns="0" anchor="ctr" anchorCtr="0">
                <a:noAutofit/>
              </a:bodyPr>
              <a:lstStyle/>
              <a:p>
                <a:pPr marL="0" marR="0" lvl="0" indent="0" algn="ctr" rtl="0">
                  <a:spcBef>
                    <a:spcPts val="0"/>
                  </a:spcBef>
                  <a:spcAft>
                    <a:spcPts val="0"/>
                  </a:spcAft>
                  <a:buNone/>
                </a:pPr>
                <a:r>
                  <a:rPr lang="en-IN" sz="1800">
                    <a:solidFill>
                      <a:schemeClr val="tx1"/>
                    </a:solidFill>
                    <a:latin typeface="Lato" panose="020F0502020204030203" pitchFamily="34" charset="0"/>
                    <a:ea typeface="Lato" panose="020F0502020204030203" pitchFamily="34" charset="0"/>
                    <a:cs typeface="Lato" panose="020F0502020204030203" pitchFamily="34" charset="0"/>
                    <a:sym typeface="Calibri"/>
                  </a:rPr>
                  <a:t>Technology infrastructure and integration</a:t>
                </a:r>
                <a:endParaRPr>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11" name="Google Shape;182;p10">
                <a:extLst>
                  <a:ext uri="{FF2B5EF4-FFF2-40B4-BE49-F238E27FC236}">
                    <a16:creationId xmlns:a16="http://schemas.microsoft.com/office/drawing/2014/main" id="{F9C7793A-F78A-4965-8881-10E164EFFA8D}"/>
                  </a:ext>
                </a:extLst>
              </p:cNvPr>
              <p:cNvSpPr/>
              <p:nvPr/>
            </p:nvSpPr>
            <p:spPr>
              <a:xfrm>
                <a:off x="9303788" y="2793601"/>
                <a:ext cx="1781175" cy="1956200"/>
              </a:xfrm>
              <a:prstGeom prst="rect">
                <a:avLst/>
              </a:prstGeom>
              <a:noFill/>
              <a:ln w="57150">
                <a:solidFill>
                  <a:srgbClr val="C471AE"/>
                </a:solidFill>
              </a:ln>
            </p:spPr>
            <p:txBody>
              <a:bodyPr spcFirstLastPara="1" wrap="square" lIns="0" tIns="0" rIns="0" bIns="0" anchor="ctr" anchorCtr="0">
                <a:noAutofit/>
              </a:bodyPr>
              <a:lstStyle/>
              <a:p>
                <a:pPr marL="0" marR="0" lvl="0" indent="0" algn="ctr" rtl="0">
                  <a:spcBef>
                    <a:spcPts val="0"/>
                  </a:spcBef>
                  <a:spcAft>
                    <a:spcPts val="0"/>
                  </a:spcAft>
                  <a:buNone/>
                </a:pPr>
                <a:r>
                  <a:rPr lang="en-IN" sz="180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Humans</a:t>
                </a:r>
                <a:br>
                  <a:rPr lang="en-IN" sz="180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br>
                <a:r>
                  <a:rPr lang="en-IN" sz="180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(change management, </a:t>
                </a:r>
                <a:r>
                  <a:rPr lang="en-IN" sz="1800" dirty="0" err="1">
                    <a:solidFill>
                      <a:schemeClr val="tx1"/>
                    </a:solidFill>
                    <a:latin typeface="Lato" panose="020F0502020204030203" pitchFamily="34" charset="0"/>
                    <a:ea typeface="Lato" panose="020F0502020204030203" pitchFamily="34" charset="0"/>
                    <a:cs typeface="Lato" panose="020F0502020204030203" pitchFamily="34" charset="0"/>
                    <a:sym typeface="Calibri"/>
                  </a:rPr>
                  <a:t>explainability</a:t>
                </a:r>
                <a:r>
                  <a:rPr lang="en-IN" sz="180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 privacy and sensitivity)</a:t>
                </a:r>
                <a:endParaRPr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12" name="Google Shape;183;p10">
                <a:extLst>
                  <a:ext uri="{FF2B5EF4-FFF2-40B4-BE49-F238E27FC236}">
                    <a16:creationId xmlns:a16="http://schemas.microsoft.com/office/drawing/2014/main" id="{AD0A711D-5EB7-403D-8CA0-9A02B8D9DF38}"/>
                  </a:ext>
                </a:extLst>
              </p:cNvPr>
              <p:cNvSpPr/>
              <p:nvPr/>
            </p:nvSpPr>
            <p:spPr>
              <a:xfrm>
                <a:off x="914400" y="1662899"/>
                <a:ext cx="10363200" cy="1130701"/>
              </a:xfrm>
              <a:prstGeom prst="triangle">
                <a:avLst>
                  <a:gd name="adj" fmla="val 50000"/>
                </a:avLst>
              </a:prstGeom>
              <a:noFill/>
              <a:ln w="57150">
                <a:solidFill>
                  <a:srgbClr val="FAA726"/>
                </a:solidFill>
              </a:ln>
            </p:spPr>
            <p:txBody>
              <a:bodyPr spcFirstLastPara="1" wrap="square" lIns="0" tIns="0" rIns="0" bIns="0" anchor="t" anchorCtr="0">
                <a:noAutofit/>
              </a:bodyPr>
              <a:lstStyle/>
              <a:p>
                <a:pPr lvl="0" algn="ctr"/>
                <a:r>
                  <a:rPr lang="en-IN" sz="180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Driving Business Value </a:t>
                </a:r>
              </a:p>
            </p:txBody>
          </p:sp>
        </p:grpSp>
      </p:grpSp>
    </p:spTree>
    <p:extLst>
      <p:ext uri="{BB962C8B-B14F-4D97-AF65-F5344CB8AC3E}">
        <p14:creationId xmlns:p14="http://schemas.microsoft.com/office/powerpoint/2010/main" val="276059019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WiFi Networking">
            <a:extLst>
              <a:ext uri="{FF2B5EF4-FFF2-40B4-BE49-F238E27FC236}">
                <a16:creationId xmlns:a16="http://schemas.microsoft.com/office/drawing/2014/main" id="{EBE9BD2D-4612-4262-8CBD-5B5902B90884}"/>
              </a:ext>
            </a:extLst>
          </p:cNvPr>
          <p:cNvSpPr txBox="1"/>
          <p:nvPr/>
        </p:nvSpPr>
        <p:spPr>
          <a:xfrm>
            <a:off x="1536700" y="291408"/>
            <a:ext cx="9118600"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gn="ctr">
              <a:defRPr sz="2400">
                <a:latin typeface="Lato Semibold"/>
                <a:ea typeface="Lato Semibold"/>
                <a:cs typeface="Lato Semibold"/>
                <a:sym typeface="Lato Semibold"/>
              </a:defRPr>
            </a:lvl1pPr>
          </a:lstStyle>
          <a:p>
            <a:r>
              <a:rPr lang="en-US" dirty="0"/>
              <a:t>REIMAGINING PRODUCTS AND PROCESSES</a:t>
            </a:r>
          </a:p>
        </p:txBody>
      </p:sp>
      <p:sp>
        <p:nvSpPr>
          <p:cNvPr id="7" name="Content Placeholder 2">
            <a:extLst>
              <a:ext uri="{FF2B5EF4-FFF2-40B4-BE49-F238E27FC236}">
                <a16:creationId xmlns:a16="http://schemas.microsoft.com/office/drawing/2014/main" id="{32D024AC-5F30-45AC-A632-F7C44474BA2C}"/>
              </a:ext>
            </a:extLst>
          </p:cNvPr>
          <p:cNvSpPr txBox="1">
            <a:spLocks/>
          </p:cNvSpPr>
          <p:nvPr/>
        </p:nvSpPr>
        <p:spPr>
          <a:xfrm>
            <a:off x="1282700" y="1065407"/>
            <a:ext cx="9626600" cy="4727186"/>
          </a:xfrm>
          <a:prstGeom prst="roundRect">
            <a:avLst>
              <a:gd name="adj" fmla="val 5076"/>
            </a:avLst>
          </a:prstGeom>
          <a:noFill/>
          <a:ln w="28575">
            <a:solidFill>
              <a:srgbClr val="F4AB35"/>
            </a:solidFill>
          </a:ln>
        </p:spPr>
        <p:txBody>
          <a:bodyPr spcFirstLastPara="1" wrap="square" lIns="0" tIns="0" rIns="0" bIns="0" anchor="ctr" anchorCtr="0">
            <a:noAutofit/>
          </a:bodyPr>
          <a:lstStyle>
            <a:defPPr marR="0" lvl="0" algn="l" rtl="0">
              <a:lnSpc>
                <a:spcPct val="100000"/>
              </a:lnSpc>
              <a:spcBef>
                <a:spcPts val="0"/>
              </a:spcBef>
              <a:spcAft>
                <a:spcPts val="0"/>
              </a:spcAft>
              <a:defRPr/>
            </a:defPPr>
            <a:lvl1pPr marL="0" indent="0" algn="ctr">
              <a:spcBef>
                <a:spcPts val="400"/>
              </a:spcBef>
              <a:spcAft>
                <a:spcPts val="400"/>
              </a:spcAft>
              <a:buClr>
                <a:srgbClr val="EE283C"/>
              </a:buClr>
              <a:buSzPct val="100000"/>
              <a:buNone/>
              <a:defRPr sz="1800" b="1">
                <a:latin typeface="Lato" panose="020F0502020204030203" pitchFamily="34" charset="0"/>
                <a:ea typeface="Lato" panose="020F0502020204030203" pitchFamily="34" charset="0"/>
                <a:cs typeface="Lato" panose="020F0502020204030203" pitchFamily="34" charset="0"/>
              </a:defRPr>
            </a:lvl1pPr>
            <a:lvl2pPr marL="914400" indent="-342900">
              <a:lnSpc>
                <a:spcPct val="90000"/>
              </a:lnSpc>
              <a:spcBef>
                <a:spcPts val="1000"/>
              </a:spcBef>
              <a:buSzPts val="1800"/>
              <a:buChar char="•"/>
              <a:defRPr sz="2800">
                <a:latin typeface="Calibri"/>
                <a:ea typeface="Calibri"/>
                <a:cs typeface="Calibri"/>
              </a:defRPr>
            </a:lvl2pPr>
            <a:lvl3pPr marL="1371600" indent="-406400">
              <a:lnSpc>
                <a:spcPct val="90000"/>
              </a:lnSpc>
              <a:spcBef>
                <a:spcPts val="1000"/>
              </a:spcBef>
              <a:buSzPts val="2800"/>
              <a:buChar char="•"/>
              <a:defRPr sz="2800">
                <a:latin typeface="Calibri"/>
                <a:ea typeface="Calibri"/>
                <a:cs typeface="Calibri"/>
              </a:defRPr>
            </a:lvl3pPr>
            <a:lvl4pPr marL="1828800" indent="-406400">
              <a:lnSpc>
                <a:spcPct val="90000"/>
              </a:lnSpc>
              <a:spcBef>
                <a:spcPts val="1000"/>
              </a:spcBef>
              <a:buSzPts val="2800"/>
              <a:buChar char="•"/>
              <a:defRPr sz="2800">
                <a:latin typeface="Calibri"/>
                <a:ea typeface="Calibri"/>
                <a:cs typeface="Calibri"/>
              </a:defRPr>
            </a:lvl4pPr>
            <a:lvl5pPr marL="2286000" indent="-406400">
              <a:lnSpc>
                <a:spcPct val="90000"/>
              </a:lnSpc>
              <a:spcBef>
                <a:spcPts val="1000"/>
              </a:spcBef>
              <a:buSzPts val="2800"/>
              <a:buChar char="•"/>
              <a:defRPr sz="2800">
                <a:latin typeface="Calibri"/>
                <a:ea typeface="Calibri"/>
                <a:cs typeface="Calibri"/>
              </a:defRPr>
            </a:lvl5pPr>
            <a:lvl6pPr marL="2743200" indent="-342900">
              <a:lnSpc>
                <a:spcPct val="90000"/>
              </a:lnSpc>
              <a:spcBef>
                <a:spcPts val="1000"/>
              </a:spcBef>
              <a:buSzPts val="1800"/>
              <a:buChar char="•"/>
              <a:defRPr sz="3000">
                <a:latin typeface="Calibri"/>
                <a:ea typeface="Calibri"/>
                <a:cs typeface="Calibri"/>
              </a:defRPr>
            </a:lvl6pPr>
            <a:lvl7pPr marL="3200400" indent="-342900">
              <a:lnSpc>
                <a:spcPct val="90000"/>
              </a:lnSpc>
              <a:spcBef>
                <a:spcPts val="1000"/>
              </a:spcBef>
              <a:buSzPts val="1800"/>
              <a:buChar char="•"/>
              <a:defRPr sz="3000">
                <a:latin typeface="Calibri"/>
                <a:ea typeface="Calibri"/>
                <a:cs typeface="Calibri"/>
              </a:defRPr>
            </a:lvl7pPr>
            <a:lvl8pPr marL="3657600" indent="-342900">
              <a:lnSpc>
                <a:spcPct val="90000"/>
              </a:lnSpc>
              <a:spcBef>
                <a:spcPts val="1000"/>
              </a:spcBef>
              <a:buSzPts val="1800"/>
              <a:buChar char="•"/>
              <a:defRPr sz="3000">
                <a:latin typeface="Calibri"/>
                <a:ea typeface="Calibri"/>
                <a:cs typeface="Calibri"/>
              </a:defRPr>
            </a:lvl8pPr>
            <a:lvl9pPr marL="4114800" indent="-342900">
              <a:lnSpc>
                <a:spcPct val="90000"/>
              </a:lnSpc>
              <a:spcBef>
                <a:spcPts val="1000"/>
              </a:spcBef>
              <a:buSzPts val="1800"/>
              <a:buChar char="•"/>
              <a:defRPr sz="3000">
                <a:latin typeface="Calibri"/>
                <a:ea typeface="Calibri"/>
                <a:cs typeface="Calibri"/>
              </a:defRPr>
            </a:lvl9pPr>
          </a:lstStyle>
          <a:p>
            <a:pPr algn="l" hangingPunct="0">
              <a:lnSpc>
                <a:spcPct val="98000"/>
              </a:lnSpc>
              <a:spcBef>
                <a:spcPts val="0"/>
              </a:spcBef>
              <a:spcAft>
                <a:spcPts val="0"/>
              </a:spcAft>
            </a:pPr>
            <a:r>
              <a:rPr lang="en-US" sz="1600" dirty="0">
                <a:sym typeface="Calibri"/>
              </a:rPr>
              <a:t>Reimagine the process</a:t>
            </a:r>
          </a:p>
          <a:p>
            <a:pPr marL="347472" indent="-347472" algn="l" hangingPunct="0">
              <a:lnSpc>
                <a:spcPct val="98000"/>
              </a:lnSpc>
              <a:spcBef>
                <a:spcPts val="0"/>
              </a:spcBef>
              <a:spcAft>
                <a:spcPts val="0"/>
              </a:spcAft>
              <a:buFont typeface="Wingdings" panose="05000000000000000000" pitchFamily="2" charset="2"/>
              <a:buChar char=""/>
            </a:pPr>
            <a:r>
              <a:rPr lang="en-US" sz="1600" b="0" dirty="0">
                <a:sym typeface="Calibri"/>
              </a:rPr>
              <a:t>Map the user journey and navigate it as a user and not as the creator of the product or process</a:t>
            </a:r>
          </a:p>
          <a:p>
            <a:pPr marL="347472" indent="-347472" algn="l" hangingPunct="0">
              <a:lnSpc>
                <a:spcPct val="98000"/>
              </a:lnSpc>
              <a:spcBef>
                <a:spcPts val="0"/>
              </a:spcBef>
              <a:spcAft>
                <a:spcPts val="0"/>
              </a:spcAft>
              <a:buFont typeface="Wingdings" panose="05000000000000000000" pitchFamily="2" charset="2"/>
              <a:buChar char=""/>
            </a:pPr>
            <a:r>
              <a:rPr lang="en-US" sz="1600" b="0" dirty="0">
                <a:sym typeface="Calibri"/>
              </a:rPr>
              <a:t>Identify the user experience, pain and frustration that users will face in using your product or navigating through your process and the reasons for the same</a:t>
            </a:r>
          </a:p>
          <a:p>
            <a:pPr marL="347472" indent="-347472" algn="l" hangingPunct="0">
              <a:lnSpc>
                <a:spcPct val="98000"/>
              </a:lnSpc>
              <a:spcBef>
                <a:spcPts val="0"/>
              </a:spcBef>
              <a:spcAft>
                <a:spcPts val="0"/>
              </a:spcAft>
              <a:buFont typeface="Wingdings" panose="05000000000000000000" pitchFamily="2" charset="2"/>
              <a:buChar char=""/>
            </a:pPr>
            <a:r>
              <a:rPr lang="en-US" sz="1600" b="0" dirty="0">
                <a:sym typeface="Calibri"/>
              </a:rPr>
              <a:t>Create mock-ups of the processes or products and have various user groups (e.g., customer segments, agents, shop floor employees) use the mock up and identify whether it makes sense</a:t>
            </a:r>
          </a:p>
          <a:p>
            <a:pPr marL="347472" indent="-347472" algn="l" hangingPunct="0">
              <a:lnSpc>
                <a:spcPct val="98000"/>
              </a:lnSpc>
              <a:spcBef>
                <a:spcPts val="0"/>
              </a:spcBef>
              <a:spcAft>
                <a:spcPts val="0"/>
              </a:spcAft>
              <a:buFont typeface="Wingdings" panose="05000000000000000000" pitchFamily="2" charset="2"/>
              <a:buChar char=""/>
            </a:pPr>
            <a:r>
              <a:rPr lang="en-US" sz="1600" b="0" dirty="0">
                <a:sym typeface="Calibri"/>
              </a:rPr>
              <a:t>Capture data</a:t>
            </a:r>
          </a:p>
          <a:p>
            <a:pPr algn="l" hangingPunct="0">
              <a:lnSpc>
                <a:spcPct val="98000"/>
              </a:lnSpc>
              <a:spcBef>
                <a:spcPts val="0"/>
              </a:spcBef>
              <a:spcAft>
                <a:spcPts val="0"/>
              </a:spcAft>
            </a:pPr>
            <a:r>
              <a:rPr lang="en-US" sz="1600" dirty="0">
                <a:sym typeface="Calibri"/>
              </a:rPr>
              <a:t>Identify where AI/ML will be required </a:t>
            </a:r>
          </a:p>
          <a:p>
            <a:pPr marL="347472" indent="-347472" algn="l" hangingPunct="0">
              <a:lnSpc>
                <a:spcPct val="98000"/>
              </a:lnSpc>
              <a:spcBef>
                <a:spcPts val="0"/>
              </a:spcBef>
              <a:spcAft>
                <a:spcPts val="0"/>
              </a:spcAft>
              <a:buFont typeface="Wingdings" panose="05000000000000000000" pitchFamily="2" charset="2"/>
              <a:buChar char=""/>
            </a:pPr>
            <a:r>
              <a:rPr lang="en-US" sz="1600" b="0" dirty="0">
                <a:sym typeface="Calibri"/>
              </a:rPr>
              <a:t>Once you have created the product or process, identify where AI solutions will be required to deliver the promise that you are making to the user. Please remember NEVER to force an AI solution where it is not needed or where simple rules or even human interaction is a better option</a:t>
            </a:r>
          </a:p>
          <a:p>
            <a:pPr marL="347472" indent="-347472" algn="l" hangingPunct="0">
              <a:lnSpc>
                <a:spcPct val="98000"/>
              </a:lnSpc>
              <a:spcBef>
                <a:spcPts val="0"/>
              </a:spcBef>
              <a:spcAft>
                <a:spcPts val="0"/>
              </a:spcAft>
              <a:buFont typeface="Wingdings" panose="05000000000000000000" pitchFamily="2" charset="2"/>
              <a:buChar char=""/>
            </a:pPr>
            <a:r>
              <a:rPr lang="en-US" sz="1600" b="0" dirty="0">
                <a:sym typeface="Calibri"/>
              </a:rPr>
              <a:t>The best AI-driven process is one that feels as if there is no AI anywhere in the process. The best chatbot is one that feels like that you are talking to a human agent. The best automated product recommendation is one that feels like you are interacting with a human salesperson</a:t>
            </a:r>
          </a:p>
        </p:txBody>
      </p:sp>
    </p:spTree>
    <p:extLst>
      <p:ext uri="{BB962C8B-B14F-4D97-AF65-F5344CB8AC3E}">
        <p14:creationId xmlns:p14="http://schemas.microsoft.com/office/powerpoint/2010/main" val="362431270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WiFi Networking">
            <a:extLst>
              <a:ext uri="{FF2B5EF4-FFF2-40B4-BE49-F238E27FC236}">
                <a16:creationId xmlns:a16="http://schemas.microsoft.com/office/drawing/2014/main" id="{EBE9BD2D-4612-4262-8CBD-5B5902B90884}"/>
              </a:ext>
            </a:extLst>
          </p:cNvPr>
          <p:cNvSpPr txBox="1"/>
          <p:nvPr/>
        </p:nvSpPr>
        <p:spPr>
          <a:xfrm>
            <a:off x="1536700" y="291408"/>
            <a:ext cx="9118600"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ctr">
              <a:defRPr sz="2400">
                <a:latin typeface="Lato Semibold"/>
                <a:ea typeface="Lato Semibold"/>
                <a:cs typeface="Lato Semibold"/>
                <a:sym typeface="Lato Semibold"/>
              </a:defRPr>
            </a:lvl1pPr>
          </a:lstStyle>
          <a:p>
            <a:r>
              <a:rPr lang="en-US" dirty="0"/>
              <a:t>REIMAGINING PRODUCTS AND PROCESSES</a:t>
            </a:r>
          </a:p>
        </p:txBody>
      </p:sp>
      <p:sp>
        <p:nvSpPr>
          <p:cNvPr id="6" name="Content Placeholder 2">
            <a:extLst>
              <a:ext uri="{FF2B5EF4-FFF2-40B4-BE49-F238E27FC236}">
                <a16:creationId xmlns:a16="http://schemas.microsoft.com/office/drawing/2014/main" id="{D583C395-0094-49A5-A9D8-054A529FE475}"/>
              </a:ext>
            </a:extLst>
          </p:cNvPr>
          <p:cNvSpPr txBox="1">
            <a:spLocks/>
          </p:cNvSpPr>
          <p:nvPr/>
        </p:nvSpPr>
        <p:spPr>
          <a:xfrm>
            <a:off x="1258637" y="1233237"/>
            <a:ext cx="9674726" cy="4391526"/>
          </a:xfrm>
          <a:prstGeom prst="roundRect">
            <a:avLst>
              <a:gd name="adj" fmla="val 5076"/>
            </a:avLst>
          </a:prstGeom>
          <a:noFill/>
          <a:ln w="28575">
            <a:solidFill>
              <a:srgbClr val="F4AB35"/>
            </a:solidFill>
          </a:ln>
        </p:spPr>
        <p:txBody>
          <a:bodyPr spcFirstLastPara="1" wrap="square" lIns="0" tIns="0" rIns="0" bIns="0" anchor="ctr" anchorCtr="0">
            <a:noAutofit/>
          </a:bodyPr>
          <a:lstStyle>
            <a:defPPr marR="0" lvl="0" algn="l" rtl="0">
              <a:lnSpc>
                <a:spcPct val="100000"/>
              </a:lnSpc>
              <a:spcBef>
                <a:spcPts val="0"/>
              </a:spcBef>
              <a:spcAft>
                <a:spcPts val="0"/>
              </a:spcAft>
              <a:defRPr/>
            </a:defPPr>
            <a:lvl1pPr marL="0" indent="0" algn="ctr">
              <a:spcBef>
                <a:spcPts val="400"/>
              </a:spcBef>
              <a:spcAft>
                <a:spcPts val="400"/>
              </a:spcAft>
              <a:buClr>
                <a:srgbClr val="EE283C"/>
              </a:buClr>
              <a:buSzPct val="100000"/>
              <a:buNone/>
              <a:defRPr sz="1800" b="1">
                <a:latin typeface="Lato" panose="020F0502020204030203" pitchFamily="34" charset="0"/>
                <a:ea typeface="Lato" panose="020F0502020204030203" pitchFamily="34" charset="0"/>
                <a:cs typeface="Lato" panose="020F0502020204030203" pitchFamily="34" charset="0"/>
              </a:defRPr>
            </a:lvl1pPr>
            <a:lvl2pPr marL="914400" indent="-342900">
              <a:lnSpc>
                <a:spcPct val="90000"/>
              </a:lnSpc>
              <a:spcBef>
                <a:spcPts val="1000"/>
              </a:spcBef>
              <a:buSzPts val="1800"/>
              <a:buChar char="•"/>
              <a:defRPr sz="2800">
                <a:latin typeface="Calibri"/>
                <a:ea typeface="Calibri"/>
                <a:cs typeface="Calibri"/>
              </a:defRPr>
            </a:lvl2pPr>
            <a:lvl3pPr marL="1371600" indent="-406400">
              <a:lnSpc>
                <a:spcPct val="90000"/>
              </a:lnSpc>
              <a:spcBef>
                <a:spcPts val="1000"/>
              </a:spcBef>
              <a:buSzPts val="2800"/>
              <a:buChar char="•"/>
              <a:defRPr sz="2800">
                <a:latin typeface="Calibri"/>
                <a:ea typeface="Calibri"/>
                <a:cs typeface="Calibri"/>
              </a:defRPr>
            </a:lvl3pPr>
            <a:lvl4pPr marL="1828800" indent="-406400">
              <a:lnSpc>
                <a:spcPct val="90000"/>
              </a:lnSpc>
              <a:spcBef>
                <a:spcPts val="1000"/>
              </a:spcBef>
              <a:buSzPts val="2800"/>
              <a:buChar char="•"/>
              <a:defRPr sz="2800">
                <a:latin typeface="Calibri"/>
                <a:ea typeface="Calibri"/>
                <a:cs typeface="Calibri"/>
              </a:defRPr>
            </a:lvl4pPr>
            <a:lvl5pPr marL="2286000" indent="-406400">
              <a:lnSpc>
                <a:spcPct val="90000"/>
              </a:lnSpc>
              <a:spcBef>
                <a:spcPts val="1000"/>
              </a:spcBef>
              <a:buSzPts val="2800"/>
              <a:buChar char="•"/>
              <a:defRPr sz="2800">
                <a:latin typeface="Calibri"/>
                <a:ea typeface="Calibri"/>
                <a:cs typeface="Calibri"/>
              </a:defRPr>
            </a:lvl5pPr>
            <a:lvl6pPr marL="2743200" indent="-342900">
              <a:lnSpc>
                <a:spcPct val="90000"/>
              </a:lnSpc>
              <a:spcBef>
                <a:spcPts val="1000"/>
              </a:spcBef>
              <a:buSzPts val="1800"/>
              <a:buChar char="•"/>
              <a:defRPr sz="3000">
                <a:latin typeface="Calibri"/>
                <a:ea typeface="Calibri"/>
                <a:cs typeface="Calibri"/>
              </a:defRPr>
            </a:lvl6pPr>
            <a:lvl7pPr marL="3200400" indent="-342900">
              <a:lnSpc>
                <a:spcPct val="90000"/>
              </a:lnSpc>
              <a:spcBef>
                <a:spcPts val="1000"/>
              </a:spcBef>
              <a:buSzPts val="1800"/>
              <a:buChar char="•"/>
              <a:defRPr sz="3000">
                <a:latin typeface="Calibri"/>
                <a:ea typeface="Calibri"/>
                <a:cs typeface="Calibri"/>
              </a:defRPr>
            </a:lvl7pPr>
            <a:lvl8pPr marL="3657600" indent="-342900">
              <a:lnSpc>
                <a:spcPct val="90000"/>
              </a:lnSpc>
              <a:spcBef>
                <a:spcPts val="1000"/>
              </a:spcBef>
              <a:buSzPts val="1800"/>
              <a:buChar char="•"/>
              <a:defRPr sz="3000">
                <a:latin typeface="Calibri"/>
                <a:ea typeface="Calibri"/>
                <a:cs typeface="Calibri"/>
              </a:defRPr>
            </a:lvl8pPr>
            <a:lvl9pPr marL="4114800" indent="-342900">
              <a:lnSpc>
                <a:spcPct val="90000"/>
              </a:lnSpc>
              <a:spcBef>
                <a:spcPts val="1000"/>
              </a:spcBef>
              <a:buSzPts val="1800"/>
              <a:buChar char="•"/>
              <a:defRPr sz="3000">
                <a:latin typeface="Calibri"/>
                <a:ea typeface="Calibri"/>
                <a:cs typeface="Calibri"/>
              </a:defRPr>
            </a:lvl9pPr>
          </a:lstStyle>
          <a:p>
            <a:pPr algn="l" hangingPunct="0">
              <a:lnSpc>
                <a:spcPct val="98000"/>
              </a:lnSpc>
              <a:spcBef>
                <a:spcPts val="0"/>
              </a:spcBef>
              <a:spcAft>
                <a:spcPts val="0"/>
              </a:spcAft>
            </a:pPr>
            <a:r>
              <a:rPr lang="en-US" sz="1600" dirty="0">
                <a:sym typeface="Calibri"/>
              </a:rPr>
              <a:t>Identify the nuances</a:t>
            </a:r>
          </a:p>
          <a:p>
            <a:pPr marL="347472" indent="-347472" algn="l" hangingPunct="0">
              <a:lnSpc>
                <a:spcPct val="98000"/>
              </a:lnSpc>
              <a:spcBef>
                <a:spcPts val="0"/>
              </a:spcBef>
              <a:spcAft>
                <a:spcPts val="0"/>
              </a:spcAft>
              <a:buFont typeface="Wingdings" panose="05000000000000000000" pitchFamily="2" charset="2"/>
              <a:buChar char=""/>
            </a:pPr>
            <a:r>
              <a:rPr lang="en-US" sz="1600" b="0" dirty="0">
                <a:sym typeface="Calibri"/>
              </a:rPr>
              <a:t>Identify whether it is at all feasible to deliver the promise that the AI components are making (more of this in the next few sections)</a:t>
            </a:r>
          </a:p>
          <a:p>
            <a:pPr marL="347472" indent="-347472" algn="l" hangingPunct="0">
              <a:lnSpc>
                <a:spcPct val="98000"/>
              </a:lnSpc>
              <a:spcBef>
                <a:spcPts val="0"/>
              </a:spcBef>
              <a:spcAft>
                <a:spcPts val="0"/>
              </a:spcAft>
              <a:buFont typeface="Wingdings" panose="05000000000000000000" pitchFamily="2" charset="2"/>
              <a:buChar char=""/>
            </a:pPr>
            <a:r>
              <a:rPr lang="en-US" sz="1600" b="0" dirty="0">
                <a:sym typeface="Calibri"/>
              </a:rPr>
              <a:t>Identify the failure modes and edge cases where AI will fail, identify how you will find out such cases in real life (when the product is used at scale or the process is running at scale).  What will be the fallback option if AI fails?</a:t>
            </a:r>
          </a:p>
          <a:p>
            <a:pPr marL="347472" indent="-347472" algn="l" hangingPunct="0">
              <a:lnSpc>
                <a:spcPct val="98000"/>
              </a:lnSpc>
              <a:spcBef>
                <a:spcPts val="0"/>
              </a:spcBef>
              <a:spcAft>
                <a:spcPts val="0"/>
              </a:spcAft>
              <a:buFont typeface="Wingdings" panose="05000000000000000000" pitchFamily="2" charset="2"/>
              <a:buChar char=""/>
            </a:pPr>
            <a:r>
              <a:rPr lang="en-US" sz="1600" b="0" dirty="0">
                <a:sym typeface="Calibri"/>
              </a:rPr>
              <a:t>Identify scalability requirements. Will the AI work as desired if you have thousands or millions of users using the product or process?</a:t>
            </a:r>
          </a:p>
          <a:p>
            <a:pPr marL="347472" indent="-347472" algn="l" hangingPunct="0">
              <a:lnSpc>
                <a:spcPct val="98000"/>
              </a:lnSpc>
              <a:spcBef>
                <a:spcPts val="0"/>
              </a:spcBef>
              <a:spcAft>
                <a:spcPts val="0"/>
              </a:spcAft>
              <a:buFont typeface="Wingdings" panose="05000000000000000000" pitchFamily="2" charset="2"/>
              <a:buChar char=""/>
            </a:pPr>
            <a:r>
              <a:rPr lang="en-US" sz="1600" b="0" dirty="0">
                <a:sym typeface="Calibri"/>
              </a:rPr>
              <a:t>Identify integration points with other systems that will be required for the AI components to work </a:t>
            </a:r>
          </a:p>
          <a:p>
            <a:pPr marL="347472" indent="-347472" algn="l" hangingPunct="0">
              <a:lnSpc>
                <a:spcPct val="98000"/>
              </a:lnSpc>
              <a:spcBef>
                <a:spcPts val="0"/>
              </a:spcBef>
              <a:spcAft>
                <a:spcPts val="0"/>
              </a:spcAft>
              <a:buFont typeface="Wingdings" panose="05000000000000000000" pitchFamily="2" charset="2"/>
              <a:buChar char=""/>
            </a:pPr>
            <a:r>
              <a:rPr lang="en-US" sz="1600" b="0" dirty="0">
                <a:sym typeface="Calibri"/>
              </a:rPr>
              <a:t>Identify how you will you capture feedback to know whether AI has made an error or not. Both implicit and explicit feedbacks are important</a:t>
            </a:r>
          </a:p>
          <a:p>
            <a:pPr marL="347472" indent="-347472" algn="l" hangingPunct="0">
              <a:lnSpc>
                <a:spcPct val="98000"/>
              </a:lnSpc>
              <a:spcBef>
                <a:spcPts val="0"/>
              </a:spcBef>
              <a:spcAft>
                <a:spcPts val="0"/>
              </a:spcAft>
              <a:buFont typeface="Wingdings" panose="05000000000000000000" pitchFamily="2" charset="2"/>
              <a:buChar char=""/>
            </a:pPr>
            <a:r>
              <a:rPr lang="en-US" sz="1600" b="0" dirty="0">
                <a:sym typeface="Calibri"/>
              </a:rPr>
              <a:t>Are there risks of fraud, data leakage and privacy concerns? </a:t>
            </a:r>
          </a:p>
          <a:p>
            <a:pPr marL="347472" indent="-347472" algn="l" hangingPunct="0">
              <a:lnSpc>
                <a:spcPct val="98000"/>
              </a:lnSpc>
              <a:spcBef>
                <a:spcPts val="0"/>
              </a:spcBef>
              <a:spcAft>
                <a:spcPts val="0"/>
              </a:spcAft>
              <a:buFont typeface="Wingdings" panose="05000000000000000000" pitchFamily="2" charset="2"/>
              <a:buChar char=""/>
            </a:pPr>
            <a:r>
              <a:rPr lang="en-US" sz="1600" b="0" dirty="0">
                <a:sym typeface="Calibri"/>
              </a:rPr>
              <a:t>Are there possible regulatory concerns?</a:t>
            </a:r>
          </a:p>
          <a:p>
            <a:pPr marL="347472" indent="-347472" algn="l" hangingPunct="0">
              <a:lnSpc>
                <a:spcPct val="98000"/>
              </a:lnSpc>
              <a:spcBef>
                <a:spcPts val="0"/>
              </a:spcBef>
              <a:spcAft>
                <a:spcPts val="0"/>
              </a:spcAft>
              <a:buFont typeface="Wingdings" panose="05000000000000000000" pitchFamily="2" charset="2"/>
              <a:buChar char=""/>
            </a:pPr>
            <a:r>
              <a:rPr lang="en-US" sz="1600" b="0" dirty="0">
                <a:sym typeface="Calibri"/>
              </a:rPr>
              <a:t>Is there a risk of AI </a:t>
            </a:r>
            <a:r>
              <a:rPr lang="en-US" sz="1600" b="0" dirty="0" err="1">
                <a:sym typeface="Calibri"/>
              </a:rPr>
              <a:t>dehumanising</a:t>
            </a:r>
            <a:r>
              <a:rPr lang="en-US" sz="1600" b="0" dirty="0">
                <a:sym typeface="Calibri"/>
              </a:rPr>
              <a:t> the process?</a:t>
            </a:r>
          </a:p>
        </p:txBody>
      </p:sp>
    </p:spTree>
    <p:extLst>
      <p:ext uri="{BB962C8B-B14F-4D97-AF65-F5344CB8AC3E}">
        <p14:creationId xmlns:p14="http://schemas.microsoft.com/office/powerpoint/2010/main" val="195183235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ividing Line">
            <a:extLst>
              <a:ext uri="{FF2B5EF4-FFF2-40B4-BE49-F238E27FC236}">
                <a16:creationId xmlns:a16="http://schemas.microsoft.com/office/drawing/2014/main" id="{E8CAA23A-B810-441E-9AD1-2E77807D66CB}"/>
              </a:ext>
            </a:extLst>
          </p:cNvPr>
          <p:cNvCxnSpPr>
            <a:cxnSpLocks/>
          </p:cNvCxnSpPr>
          <p:nvPr/>
        </p:nvCxnSpPr>
        <p:spPr>
          <a:xfrm>
            <a:off x="6096001" y="1597762"/>
            <a:ext cx="0" cy="4169992"/>
          </a:xfrm>
          <a:prstGeom prst="line">
            <a:avLst/>
          </a:prstGeom>
          <a:ln w="25400" cap="rnd">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5" name="Left Box">
            <a:extLst>
              <a:ext uri="{FF2B5EF4-FFF2-40B4-BE49-F238E27FC236}">
                <a16:creationId xmlns:a16="http://schemas.microsoft.com/office/drawing/2014/main" id="{50C5DEE9-09C6-4B8B-878A-FB809457F7AB}"/>
              </a:ext>
            </a:extLst>
          </p:cNvPr>
          <p:cNvGrpSpPr/>
          <p:nvPr/>
        </p:nvGrpSpPr>
        <p:grpSpPr>
          <a:xfrm>
            <a:off x="1767545" y="1053254"/>
            <a:ext cx="2560911" cy="576263"/>
            <a:chOff x="1866900" y="851582"/>
            <a:chExt cx="1924050" cy="523875"/>
          </a:xfrm>
        </p:grpSpPr>
        <p:sp>
          <p:nvSpPr>
            <p:cNvPr id="6" name="Rectangle: Rounded Corners 5">
              <a:extLst>
                <a:ext uri="{FF2B5EF4-FFF2-40B4-BE49-F238E27FC236}">
                  <a16:creationId xmlns:a16="http://schemas.microsoft.com/office/drawing/2014/main" id="{AF217E21-B81A-4078-8312-AA526755884A}"/>
                </a:ext>
              </a:extLst>
            </p:cNvPr>
            <p:cNvSpPr/>
            <p:nvPr/>
          </p:nvSpPr>
          <p:spPr>
            <a:xfrm>
              <a:off x="1866900" y="851582"/>
              <a:ext cx="1924050" cy="523875"/>
            </a:xfrm>
            <a:prstGeom prst="roundRect">
              <a:avLst>
                <a:gd name="adj" fmla="val 7576"/>
              </a:avLst>
            </a:prstGeom>
            <a:solidFill>
              <a:schemeClr val="bg1">
                <a:lumMod val="50000"/>
              </a:schemeClr>
            </a:solid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Left Heading">
              <a:extLst>
                <a:ext uri="{FF2B5EF4-FFF2-40B4-BE49-F238E27FC236}">
                  <a16:creationId xmlns:a16="http://schemas.microsoft.com/office/drawing/2014/main" id="{7D3B7E11-1883-4439-A9D3-E399A4ACD5C5}"/>
                </a:ext>
              </a:extLst>
            </p:cNvPr>
            <p:cNvSpPr/>
            <p:nvPr/>
          </p:nvSpPr>
          <p:spPr>
            <a:xfrm>
              <a:off x="2106141" y="934449"/>
              <a:ext cx="1445567" cy="358140"/>
            </a:xfrm>
            <a:prstGeom prst="rect">
              <a:avLst/>
            </a:prstGeom>
          </p:spPr>
          <p:txBody>
            <a:bodyPr wrap="square" anchor="ctr">
              <a:spAutoFit/>
            </a:bodyPr>
            <a:lstStyle/>
            <a:p>
              <a:pPr algn="ctr">
                <a:lnSpc>
                  <a:spcPct val="107000"/>
                </a:lnSpc>
                <a:spcAft>
                  <a:spcPts val="200"/>
                </a:spcAft>
              </a:pPr>
              <a:r>
                <a:rPr lang="en-US" sz="2000" b="1" dirty="0">
                  <a:solidFill>
                    <a:schemeClr val="bg1"/>
                  </a:solidFill>
                  <a:latin typeface="Lato" panose="020F0502020204030203" pitchFamily="34" charset="0"/>
                  <a:ea typeface="Calibri" panose="020F0502020204030204" pitchFamily="34" charset="0"/>
                  <a:cs typeface="Times New Roman" panose="02020603050405020304" pitchFamily="18" charset="0"/>
                </a:rPr>
                <a:t>Old Process</a:t>
              </a:r>
            </a:p>
          </p:txBody>
        </p:sp>
      </p:grpSp>
      <p:grpSp>
        <p:nvGrpSpPr>
          <p:cNvPr id="8" name="Right Box">
            <a:extLst>
              <a:ext uri="{FF2B5EF4-FFF2-40B4-BE49-F238E27FC236}">
                <a16:creationId xmlns:a16="http://schemas.microsoft.com/office/drawing/2014/main" id="{2C3A3BAD-EF00-4F20-9485-0E116F51BE7D}"/>
              </a:ext>
            </a:extLst>
          </p:cNvPr>
          <p:cNvGrpSpPr/>
          <p:nvPr/>
        </p:nvGrpSpPr>
        <p:grpSpPr>
          <a:xfrm>
            <a:off x="7863544" y="1053254"/>
            <a:ext cx="2560911" cy="576263"/>
            <a:chOff x="8124825" y="851582"/>
            <a:chExt cx="1924050" cy="523875"/>
          </a:xfrm>
        </p:grpSpPr>
        <p:sp>
          <p:nvSpPr>
            <p:cNvPr id="9" name="Rectangle: Rounded Corners 8">
              <a:extLst>
                <a:ext uri="{FF2B5EF4-FFF2-40B4-BE49-F238E27FC236}">
                  <a16:creationId xmlns:a16="http://schemas.microsoft.com/office/drawing/2014/main" id="{63C99E6E-8122-484B-A782-CAA35F8ED07F}"/>
                </a:ext>
              </a:extLst>
            </p:cNvPr>
            <p:cNvSpPr/>
            <p:nvPr/>
          </p:nvSpPr>
          <p:spPr>
            <a:xfrm>
              <a:off x="8124825" y="851582"/>
              <a:ext cx="1924050" cy="523875"/>
            </a:xfrm>
            <a:prstGeom prst="roundRect">
              <a:avLst>
                <a:gd name="adj" fmla="val 7576"/>
              </a:avLst>
            </a:prstGeom>
            <a:solidFill>
              <a:schemeClr val="bg1">
                <a:lumMod val="50000"/>
              </a:schemeClr>
            </a:solid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ight Heading">
              <a:extLst>
                <a:ext uri="{FF2B5EF4-FFF2-40B4-BE49-F238E27FC236}">
                  <a16:creationId xmlns:a16="http://schemas.microsoft.com/office/drawing/2014/main" id="{476F0ACE-5A00-444A-9C75-44FADE9D030E}"/>
                </a:ext>
              </a:extLst>
            </p:cNvPr>
            <p:cNvSpPr/>
            <p:nvPr/>
          </p:nvSpPr>
          <p:spPr>
            <a:xfrm>
              <a:off x="8124825" y="934449"/>
              <a:ext cx="1924049" cy="358140"/>
            </a:xfrm>
            <a:prstGeom prst="rect">
              <a:avLst/>
            </a:prstGeom>
          </p:spPr>
          <p:txBody>
            <a:bodyPr wrap="square" anchor="ctr">
              <a:spAutoFit/>
            </a:bodyPr>
            <a:lstStyle/>
            <a:p>
              <a:pPr algn="ctr">
                <a:lnSpc>
                  <a:spcPct val="107000"/>
                </a:lnSpc>
                <a:spcAft>
                  <a:spcPts val="200"/>
                </a:spcAft>
              </a:pPr>
              <a:r>
                <a:rPr lang="en-US" sz="2000" b="1" dirty="0">
                  <a:solidFill>
                    <a:schemeClr val="bg1"/>
                  </a:solidFill>
                  <a:latin typeface="Lato" panose="020F0502020204030203" pitchFamily="34" charset="0"/>
                  <a:ea typeface="Calibri" panose="020F0502020204030204" pitchFamily="34" charset="0"/>
                  <a:cs typeface="Times New Roman" panose="02020603050405020304" pitchFamily="18" charset="0"/>
                </a:rPr>
                <a:t>Reimagined Process</a:t>
              </a:r>
            </a:p>
          </p:txBody>
        </p:sp>
      </p:grpSp>
      <p:sp>
        <p:nvSpPr>
          <p:cNvPr id="11" name="Heading">
            <a:extLst>
              <a:ext uri="{FF2B5EF4-FFF2-40B4-BE49-F238E27FC236}">
                <a16:creationId xmlns:a16="http://schemas.microsoft.com/office/drawing/2014/main" id="{F0A5BA0D-1848-4AE8-B4C8-73BF0F3248CC}"/>
              </a:ext>
            </a:extLst>
          </p:cNvPr>
          <p:cNvSpPr txBox="1">
            <a:spLocks noChangeArrowheads="1"/>
          </p:cNvSpPr>
          <p:nvPr/>
        </p:nvSpPr>
        <p:spPr bwMode="auto">
          <a:xfrm>
            <a:off x="1206500" y="204321"/>
            <a:ext cx="9779000" cy="5238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lgn="ctr" eaLnBrk="0" fontAlgn="base" hangingPunct="0">
              <a:spcBef>
                <a:spcPct val="0"/>
              </a:spcBef>
              <a:spcAft>
                <a:spcPct val="0"/>
              </a:spcAft>
              <a:buClrTx/>
            </a:pPr>
            <a:r>
              <a:rPr lang="en-US" altLang="en-US" sz="2400" dirty="0">
                <a:solidFill>
                  <a:schemeClr val="tx1"/>
                </a:solidFill>
                <a:latin typeface="Lato Semibold" panose="020F0502020204030203" pitchFamily="34" charset="0"/>
                <a:ea typeface="Calibri" panose="020F0502020204030204" pitchFamily="34" charset="0"/>
                <a:cs typeface="Times New Roman" panose="02020603050405020304" pitchFamily="18" charset="0"/>
              </a:rPr>
              <a:t>REIMAGINING PRODUCTS AND PROCESSES - EXAMPLE</a:t>
            </a:r>
          </a:p>
        </p:txBody>
      </p:sp>
      <p:sp>
        <p:nvSpPr>
          <p:cNvPr id="23" name="Content Placeholder 2">
            <a:extLst>
              <a:ext uri="{FF2B5EF4-FFF2-40B4-BE49-F238E27FC236}">
                <a16:creationId xmlns:a16="http://schemas.microsoft.com/office/drawing/2014/main" id="{8A4949B7-C183-4751-9B4E-F49F2084FE0D}"/>
              </a:ext>
            </a:extLst>
          </p:cNvPr>
          <p:cNvSpPr txBox="1">
            <a:spLocks/>
          </p:cNvSpPr>
          <p:nvPr/>
        </p:nvSpPr>
        <p:spPr>
          <a:xfrm>
            <a:off x="531495" y="1813897"/>
            <a:ext cx="5033012" cy="3679766"/>
          </a:xfrm>
          <a:prstGeom prst="rect">
            <a:avLst/>
          </a:prstGeom>
          <a:noFill/>
          <a:ln w="28575">
            <a:noFill/>
          </a:ln>
        </p:spPr>
        <p:txBody>
          <a:bodyPr spcFirstLastPara="1" wrap="square" lIns="0" tIns="0" rIns="0" bIns="0" anchor="t" anchorCtr="0">
            <a:noAutofit/>
          </a:bodyPr>
          <a:lstStyle>
            <a:defPPr marR="0" lvl="0" algn="l" rtl="0">
              <a:lnSpc>
                <a:spcPct val="100000"/>
              </a:lnSpc>
              <a:spcBef>
                <a:spcPts val="0"/>
              </a:spcBef>
              <a:spcAft>
                <a:spcPts val="0"/>
              </a:spcAft>
              <a:defRPr/>
            </a:defPPr>
            <a:lvl1pPr marL="0" indent="0" algn="ctr">
              <a:spcBef>
                <a:spcPts val="400"/>
              </a:spcBef>
              <a:spcAft>
                <a:spcPts val="400"/>
              </a:spcAft>
              <a:buClr>
                <a:srgbClr val="EE283C"/>
              </a:buClr>
              <a:buSzPct val="100000"/>
              <a:buNone/>
              <a:defRPr sz="1800" b="1">
                <a:latin typeface="Lato" panose="020F0502020204030203" pitchFamily="34" charset="0"/>
                <a:ea typeface="Lato" panose="020F0502020204030203" pitchFamily="34" charset="0"/>
                <a:cs typeface="Lato" panose="020F0502020204030203" pitchFamily="34" charset="0"/>
              </a:defRPr>
            </a:lvl1pPr>
            <a:lvl2pPr marL="914400" indent="-342900">
              <a:lnSpc>
                <a:spcPct val="90000"/>
              </a:lnSpc>
              <a:spcBef>
                <a:spcPts val="1000"/>
              </a:spcBef>
              <a:buSzPts val="1800"/>
              <a:buChar char="•"/>
              <a:defRPr sz="2800">
                <a:latin typeface="Calibri"/>
                <a:ea typeface="Calibri"/>
                <a:cs typeface="Calibri"/>
              </a:defRPr>
            </a:lvl2pPr>
            <a:lvl3pPr marL="1371600" indent="-406400">
              <a:lnSpc>
                <a:spcPct val="90000"/>
              </a:lnSpc>
              <a:spcBef>
                <a:spcPts val="1000"/>
              </a:spcBef>
              <a:buSzPts val="2800"/>
              <a:buChar char="•"/>
              <a:defRPr sz="2800">
                <a:latin typeface="Calibri"/>
                <a:ea typeface="Calibri"/>
                <a:cs typeface="Calibri"/>
              </a:defRPr>
            </a:lvl3pPr>
            <a:lvl4pPr marL="1828800" indent="-406400">
              <a:lnSpc>
                <a:spcPct val="90000"/>
              </a:lnSpc>
              <a:spcBef>
                <a:spcPts val="1000"/>
              </a:spcBef>
              <a:buSzPts val="2800"/>
              <a:buChar char="•"/>
              <a:defRPr sz="2800">
                <a:latin typeface="Calibri"/>
                <a:ea typeface="Calibri"/>
                <a:cs typeface="Calibri"/>
              </a:defRPr>
            </a:lvl4pPr>
            <a:lvl5pPr marL="2286000" indent="-406400">
              <a:lnSpc>
                <a:spcPct val="90000"/>
              </a:lnSpc>
              <a:spcBef>
                <a:spcPts val="1000"/>
              </a:spcBef>
              <a:buSzPts val="2800"/>
              <a:buChar char="•"/>
              <a:defRPr sz="2800">
                <a:latin typeface="Calibri"/>
                <a:ea typeface="Calibri"/>
                <a:cs typeface="Calibri"/>
              </a:defRPr>
            </a:lvl5pPr>
            <a:lvl6pPr marL="2743200" indent="-342900">
              <a:lnSpc>
                <a:spcPct val="90000"/>
              </a:lnSpc>
              <a:spcBef>
                <a:spcPts val="1000"/>
              </a:spcBef>
              <a:buSzPts val="1800"/>
              <a:buChar char="•"/>
              <a:defRPr sz="3000">
                <a:latin typeface="Calibri"/>
                <a:ea typeface="Calibri"/>
                <a:cs typeface="Calibri"/>
              </a:defRPr>
            </a:lvl6pPr>
            <a:lvl7pPr marL="3200400" indent="-342900">
              <a:lnSpc>
                <a:spcPct val="90000"/>
              </a:lnSpc>
              <a:spcBef>
                <a:spcPts val="1000"/>
              </a:spcBef>
              <a:buSzPts val="1800"/>
              <a:buChar char="•"/>
              <a:defRPr sz="3000">
                <a:latin typeface="Calibri"/>
                <a:ea typeface="Calibri"/>
                <a:cs typeface="Calibri"/>
              </a:defRPr>
            </a:lvl7pPr>
            <a:lvl8pPr marL="3657600" indent="-342900">
              <a:lnSpc>
                <a:spcPct val="90000"/>
              </a:lnSpc>
              <a:spcBef>
                <a:spcPts val="1000"/>
              </a:spcBef>
              <a:buSzPts val="1800"/>
              <a:buChar char="•"/>
              <a:defRPr sz="3000">
                <a:latin typeface="Calibri"/>
                <a:ea typeface="Calibri"/>
                <a:cs typeface="Calibri"/>
              </a:defRPr>
            </a:lvl8pPr>
            <a:lvl9pPr marL="4114800" indent="-342900">
              <a:lnSpc>
                <a:spcPct val="90000"/>
              </a:lnSpc>
              <a:spcBef>
                <a:spcPts val="1000"/>
              </a:spcBef>
              <a:buSzPts val="1800"/>
              <a:buChar char="•"/>
              <a:defRPr sz="3000">
                <a:latin typeface="Calibri"/>
                <a:ea typeface="Calibri"/>
                <a:cs typeface="Calibri"/>
              </a:defRPr>
            </a:lvl9pPr>
          </a:lstStyle>
          <a:p>
            <a:pPr marL="347472" indent="-347472" algn="l" hangingPunct="0">
              <a:lnSpc>
                <a:spcPct val="98000"/>
              </a:lnSpc>
              <a:spcBef>
                <a:spcPts val="0"/>
              </a:spcBef>
              <a:spcAft>
                <a:spcPts val="0"/>
              </a:spcAft>
              <a:buFont typeface="Wingdings" panose="05000000000000000000" pitchFamily="2" charset="2"/>
              <a:buChar char=""/>
            </a:pPr>
            <a:r>
              <a:rPr lang="en-US" b="0" dirty="0">
                <a:sym typeface="Calibri"/>
              </a:rPr>
              <a:t>Customer goes to the website, searches for an item of clothing, selects the category, design, </a:t>
            </a:r>
            <a:r>
              <a:rPr lang="en-US" b="0" dirty="0" err="1">
                <a:sym typeface="Calibri"/>
              </a:rPr>
              <a:t>colour</a:t>
            </a:r>
            <a:r>
              <a:rPr lang="en-US" b="0" dirty="0">
                <a:sym typeface="Calibri"/>
              </a:rPr>
              <a:t>, print and size and finally makes their selection</a:t>
            </a:r>
          </a:p>
          <a:p>
            <a:pPr marL="347472" indent="-347472" algn="l" hangingPunct="0">
              <a:lnSpc>
                <a:spcPct val="98000"/>
              </a:lnSpc>
              <a:spcBef>
                <a:spcPts val="0"/>
              </a:spcBef>
              <a:spcAft>
                <a:spcPts val="0"/>
              </a:spcAft>
              <a:buFont typeface="Wingdings" panose="05000000000000000000" pitchFamily="2" charset="2"/>
              <a:buChar char=""/>
            </a:pPr>
            <a:r>
              <a:rPr lang="en-US" b="0" dirty="0">
                <a:sym typeface="Calibri"/>
              </a:rPr>
              <a:t>To complete the online loan application process, an agent must visit the customer to verify the details provided and if there is a risk of the applicant providing wrong information or impersonating someone else</a:t>
            </a:r>
          </a:p>
          <a:p>
            <a:pPr marL="347472" indent="-347472" algn="l" hangingPunct="0">
              <a:lnSpc>
                <a:spcPct val="98000"/>
              </a:lnSpc>
              <a:spcBef>
                <a:spcPts val="0"/>
              </a:spcBef>
              <a:spcAft>
                <a:spcPts val="0"/>
              </a:spcAft>
              <a:buFont typeface="Wingdings" panose="05000000000000000000" pitchFamily="2" charset="2"/>
              <a:buChar char=""/>
            </a:pPr>
            <a:r>
              <a:rPr lang="en-US" b="0" dirty="0">
                <a:sym typeface="Calibri"/>
              </a:rPr>
              <a:t>Manual monitoring of pipeline in an oil company</a:t>
            </a:r>
          </a:p>
          <a:p>
            <a:pPr marL="347472" indent="-347472" algn="l" hangingPunct="0">
              <a:lnSpc>
                <a:spcPct val="98000"/>
              </a:lnSpc>
              <a:spcBef>
                <a:spcPts val="0"/>
              </a:spcBef>
              <a:spcAft>
                <a:spcPts val="0"/>
              </a:spcAft>
              <a:buFont typeface="Wingdings" panose="05000000000000000000" pitchFamily="2" charset="2"/>
              <a:buChar char=""/>
            </a:pPr>
            <a:r>
              <a:rPr lang="en-US" b="0" dirty="0">
                <a:sym typeface="Calibri"/>
              </a:rPr>
              <a:t>Manual inspection of all critical points of a machine in a factory</a:t>
            </a:r>
          </a:p>
        </p:txBody>
      </p:sp>
      <p:sp>
        <p:nvSpPr>
          <p:cNvPr id="28" name="Content Placeholder 2">
            <a:extLst>
              <a:ext uri="{FF2B5EF4-FFF2-40B4-BE49-F238E27FC236}">
                <a16:creationId xmlns:a16="http://schemas.microsoft.com/office/drawing/2014/main" id="{61D6A5E0-CC93-46A2-9A59-A23262AF617C}"/>
              </a:ext>
            </a:extLst>
          </p:cNvPr>
          <p:cNvSpPr txBox="1">
            <a:spLocks/>
          </p:cNvSpPr>
          <p:nvPr/>
        </p:nvSpPr>
        <p:spPr>
          <a:xfrm>
            <a:off x="6627493" y="1810380"/>
            <a:ext cx="5033012" cy="3679766"/>
          </a:xfrm>
          <a:prstGeom prst="rect">
            <a:avLst/>
          </a:prstGeom>
          <a:noFill/>
          <a:ln w="28575">
            <a:noFill/>
          </a:ln>
        </p:spPr>
        <p:txBody>
          <a:bodyPr spcFirstLastPara="1" wrap="square" lIns="0" tIns="0" rIns="0" bIns="0" anchor="t" anchorCtr="0">
            <a:noAutofit/>
          </a:bodyPr>
          <a:lstStyle>
            <a:defPPr marR="0" lvl="0" algn="l" rtl="0">
              <a:lnSpc>
                <a:spcPct val="100000"/>
              </a:lnSpc>
              <a:spcBef>
                <a:spcPts val="0"/>
              </a:spcBef>
              <a:spcAft>
                <a:spcPts val="0"/>
              </a:spcAft>
              <a:defRPr/>
            </a:defPPr>
            <a:lvl1pPr marL="0" indent="0" algn="ctr">
              <a:spcBef>
                <a:spcPts val="400"/>
              </a:spcBef>
              <a:spcAft>
                <a:spcPts val="400"/>
              </a:spcAft>
              <a:buClr>
                <a:srgbClr val="EE283C"/>
              </a:buClr>
              <a:buSzPct val="100000"/>
              <a:buNone/>
              <a:defRPr sz="1800" b="1">
                <a:latin typeface="Lato" panose="020F0502020204030203" pitchFamily="34" charset="0"/>
                <a:ea typeface="Lato" panose="020F0502020204030203" pitchFamily="34" charset="0"/>
                <a:cs typeface="Lato" panose="020F0502020204030203" pitchFamily="34" charset="0"/>
              </a:defRPr>
            </a:lvl1pPr>
            <a:lvl2pPr marL="914400" indent="-342900">
              <a:lnSpc>
                <a:spcPct val="90000"/>
              </a:lnSpc>
              <a:spcBef>
                <a:spcPts val="1000"/>
              </a:spcBef>
              <a:buSzPts val="1800"/>
              <a:buChar char="•"/>
              <a:defRPr sz="2800">
                <a:latin typeface="Calibri"/>
                <a:ea typeface="Calibri"/>
                <a:cs typeface="Calibri"/>
              </a:defRPr>
            </a:lvl2pPr>
            <a:lvl3pPr marL="1371600" indent="-406400">
              <a:lnSpc>
                <a:spcPct val="90000"/>
              </a:lnSpc>
              <a:spcBef>
                <a:spcPts val="1000"/>
              </a:spcBef>
              <a:buSzPts val="2800"/>
              <a:buChar char="•"/>
              <a:defRPr sz="2800">
                <a:latin typeface="Calibri"/>
                <a:ea typeface="Calibri"/>
                <a:cs typeface="Calibri"/>
              </a:defRPr>
            </a:lvl3pPr>
            <a:lvl4pPr marL="1828800" indent="-406400">
              <a:lnSpc>
                <a:spcPct val="90000"/>
              </a:lnSpc>
              <a:spcBef>
                <a:spcPts val="1000"/>
              </a:spcBef>
              <a:buSzPts val="2800"/>
              <a:buChar char="•"/>
              <a:defRPr sz="2800">
                <a:latin typeface="Calibri"/>
                <a:ea typeface="Calibri"/>
                <a:cs typeface="Calibri"/>
              </a:defRPr>
            </a:lvl4pPr>
            <a:lvl5pPr marL="2286000" indent="-406400">
              <a:lnSpc>
                <a:spcPct val="90000"/>
              </a:lnSpc>
              <a:spcBef>
                <a:spcPts val="1000"/>
              </a:spcBef>
              <a:buSzPts val="2800"/>
              <a:buChar char="•"/>
              <a:defRPr sz="2800">
                <a:latin typeface="Calibri"/>
                <a:ea typeface="Calibri"/>
                <a:cs typeface="Calibri"/>
              </a:defRPr>
            </a:lvl5pPr>
            <a:lvl6pPr marL="2743200" indent="-342900">
              <a:lnSpc>
                <a:spcPct val="90000"/>
              </a:lnSpc>
              <a:spcBef>
                <a:spcPts val="1000"/>
              </a:spcBef>
              <a:buSzPts val="1800"/>
              <a:buChar char="•"/>
              <a:defRPr sz="3000">
                <a:latin typeface="Calibri"/>
                <a:ea typeface="Calibri"/>
                <a:cs typeface="Calibri"/>
              </a:defRPr>
            </a:lvl6pPr>
            <a:lvl7pPr marL="3200400" indent="-342900">
              <a:lnSpc>
                <a:spcPct val="90000"/>
              </a:lnSpc>
              <a:spcBef>
                <a:spcPts val="1000"/>
              </a:spcBef>
              <a:buSzPts val="1800"/>
              <a:buChar char="•"/>
              <a:defRPr sz="3000">
                <a:latin typeface="Calibri"/>
                <a:ea typeface="Calibri"/>
                <a:cs typeface="Calibri"/>
              </a:defRPr>
            </a:lvl7pPr>
            <a:lvl8pPr marL="3657600" indent="-342900">
              <a:lnSpc>
                <a:spcPct val="90000"/>
              </a:lnSpc>
              <a:spcBef>
                <a:spcPts val="1000"/>
              </a:spcBef>
              <a:buSzPts val="1800"/>
              <a:buChar char="•"/>
              <a:defRPr sz="3000">
                <a:latin typeface="Calibri"/>
                <a:ea typeface="Calibri"/>
                <a:cs typeface="Calibri"/>
              </a:defRPr>
            </a:lvl8pPr>
            <a:lvl9pPr marL="4114800" indent="-342900">
              <a:lnSpc>
                <a:spcPct val="90000"/>
              </a:lnSpc>
              <a:spcBef>
                <a:spcPts val="1000"/>
              </a:spcBef>
              <a:buSzPts val="1800"/>
              <a:buChar char="•"/>
              <a:defRPr sz="3000">
                <a:latin typeface="Calibri"/>
                <a:ea typeface="Calibri"/>
                <a:cs typeface="Calibri"/>
              </a:defRPr>
            </a:lvl9pPr>
          </a:lstStyle>
          <a:p>
            <a:pPr marL="347472" indent="-347472" algn="l" hangingPunct="0">
              <a:lnSpc>
                <a:spcPct val="98000"/>
              </a:lnSpc>
              <a:spcBef>
                <a:spcPts val="0"/>
              </a:spcBef>
              <a:spcAft>
                <a:spcPts val="0"/>
              </a:spcAft>
              <a:buFont typeface="Wingdings" panose="05000000000000000000" pitchFamily="2" charset="2"/>
              <a:buChar char=""/>
            </a:pPr>
            <a:r>
              <a:rPr lang="en-US" b="0" dirty="0">
                <a:sym typeface="Calibri"/>
              </a:rPr>
              <a:t>Customer uploads a photograph of the model/celebrity wearing the desired dress and her own complete photograph. The website searches for the same dress and shows how the customer would look in that dress</a:t>
            </a:r>
          </a:p>
          <a:p>
            <a:pPr marL="347472" indent="-347472" algn="l" hangingPunct="0">
              <a:lnSpc>
                <a:spcPct val="98000"/>
              </a:lnSpc>
              <a:spcBef>
                <a:spcPts val="0"/>
              </a:spcBef>
              <a:spcAft>
                <a:spcPts val="0"/>
              </a:spcAft>
              <a:buFont typeface="Wingdings" panose="05000000000000000000" pitchFamily="2" charset="2"/>
              <a:buChar char=""/>
            </a:pPr>
            <a:r>
              <a:rPr lang="en-US" b="0" dirty="0">
                <a:sym typeface="Calibri"/>
              </a:rPr>
              <a:t>In the video verification process, the location of the person is tracked and matched with the address provided</a:t>
            </a:r>
          </a:p>
          <a:p>
            <a:pPr marL="347472" indent="-347472" algn="l" hangingPunct="0">
              <a:lnSpc>
                <a:spcPct val="98000"/>
              </a:lnSpc>
              <a:spcBef>
                <a:spcPts val="0"/>
              </a:spcBef>
              <a:spcAft>
                <a:spcPts val="0"/>
              </a:spcAft>
              <a:buFont typeface="Wingdings" panose="05000000000000000000" pitchFamily="2" charset="2"/>
              <a:buChar char=""/>
            </a:pPr>
            <a:r>
              <a:rPr lang="en-US" b="0" dirty="0">
                <a:sym typeface="Calibri"/>
              </a:rPr>
              <a:t>IOT-based monitoring, sensors for corrosion measurement </a:t>
            </a:r>
          </a:p>
          <a:p>
            <a:pPr marL="347472" indent="-347472" algn="l" hangingPunct="0">
              <a:lnSpc>
                <a:spcPct val="98000"/>
              </a:lnSpc>
              <a:spcBef>
                <a:spcPts val="0"/>
              </a:spcBef>
              <a:spcAft>
                <a:spcPts val="0"/>
              </a:spcAft>
              <a:buFont typeface="Wingdings" panose="05000000000000000000" pitchFamily="2" charset="2"/>
              <a:buChar char=""/>
            </a:pPr>
            <a:r>
              <a:rPr lang="en-US" b="0" dirty="0">
                <a:sym typeface="Calibri"/>
              </a:rPr>
              <a:t>IOT-based predictive asset management</a:t>
            </a:r>
          </a:p>
        </p:txBody>
      </p:sp>
    </p:spTree>
    <p:extLst>
      <p:ext uri="{BB962C8B-B14F-4D97-AF65-F5344CB8AC3E}">
        <p14:creationId xmlns:p14="http://schemas.microsoft.com/office/powerpoint/2010/main" val="4201610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WiFi Networking">
            <a:extLst>
              <a:ext uri="{FF2B5EF4-FFF2-40B4-BE49-F238E27FC236}">
                <a16:creationId xmlns:a16="http://schemas.microsoft.com/office/drawing/2014/main" id="{EBE9BD2D-4612-4262-8CBD-5B5902B90884}"/>
              </a:ext>
            </a:extLst>
          </p:cNvPr>
          <p:cNvSpPr txBox="1"/>
          <p:nvPr/>
        </p:nvSpPr>
        <p:spPr>
          <a:xfrm>
            <a:off x="943432" y="189810"/>
            <a:ext cx="10305136" cy="8309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ctr">
              <a:defRPr sz="2400">
                <a:latin typeface="Lato Semibold"/>
                <a:ea typeface="Lato Semibold"/>
                <a:cs typeface="Lato Semibold"/>
                <a:sym typeface="Lato Semibold"/>
              </a:defRPr>
            </a:lvl1pPr>
          </a:lstStyle>
          <a:p>
            <a:r>
              <a:rPr lang="en-US" dirty="0"/>
              <a:t>DATA FOUNDATIONS FOR DEVELOPING</a:t>
            </a:r>
            <a:br>
              <a:rPr lang="en-US" dirty="0"/>
            </a:br>
            <a:r>
              <a:rPr lang="en-US" dirty="0"/>
              <a:t>AND IMPLEMENTING AI SOLUTIONS </a:t>
            </a:r>
          </a:p>
        </p:txBody>
      </p:sp>
      <p:sp>
        <p:nvSpPr>
          <p:cNvPr id="9" name="Google Shape;207;p13">
            <a:extLst>
              <a:ext uri="{FF2B5EF4-FFF2-40B4-BE49-F238E27FC236}">
                <a16:creationId xmlns:a16="http://schemas.microsoft.com/office/drawing/2014/main" id="{14F61EDC-CE65-4DA2-B64A-B1B8F9903C5B}"/>
              </a:ext>
            </a:extLst>
          </p:cNvPr>
          <p:cNvSpPr/>
          <p:nvPr/>
        </p:nvSpPr>
        <p:spPr>
          <a:xfrm>
            <a:off x="391160" y="3324320"/>
            <a:ext cx="1472565" cy="1390650"/>
          </a:xfrm>
          <a:prstGeom prst="roundRect">
            <a:avLst/>
          </a:prstGeom>
          <a:noFill/>
          <a:ln w="28575" cap="flat" cmpd="sng">
            <a:solidFill>
              <a:srgbClr val="FAA726"/>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IN" sz="160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Data: The Heart of AI and ML</a:t>
            </a:r>
            <a:endParaRPr sz="16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10" name="Google Shape;208;p13">
            <a:extLst>
              <a:ext uri="{FF2B5EF4-FFF2-40B4-BE49-F238E27FC236}">
                <a16:creationId xmlns:a16="http://schemas.microsoft.com/office/drawing/2014/main" id="{68D02EFC-EA1C-4198-ADB0-7B5F61D9F997}"/>
              </a:ext>
            </a:extLst>
          </p:cNvPr>
          <p:cNvSpPr/>
          <p:nvPr/>
        </p:nvSpPr>
        <p:spPr>
          <a:xfrm>
            <a:off x="2610231" y="1400269"/>
            <a:ext cx="1471469" cy="2566988"/>
          </a:xfrm>
          <a:prstGeom prst="roundRect">
            <a:avLst/>
          </a:prstGeom>
          <a:noFill/>
          <a:ln w="28575" cap="flat" cmpd="sng">
            <a:solidFill>
              <a:srgbClr val="4890E4"/>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IN" sz="160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Historical Data for Developing the Solution</a:t>
            </a:r>
            <a:endParaRPr sz="16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11" name="Google Shape;209;p13">
            <a:extLst>
              <a:ext uri="{FF2B5EF4-FFF2-40B4-BE49-F238E27FC236}">
                <a16:creationId xmlns:a16="http://schemas.microsoft.com/office/drawing/2014/main" id="{13789CBF-FD2B-40F5-AF1B-B6FFAB4F46E1}"/>
              </a:ext>
            </a:extLst>
          </p:cNvPr>
          <p:cNvSpPr/>
          <p:nvPr/>
        </p:nvSpPr>
        <p:spPr>
          <a:xfrm>
            <a:off x="2610231" y="4072032"/>
            <a:ext cx="1471469" cy="2566800"/>
          </a:xfrm>
          <a:prstGeom prst="roundRect">
            <a:avLst/>
          </a:prstGeom>
          <a:noFill/>
          <a:ln w="28575" cap="flat" cmpd="sng">
            <a:solidFill>
              <a:srgbClr val="4890E4"/>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IN" sz="160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Real-Time, Near-Real-Time or Batch Data for Implementing the Solution</a:t>
            </a:r>
            <a:endParaRPr sz="16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12" name="Google Shape;210;p13">
            <a:extLst>
              <a:ext uri="{FF2B5EF4-FFF2-40B4-BE49-F238E27FC236}">
                <a16:creationId xmlns:a16="http://schemas.microsoft.com/office/drawing/2014/main" id="{1151195D-C893-4B9F-87C1-7951D596D212}"/>
              </a:ext>
            </a:extLst>
          </p:cNvPr>
          <p:cNvSpPr/>
          <p:nvPr/>
        </p:nvSpPr>
        <p:spPr>
          <a:xfrm>
            <a:off x="4191000" y="1366837"/>
            <a:ext cx="6137275" cy="2566988"/>
          </a:xfrm>
          <a:prstGeom prst="rect">
            <a:avLst/>
          </a:prstGeom>
          <a:noFill/>
          <a:ln w="12700" cap="flat" cmpd="sng">
            <a:noFill/>
            <a:prstDash val="dash"/>
            <a:miter lim="800000"/>
            <a:headEnd type="none" w="sm" len="sm"/>
            <a:tailEnd type="none" w="sm" len="sm"/>
          </a:ln>
        </p:spPr>
        <p:txBody>
          <a:bodyPr spcFirstLastPara="1" wrap="square" lIns="0" tIns="0" rIns="0" bIns="0" anchor="ctr" anchorCtr="0">
            <a:noAutofit/>
          </a:bodyPr>
          <a:lstStyle/>
          <a:p>
            <a:pPr marL="347472" lvl="0" indent="-347472" hangingPunct="0">
              <a:lnSpc>
                <a:spcPct val="85000"/>
              </a:lnSpc>
              <a:buClr>
                <a:srgbClr val="EE283C"/>
              </a:buClr>
              <a:buSzPct val="100000"/>
              <a:buFont typeface="Wingdings" panose="05000000000000000000" pitchFamily="2" charset="2"/>
              <a:buChar char=""/>
            </a:pPr>
            <a:r>
              <a:rPr lang="en-IN" sz="1600" spc="-20" dirty="0">
                <a:latin typeface="Lato" panose="020F0502020204030203" pitchFamily="34" charset="0"/>
                <a:ea typeface="Lato" panose="020F0502020204030203" pitchFamily="34" charset="0"/>
                <a:cs typeface="Lato" panose="020F0502020204030203" pitchFamily="34" charset="0"/>
                <a:sym typeface="Calibri"/>
              </a:rPr>
              <a:t>Integration of data across sources – usually more diverse the data sources, the stronger the AI/ML solution </a:t>
            </a:r>
            <a:endParaRPr sz="1600" spc="-20" dirty="0">
              <a:latin typeface="Lato" panose="020F0502020204030203" pitchFamily="34" charset="0"/>
              <a:ea typeface="Lato" panose="020F0502020204030203" pitchFamily="34" charset="0"/>
              <a:cs typeface="Lato" panose="020F0502020204030203" pitchFamily="34" charset="0"/>
            </a:endParaRPr>
          </a:p>
          <a:p>
            <a:pPr marL="347472" lvl="0" indent="-347472" hangingPunct="0">
              <a:lnSpc>
                <a:spcPct val="85000"/>
              </a:lnSpc>
              <a:buClr>
                <a:srgbClr val="EE283C"/>
              </a:buClr>
              <a:buSzPct val="100000"/>
              <a:buFont typeface="Wingdings" panose="05000000000000000000" pitchFamily="2" charset="2"/>
              <a:buChar char=""/>
            </a:pPr>
            <a:r>
              <a:rPr lang="en-IN" sz="1600" spc="-20" dirty="0">
                <a:latin typeface="Lato" panose="020F0502020204030203" pitchFamily="34" charset="0"/>
                <a:ea typeface="Lato" panose="020F0502020204030203" pitchFamily="34" charset="0"/>
                <a:cs typeface="Lato" panose="020F0502020204030203" pitchFamily="34" charset="0"/>
                <a:sym typeface="Calibri"/>
              </a:rPr>
              <a:t>Data quality </a:t>
            </a:r>
            <a:endParaRPr sz="1600" spc="-20" dirty="0">
              <a:latin typeface="Lato" panose="020F0502020204030203" pitchFamily="34" charset="0"/>
              <a:ea typeface="Lato" panose="020F0502020204030203" pitchFamily="34" charset="0"/>
              <a:cs typeface="Lato" panose="020F0502020204030203" pitchFamily="34" charset="0"/>
            </a:endParaRPr>
          </a:p>
          <a:p>
            <a:pPr marL="347472" lvl="0" indent="-347472" hangingPunct="0">
              <a:lnSpc>
                <a:spcPct val="85000"/>
              </a:lnSpc>
              <a:buClr>
                <a:srgbClr val="EE283C"/>
              </a:buClr>
              <a:buSzPct val="100000"/>
              <a:buFont typeface="Wingdings" panose="05000000000000000000" pitchFamily="2" charset="2"/>
              <a:buChar char=""/>
            </a:pPr>
            <a:r>
              <a:rPr lang="en-IN" sz="1600" spc="-20" dirty="0">
                <a:latin typeface="Lato" panose="020F0502020204030203" pitchFamily="34" charset="0"/>
                <a:ea typeface="Lato" panose="020F0502020204030203" pitchFamily="34" charset="0"/>
                <a:cs typeface="Lato" panose="020F0502020204030203" pitchFamily="34" charset="0"/>
                <a:sym typeface="Calibri"/>
              </a:rPr>
              <a:t>Possibility of tapping into external data</a:t>
            </a:r>
            <a:endParaRPr sz="1600" spc="-20" dirty="0">
              <a:latin typeface="Lato" panose="020F0502020204030203" pitchFamily="34" charset="0"/>
              <a:ea typeface="Lato" panose="020F0502020204030203" pitchFamily="34" charset="0"/>
              <a:cs typeface="Lato" panose="020F0502020204030203" pitchFamily="34" charset="0"/>
            </a:endParaRPr>
          </a:p>
          <a:p>
            <a:pPr marL="347472" lvl="0" indent="-347472" hangingPunct="0">
              <a:lnSpc>
                <a:spcPct val="85000"/>
              </a:lnSpc>
              <a:buClr>
                <a:srgbClr val="EE283C"/>
              </a:buClr>
              <a:buSzPct val="100000"/>
              <a:buFont typeface="Wingdings" panose="05000000000000000000" pitchFamily="2" charset="2"/>
              <a:buChar char=""/>
            </a:pPr>
            <a:r>
              <a:rPr lang="en-IN" sz="1600" spc="-20" dirty="0">
                <a:latin typeface="Lato" panose="020F0502020204030203" pitchFamily="34" charset="0"/>
                <a:ea typeface="Lato" panose="020F0502020204030203" pitchFamily="34" charset="0"/>
                <a:cs typeface="Lato" panose="020F0502020204030203" pitchFamily="34" charset="0"/>
                <a:sym typeface="Calibri"/>
              </a:rPr>
              <a:t>Data landscape exploration </a:t>
            </a:r>
            <a:endParaRPr sz="1600" spc="-20" dirty="0">
              <a:latin typeface="Lato" panose="020F0502020204030203" pitchFamily="34" charset="0"/>
              <a:ea typeface="Lato" panose="020F0502020204030203" pitchFamily="34" charset="0"/>
              <a:cs typeface="Lato" panose="020F0502020204030203" pitchFamily="34" charset="0"/>
            </a:endParaRPr>
          </a:p>
          <a:p>
            <a:pPr marL="347472" lvl="0" indent="-347472" hangingPunct="0">
              <a:lnSpc>
                <a:spcPct val="85000"/>
              </a:lnSpc>
              <a:buClr>
                <a:srgbClr val="EE283C"/>
              </a:buClr>
              <a:buSzPct val="100000"/>
              <a:buFont typeface="Wingdings" panose="05000000000000000000" pitchFamily="2" charset="2"/>
              <a:buChar char=""/>
            </a:pPr>
            <a:r>
              <a:rPr lang="en-IN" sz="1600" spc="-20" dirty="0">
                <a:latin typeface="Lato" panose="020F0502020204030203" pitchFamily="34" charset="0"/>
                <a:ea typeface="Lato" panose="020F0502020204030203" pitchFamily="34" charset="0"/>
                <a:cs typeface="Lato" panose="020F0502020204030203" pitchFamily="34" charset="0"/>
                <a:sym typeface="Calibri"/>
              </a:rPr>
              <a:t>Capturing new data sources, which may be a key element of reimaging processes and products</a:t>
            </a:r>
            <a:endParaRPr sz="1600" spc="-20" dirty="0">
              <a:latin typeface="Lato" panose="020F0502020204030203" pitchFamily="34" charset="0"/>
              <a:ea typeface="Lato" panose="020F0502020204030203" pitchFamily="34" charset="0"/>
              <a:cs typeface="Lato" panose="020F0502020204030203" pitchFamily="34" charset="0"/>
            </a:endParaRPr>
          </a:p>
          <a:p>
            <a:pPr marL="347472" lvl="0" indent="-347472" hangingPunct="0">
              <a:lnSpc>
                <a:spcPct val="85000"/>
              </a:lnSpc>
              <a:buClr>
                <a:srgbClr val="EE283C"/>
              </a:buClr>
              <a:buSzPct val="100000"/>
              <a:buFont typeface="Wingdings" panose="05000000000000000000" pitchFamily="2" charset="2"/>
              <a:buChar char=""/>
            </a:pPr>
            <a:r>
              <a:rPr lang="en-IN" sz="1600" spc="-20" dirty="0">
                <a:latin typeface="Lato" panose="020F0502020204030203" pitchFamily="34" charset="0"/>
                <a:ea typeface="Lato" panose="020F0502020204030203" pitchFamily="34" charset="0"/>
                <a:cs typeface="Lato" panose="020F0502020204030203" pitchFamily="34" charset="0"/>
                <a:sym typeface="Calibri"/>
              </a:rPr>
              <a:t>Data size for validation </a:t>
            </a:r>
            <a:endParaRPr sz="1600" spc="-20" dirty="0">
              <a:latin typeface="Lato" panose="020F0502020204030203" pitchFamily="34" charset="0"/>
              <a:ea typeface="Lato" panose="020F0502020204030203" pitchFamily="34" charset="0"/>
              <a:cs typeface="Lato" panose="020F0502020204030203" pitchFamily="34" charset="0"/>
            </a:endParaRPr>
          </a:p>
          <a:p>
            <a:pPr marL="347472" lvl="0" indent="-347472" hangingPunct="0">
              <a:lnSpc>
                <a:spcPct val="85000"/>
              </a:lnSpc>
              <a:buClr>
                <a:srgbClr val="EE283C"/>
              </a:buClr>
              <a:buSzPct val="100000"/>
              <a:buFont typeface="Wingdings" panose="05000000000000000000" pitchFamily="2" charset="2"/>
              <a:buChar char=""/>
            </a:pPr>
            <a:r>
              <a:rPr lang="en-IN" sz="1600" spc="-20" dirty="0">
                <a:latin typeface="Lato" panose="020F0502020204030203" pitchFamily="34" charset="0"/>
                <a:ea typeface="Lato" panose="020F0502020204030203" pitchFamily="34" charset="0"/>
                <a:cs typeface="Lato" panose="020F0502020204030203" pitchFamily="34" charset="0"/>
                <a:sym typeface="Calibri"/>
              </a:rPr>
              <a:t>Labelling and annotation</a:t>
            </a:r>
            <a:endParaRPr sz="1600" spc="-20" dirty="0">
              <a:latin typeface="Lato" panose="020F0502020204030203" pitchFamily="34" charset="0"/>
              <a:ea typeface="Lato" panose="020F0502020204030203" pitchFamily="34" charset="0"/>
              <a:cs typeface="Lato" panose="020F0502020204030203" pitchFamily="34" charset="0"/>
            </a:endParaRPr>
          </a:p>
          <a:p>
            <a:pPr marL="347472" lvl="0" indent="-347472" hangingPunct="0">
              <a:lnSpc>
                <a:spcPct val="85000"/>
              </a:lnSpc>
              <a:buClr>
                <a:srgbClr val="EE283C"/>
              </a:buClr>
              <a:buSzPct val="100000"/>
              <a:buFont typeface="Wingdings" panose="05000000000000000000" pitchFamily="2" charset="2"/>
              <a:buChar char=""/>
            </a:pPr>
            <a:r>
              <a:rPr lang="en-IN" sz="1600" spc="-20" dirty="0">
                <a:latin typeface="Lato" panose="020F0502020204030203" pitchFamily="34" charset="0"/>
                <a:ea typeface="Lato" panose="020F0502020204030203" pitchFamily="34" charset="0"/>
                <a:cs typeface="Lato" panose="020F0502020204030203" pitchFamily="34" charset="0"/>
                <a:sym typeface="Calibri"/>
              </a:rPr>
              <a:t>Bias in data </a:t>
            </a:r>
            <a:endParaRPr sz="1600" spc="-20" dirty="0">
              <a:latin typeface="Lato" panose="020F0502020204030203" pitchFamily="34" charset="0"/>
              <a:ea typeface="Lato" panose="020F0502020204030203" pitchFamily="34" charset="0"/>
              <a:cs typeface="Lato" panose="020F0502020204030203" pitchFamily="34" charset="0"/>
            </a:endParaRPr>
          </a:p>
          <a:p>
            <a:pPr marL="347472" lvl="0" indent="-347472" hangingPunct="0">
              <a:lnSpc>
                <a:spcPct val="85000"/>
              </a:lnSpc>
              <a:buClr>
                <a:srgbClr val="EE283C"/>
              </a:buClr>
              <a:buSzPct val="100000"/>
              <a:buFont typeface="Wingdings" panose="05000000000000000000" pitchFamily="2" charset="2"/>
              <a:buChar char=""/>
            </a:pPr>
            <a:r>
              <a:rPr lang="en-IN" sz="1600" spc="-20" dirty="0">
                <a:latin typeface="Lato" panose="020F0502020204030203" pitchFamily="34" charset="0"/>
                <a:ea typeface="Lato" panose="020F0502020204030203" pitchFamily="34" charset="0"/>
                <a:cs typeface="Lato" panose="020F0502020204030203" pitchFamily="34" charset="0"/>
                <a:sym typeface="Calibri"/>
              </a:rPr>
              <a:t>Truncated data</a:t>
            </a:r>
            <a:endParaRPr sz="1600" spc="-20" dirty="0">
              <a:latin typeface="Lato" panose="020F0502020204030203" pitchFamily="34" charset="0"/>
              <a:ea typeface="Lato" panose="020F0502020204030203" pitchFamily="34" charset="0"/>
              <a:cs typeface="Lato" panose="020F0502020204030203" pitchFamily="34" charset="0"/>
            </a:endParaRPr>
          </a:p>
          <a:p>
            <a:pPr marL="347472" lvl="0" indent="-347472" hangingPunct="0">
              <a:lnSpc>
                <a:spcPct val="85000"/>
              </a:lnSpc>
              <a:buClr>
                <a:srgbClr val="EE283C"/>
              </a:buClr>
              <a:buSzPct val="100000"/>
              <a:buFont typeface="Wingdings" panose="05000000000000000000" pitchFamily="2" charset="2"/>
              <a:buChar char=""/>
            </a:pPr>
            <a:r>
              <a:rPr lang="en-IN" sz="1600" spc="-20" dirty="0">
                <a:latin typeface="Lato" panose="020F0502020204030203" pitchFamily="34" charset="0"/>
                <a:ea typeface="Lato" panose="020F0502020204030203" pitchFamily="34" charset="0"/>
                <a:cs typeface="Lato" panose="020F0502020204030203" pitchFamily="34" charset="0"/>
                <a:sym typeface="Calibri"/>
              </a:rPr>
              <a:t>Available corpus and transfer learning </a:t>
            </a:r>
            <a:endParaRPr sz="1600" spc="-20" dirty="0">
              <a:latin typeface="Lato" panose="020F0502020204030203" pitchFamily="34" charset="0"/>
              <a:ea typeface="Lato" panose="020F0502020204030203" pitchFamily="34" charset="0"/>
              <a:cs typeface="Lato" panose="020F0502020204030203" pitchFamily="34" charset="0"/>
            </a:endParaRPr>
          </a:p>
          <a:p>
            <a:pPr marL="347472" lvl="0" indent="-347472" hangingPunct="0">
              <a:lnSpc>
                <a:spcPct val="85000"/>
              </a:lnSpc>
              <a:buClr>
                <a:srgbClr val="EE283C"/>
              </a:buClr>
              <a:buSzPct val="100000"/>
              <a:buFont typeface="Wingdings" panose="05000000000000000000" pitchFamily="2" charset="2"/>
              <a:buChar char=""/>
            </a:pPr>
            <a:r>
              <a:rPr lang="en-IN" sz="1600" spc="-20" dirty="0">
                <a:latin typeface="Lato" panose="020F0502020204030203" pitchFamily="34" charset="0"/>
                <a:ea typeface="Lato" panose="020F0502020204030203" pitchFamily="34" charset="0"/>
                <a:cs typeface="Lato" panose="020F0502020204030203" pitchFamily="34" charset="0"/>
                <a:sym typeface="Calibri"/>
              </a:rPr>
              <a:t>Unstructured data – storage and processing</a:t>
            </a:r>
            <a:endParaRPr sz="1600" spc="-20" dirty="0">
              <a:latin typeface="Lato" panose="020F0502020204030203" pitchFamily="34" charset="0"/>
              <a:ea typeface="Lato" panose="020F0502020204030203" pitchFamily="34" charset="0"/>
              <a:cs typeface="Lato" panose="020F0502020204030203" pitchFamily="34" charset="0"/>
            </a:endParaRPr>
          </a:p>
        </p:txBody>
      </p:sp>
      <p:sp>
        <p:nvSpPr>
          <p:cNvPr id="13" name="Google Shape;211;p13">
            <a:extLst>
              <a:ext uri="{FF2B5EF4-FFF2-40B4-BE49-F238E27FC236}">
                <a16:creationId xmlns:a16="http://schemas.microsoft.com/office/drawing/2014/main" id="{55CCB3B8-E7EA-40EA-B1ED-23AF3604C8FD}"/>
              </a:ext>
            </a:extLst>
          </p:cNvPr>
          <p:cNvSpPr/>
          <p:nvPr/>
        </p:nvSpPr>
        <p:spPr>
          <a:xfrm>
            <a:off x="4191000" y="4038599"/>
            <a:ext cx="5029200" cy="2667001"/>
          </a:xfrm>
          <a:prstGeom prst="rect">
            <a:avLst/>
          </a:prstGeom>
          <a:noFill/>
          <a:ln w="12700" cap="flat" cmpd="sng">
            <a:noFill/>
            <a:prstDash val="dash"/>
            <a:miter lim="800000"/>
            <a:headEnd type="none" w="sm" len="sm"/>
            <a:tailEnd type="none" w="sm" len="sm"/>
          </a:ln>
        </p:spPr>
        <p:txBody>
          <a:bodyPr spcFirstLastPara="1" wrap="square" lIns="0" tIns="0" rIns="0" bIns="0" anchor="ctr" anchorCtr="0">
            <a:noAutofit/>
          </a:bodyPr>
          <a:lstStyle/>
          <a:p>
            <a:pPr marL="347472" lvl="0" indent="-347472" hangingPunct="0">
              <a:lnSpc>
                <a:spcPct val="85000"/>
              </a:lnSpc>
              <a:buClr>
                <a:srgbClr val="EE283C"/>
              </a:buClr>
              <a:buSzPct val="100000"/>
              <a:buFont typeface="Wingdings" panose="05000000000000000000" pitchFamily="2" charset="2"/>
              <a:buChar char=""/>
            </a:pPr>
            <a:r>
              <a:rPr lang="en-IN" sz="1600" dirty="0">
                <a:latin typeface="Lato" panose="020F0502020204030203" pitchFamily="34" charset="0"/>
                <a:ea typeface="Lato" panose="020F0502020204030203" pitchFamily="34" charset="0"/>
                <a:cs typeface="Lato" panose="020F0502020204030203" pitchFamily="34" charset="0"/>
                <a:sym typeface="Calibri"/>
              </a:rPr>
              <a:t>Availability of data for implementing models </a:t>
            </a:r>
            <a:endParaRPr sz="1600" dirty="0">
              <a:latin typeface="Lato" panose="020F0502020204030203" pitchFamily="34" charset="0"/>
              <a:ea typeface="Lato" panose="020F0502020204030203" pitchFamily="34" charset="0"/>
              <a:cs typeface="Lato" panose="020F0502020204030203" pitchFamily="34" charset="0"/>
            </a:endParaRPr>
          </a:p>
          <a:p>
            <a:pPr marL="347472" lvl="0" indent="-347472" hangingPunct="0">
              <a:lnSpc>
                <a:spcPct val="85000"/>
              </a:lnSpc>
              <a:buClr>
                <a:srgbClr val="EE283C"/>
              </a:buClr>
              <a:buSzPct val="100000"/>
              <a:buFont typeface="Wingdings" panose="05000000000000000000" pitchFamily="2" charset="2"/>
              <a:buChar char=""/>
            </a:pPr>
            <a:r>
              <a:rPr lang="en-IN" sz="1600" dirty="0">
                <a:latin typeface="Lato" panose="020F0502020204030203" pitchFamily="34" charset="0"/>
                <a:ea typeface="Lato" panose="020F0502020204030203" pitchFamily="34" charset="0"/>
                <a:cs typeface="Lato" panose="020F0502020204030203" pitchFamily="34" charset="0"/>
                <a:sym typeface="Calibri"/>
              </a:rPr>
              <a:t>Lags in obtaining data in near-real time</a:t>
            </a:r>
            <a:endParaRPr sz="1600" dirty="0">
              <a:latin typeface="Lato" panose="020F0502020204030203" pitchFamily="34" charset="0"/>
              <a:ea typeface="Lato" panose="020F0502020204030203" pitchFamily="34" charset="0"/>
              <a:cs typeface="Lato" panose="020F0502020204030203" pitchFamily="34" charset="0"/>
            </a:endParaRPr>
          </a:p>
          <a:p>
            <a:pPr marL="347472" lvl="0" indent="-347472" hangingPunct="0">
              <a:lnSpc>
                <a:spcPct val="85000"/>
              </a:lnSpc>
              <a:buClr>
                <a:srgbClr val="EE283C"/>
              </a:buClr>
              <a:buSzPct val="100000"/>
              <a:buFont typeface="Wingdings" panose="05000000000000000000" pitchFamily="2" charset="2"/>
              <a:buChar char=""/>
            </a:pPr>
            <a:r>
              <a:rPr lang="en-IN" sz="1600" dirty="0">
                <a:latin typeface="Lato" panose="020F0502020204030203" pitchFamily="34" charset="0"/>
                <a:ea typeface="Lato" panose="020F0502020204030203" pitchFamily="34" charset="0"/>
                <a:cs typeface="Lato" panose="020F0502020204030203" pitchFamily="34" charset="0"/>
                <a:sym typeface="Calibri"/>
              </a:rPr>
              <a:t>Unseen data quality issues in data while implementation</a:t>
            </a:r>
            <a:endParaRPr sz="1600" dirty="0">
              <a:latin typeface="Lato" panose="020F0502020204030203" pitchFamily="34" charset="0"/>
              <a:ea typeface="Lato" panose="020F0502020204030203" pitchFamily="34" charset="0"/>
              <a:cs typeface="Lato" panose="020F0502020204030203" pitchFamily="34" charset="0"/>
            </a:endParaRPr>
          </a:p>
          <a:p>
            <a:pPr marL="347472" lvl="0" indent="-347472" hangingPunct="0">
              <a:lnSpc>
                <a:spcPct val="85000"/>
              </a:lnSpc>
              <a:buClr>
                <a:srgbClr val="EE283C"/>
              </a:buClr>
              <a:buSzPct val="100000"/>
              <a:buFont typeface="Wingdings" panose="05000000000000000000" pitchFamily="2" charset="2"/>
              <a:buChar char=""/>
            </a:pPr>
            <a:r>
              <a:rPr lang="en-IN" sz="1600" dirty="0">
                <a:latin typeface="Lato" panose="020F0502020204030203" pitchFamily="34" charset="0"/>
                <a:ea typeface="Lato" panose="020F0502020204030203" pitchFamily="34" charset="0"/>
                <a:cs typeface="Lato" panose="020F0502020204030203" pitchFamily="34" charset="0"/>
                <a:sym typeface="Calibri"/>
              </a:rPr>
              <a:t>Edge deployment – data constraints for edge deployment </a:t>
            </a:r>
            <a:endParaRPr sz="1600" dirty="0">
              <a:latin typeface="Lato" panose="020F0502020204030203" pitchFamily="34" charset="0"/>
              <a:ea typeface="Lato" panose="020F0502020204030203" pitchFamily="34" charset="0"/>
              <a:cs typeface="Lato" panose="020F0502020204030203" pitchFamily="34" charset="0"/>
            </a:endParaRPr>
          </a:p>
          <a:p>
            <a:pPr marL="347472" lvl="0" indent="-347472" hangingPunct="0">
              <a:lnSpc>
                <a:spcPct val="85000"/>
              </a:lnSpc>
              <a:buClr>
                <a:srgbClr val="EE283C"/>
              </a:buClr>
              <a:buSzPct val="100000"/>
              <a:buFont typeface="Wingdings" panose="05000000000000000000" pitchFamily="2" charset="2"/>
              <a:buChar char=""/>
            </a:pPr>
            <a:r>
              <a:rPr lang="en-IN" sz="1600" dirty="0">
                <a:latin typeface="Lato" panose="020F0502020204030203" pitchFamily="34" charset="0"/>
                <a:ea typeface="Lato" panose="020F0502020204030203" pitchFamily="34" charset="0"/>
                <a:cs typeface="Lato" panose="020F0502020204030203" pitchFamily="34" charset="0"/>
                <a:sym typeface="Calibri"/>
              </a:rPr>
              <a:t>Processing time </a:t>
            </a:r>
            <a:endParaRPr sz="1600" dirty="0">
              <a:latin typeface="Lato" panose="020F0502020204030203" pitchFamily="34" charset="0"/>
              <a:ea typeface="Lato" panose="020F0502020204030203" pitchFamily="34" charset="0"/>
              <a:cs typeface="Lato" panose="020F0502020204030203" pitchFamily="34" charset="0"/>
            </a:endParaRPr>
          </a:p>
          <a:p>
            <a:pPr marL="347472" lvl="0" indent="-347472" hangingPunct="0">
              <a:lnSpc>
                <a:spcPct val="85000"/>
              </a:lnSpc>
              <a:buClr>
                <a:srgbClr val="EE283C"/>
              </a:buClr>
              <a:buSzPct val="100000"/>
              <a:buFont typeface="Wingdings" panose="05000000000000000000" pitchFamily="2" charset="2"/>
              <a:buChar char=""/>
            </a:pPr>
            <a:r>
              <a:rPr lang="en-IN" sz="1600" dirty="0">
                <a:latin typeface="Lato" panose="020F0502020204030203" pitchFamily="34" charset="0"/>
                <a:ea typeface="Lato" panose="020F0502020204030203" pitchFamily="34" charset="0"/>
                <a:cs typeface="Lato" panose="020F0502020204030203" pitchFamily="34" charset="0"/>
                <a:sym typeface="Calibri"/>
              </a:rPr>
              <a:t>How to handle system or API unavailability</a:t>
            </a:r>
            <a:endParaRPr sz="1600" dirty="0">
              <a:latin typeface="Lato" panose="020F0502020204030203" pitchFamily="34" charset="0"/>
              <a:ea typeface="Lato" panose="020F0502020204030203" pitchFamily="34" charset="0"/>
              <a:cs typeface="Lato" panose="020F0502020204030203" pitchFamily="34" charset="0"/>
            </a:endParaRPr>
          </a:p>
        </p:txBody>
      </p:sp>
      <p:cxnSp>
        <p:nvCxnSpPr>
          <p:cNvPr id="14" name="Google Shape;212;p13">
            <a:extLst>
              <a:ext uri="{FF2B5EF4-FFF2-40B4-BE49-F238E27FC236}">
                <a16:creationId xmlns:a16="http://schemas.microsoft.com/office/drawing/2014/main" id="{33E0CACE-CFDE-4522-9193-0E81EC26586C}"/>
              </a:ext>
            </a:extLst>
          </p:cNvPr>
          <p:cNvCxnSpPr>
            <a:cxnSpLocks/>
            <a:stCxn id="9" idx="3"/>
            <a:endCxn id="10" idx="1"/>
          </p:cNvCxnSpPr>
          <p:nvPr/>
        </p:nvCxnSpPr>
        <p:spPr>
          <a:xfrm flipV="1">
            <a:off x="1863725" y="2683763"/>
            <a:ext cx="746506" cy="1335882"/>
          </a:xfrm>
          <a:prstGeom prst="bentConnector3">
            <a:avLst>
              <a:gd name="adj1" fmla="val 50000"/>
            </a:avLst>
          </a:prstGeom>
          <a:noFill/>
          <a:ln w="28575" cap="flat" cmpd="sng">
            <a:solidFill>
              <a:srgbClr val="5A5A5A"/>
            </a:solidFill>
            <a:prstDash val="solid"/>
            <a:miter lim="800000"/>
            <a:headEnd type="none" w="sm" len="sm"/>
            <a:tailEnd type="triangle" w="lg" len="lg"/>
          </a:ln>
        </p:spPr>
      </p:cxnSp>
      <p:cxnSp>
        <p:nvCxnSpPr>
          <p:cNvPr id="15" name="Google Shape;213;p13">
            <a:extLst>
              <a:ext uri="{FF2B5EF4-FFF2-40B4-BE49-F238E27FC236}">
                <a16:creationId xmlns:a16="http://schemas.microsoft.com/office/drawing/2014/main" id="{0F304994-D28C-4327-8A56-8BA5CE3B3CF0}"/>
              </a:ext>
            </a:extLst>
          </p:cNvPr>
          <p:cNvCxnSpPr>
            <a:cxnSpLocks/>
            <a:stCxn id="9" idx="3"/>
            <a:endCxn id="11" idx="1"/>
          </p:cNvCxnSpPr>
          <p:nvPr/>
        </p:nvCxnSpPr>
        <p:spPr>
          <a:xfrm>
            <a:off x="1863725" y="4019645"/>
            <a:ext cx="746506" cy="1335787"/>
          </a:xfrm>
          <a:prstGeom prst="bentConnector3">
            <a:avLst>
              <a:gd name="adj1" fmla="val 50000"/>
            </a:avLst>
          </a:prstGeom>
          <a:noFill/>
          <a:ln w="28575" cap="flat" cmpd="sng">
            <a:solidFill>
              <a:srgbClr val="5A5A5A"/>
            </a:solidFill>
            <a:prstDash val="solid"/>
            <a:miter lim="800000"/>
            <a:headEnd type="none" w="sm" len="sm"/>
            <a:tailEnd type="triangle" w="lg" len="lg"/>
          </a:ln>
        </p:spPr>
      </p:cxnSp>
    </p:spTree>
    <p:extLst>
      <p:ext uri="{BB962C8B-B14F-4D97-AF65-F5344CB8AC3E}">
        <p14:creationId xmlns:p14="http://schemas.microsoft.com/office/powerpoint/2010/main" val="348051068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Heading">
            <a:extLst>
              <a:ext uri="{FF2B5EF4-FFF2-40B4-BE49-F238E27FC236}">
                <a16:creationId xmlns:a16="http://schemas.microsoft.com/office/drawing/2014/main" id="{F0A5BA0D-1848-4AE8-B4C8-73BF0F3248CC}"/>
              </a:ext>
            </a:extLst>
          </p:cNvPr>
          <p:cNvSpPr txBox="1">
            <a:spLocks noChangeArrowheads="1"/>
          </p:cNvSpPr>
          <p:nvPr/>
        </p:nvSpPr>
        <p:spPr bwMode="auto">
          <a:xfrm>
            <a:off x="1206500" y="204321"/>
            <a:ext cx="9779000" cy="5238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lgn="ctr" eaLnBrk="0" fontAlgn="base" hangingPunct="0">
              <a:spcBef>
                <a:spcPct val="0"/>
              </a:spcBef>
              <a:spcAft>
                <a:spcPct val="0"/>
              </a:spcAft>
              <a:buClrTx/>
            </a:pPr>
            <a:r>
              <a:rPr lang="en-US" altLang="en-US" sz="2400" dirty="0">
                <a:solidFill>
                  <a:schemeClr val="tx1"/>
                </a:solidFill>
                <a:latin typeface="Lato Semibold" panose="020F0502020204030203" pitchFamily="34" charset="0"/>
                <a:ea typeface="Calibri" panose="020F0502020204030204" pitchFamily="34" charset="0"/>
                <a:cs typeface="Times New Roman" panose="02020603050405020304" pitchFamily="18" charset="0"/>
              </a:rPr>
              <a:t>DATA QUALITY</a:t>
            </a:r>
          </a:p>
        </p:txBody>
      </p:sp>
      <p:sp>
        <p:nvSpPr>
          <p:cNvPr id="23" name="Content Placeholder 2">
            <a:extLst>
              <a:ext uri="{FF2B5EF4-FFF2-40B4-BE49-F238E27FC236}">
                <a16:creationId xmlns:a16="http://schemas.microsoft.com/office/drawing/2014/main" id="{8A4949B7-C183-4751-9B4E-F49F2084FE0D}"/>
              </a:ext>
            </a:extLst>
          </p:cNvPr>
          <p:cNvSpPr txBox="1">
            <a:spLocks/>
          </p:cNvSpPr>
          <p:nvPr/>
        </p:nvSpPr>
        <p:spPr>
          <a:xfrm>
            <a:off x="699502" y="740061"/>
            <a:ext cx="10792997" cy="844897"/>
          </a:xfrm>
          <a:prstGeom prst="rect">
            <a:avLst/>
          </a:prstGeom>
          <a:noFill/>
          <a:ln w="28575">
            <a:noFill/>
          </a:ln>
        </p:spPr>
        <p:txBody>
          <a:bodyPr spcFirstLastPara="1" wrap="square" lIns="0" tIns="0" rIns="0" bIns="0" anchor="t" anchorCtr="0">
            <a:noAutofit/>
          </a:bodyPr>
          <a:lstStyle>
            <a:defPPr marR="0" lvl="0" algn="l" rtl="0">
              <a:lnSpc>
                <a:spcPct val="100000"/>
              </a:lnSpc>
              <a:spcBef>
                <a:spcPts val="0"/>
              </a:spcBef>
              <a:spcAft>
                <a:spcPts val="0"/>
              </a:spcAft>
              <a:defRPr/>
            </a:defPPr>
            <a:lvl1pPr marL="0" indent="0" algn="ctr">
              <a:spcBef>
                <a:spcPts val="400"/>
              </a:spcBef>
              <a:spcAft>
                <a:spcPts val="400"/>
              </a:spcAft>
              <a:buClr>
                <a:srgbClr val="EE283C"/>
              </a:buClr>
              <a:buSzPct val="100000"/>
              <a:buNone/>
              <a:defRPr sz="1800" b="1">
                <a:latin typeface="Lato" panose="020F0502020204030203" pitchFamily="34" charset="0"/>
                <a:ea typeface="Lato" panose="020F0502020204030203" pitchFamily="34" charset="0"/>
                <a:cs typeface="Lato" panose="020F0502020204030203" pitchFamily="34" charset="0"/>
              </a:defRPr>
            </a:lvl1pPr>
            <a:lvl2pPr marL="914400" indent="-342900">
              <a:lnSpc>
                <a:spcPct val="90000"/>
              </a:lnSpc>
              <a:spcBef>
                <a:spcPts val="1000"/>
              </a:spcBef>
              <a:buSzPts val="1800"/>
              <a:buChar char="•"/>
              <a:defRPr sz="2800">
                <a:latin typeface="Calibri"/>
                <a:ea typeface="Calibri"/>
                <a:cs typeface="Calibri"/>
              </a:defRPr>
            </a:lvl2pPr>
            <a:lvl3pPr marL="1371600" indent="-406400">
              <a:lnSpc>
                <a:spcPct val="90000"/>
              </a:lnSpc>
              <a:spcBef>
                <a:spcPts val="1000"/>
              </a:spcBef>
              <a:buSzPts val="2800"/>
              <a:buChar char="•"/>
              <a:defRPr sz="2800">
                <a:latin typeface="Calibri"/>
                <a:ea typeface="Calibri"/>
                <a:cs typeface="Calibri"/>
              </a:defRPr>
            </a:lvl3pPr>
            <a:lvl4pPr marL="1828800" indent="-406400">
              <a:lnSpc>
                <a:spcPct val="90000"/>
              </a:lnSpc>
              <a:spcBef>
                <a:spcPts val="1000"/>
              </a:spcBef>
              <a:buSzPts val="2800"/>
              <a:buChar char="•"/>
              <a:defRPr sz="2800">
                <a:latin typeface="Calibri"/>
                <a:ea typeface="Calibri"/>
                <a:cs typeface="Calibri"/>
              </a:defRPr>
            </a:lvl4pPr>
            <a:lvl5pPr marL="2286000" indent="-406400">
              <a:lnSpc>
                <a:spcPct val="90000"/>
              </a:lnSpc>
              <a:spcBef>
                <a:spcPts val="1000"/>
              </a:spcBef>
              <a:buSzPts val="2800"/>
              <a:buChar char="•"/>
              <a:defRPr sz="2800">
                <a:latin typeface="Calibri"/>
                <a:ea typeface="Calibri"/>
                <a:cs typeface="Calibri"/>
              </a:defRPr>
            </a:lvl5pPr>
            <a:lvl6pPr marL="2743200" indent="-342900">
              <a:lnSpc>
                <a:spcPct val="90000"/>
              </a:lnSpc>
              <a:spcBef>
                <a:spcPts val="1000"/>
              </a:spcBef>
              <a:buSzPts val="1800"/>
              <a:buChar char="•"/>
              <a:defRPr sz="3000">
                <a:latin typeface="Calibri"/>
                <a:ea typeface="Calibri"/>
                <a:cs typeface="Calibri"/>
              </a:defRPr>
            </a:lvl6pPr>
            <a:lvl7pPr marL="3200400" indent="-342900">
              <a:lnSpc>
                <a:spcPct val="90000"/>
              </a:lnSpc>
              <a:spcBef>
                <a:spcPts val="1000"/>
              </a:spcBef>
              <a:buSzPts val="1800"/>
              <a:buChar char="•"/>
              <a:defRPr sz="3000">
                <a:latin typeface="Calibri"/>
                <a:ea typeface="Calibri"/>
                <a:cs typeface="Calibri"/>
              </a:defRPr>
            </a:lvl7pPr>
            <a:lvl8pPr marL="3657600" indent="-342900">
              <a:lnSpc>
                <a:spcPct val="90000"/>
              </a:lnSpc>
              <a:spcBef>
                <a:spcPts val="1000"/>
              </a:spcBef>
              <a:buSzPts val="1800"/>
              <a:buChar char="•"/>
              <a:defRPr sz="3000">
                <a:latin typeface="Calibri"/>
                <a:ea typeface="Calibri"/>
                <a:cs typeface="Calibri"/>
              </a:defRPr>
            </a:lvl8pPr>
            <a:lvl9pPr marL="4114800" indent="-342900">
              <a:lnSpc>
                <a:spcPct val="90000"/>
              </a:lnSpc>
              <a:spcBef>
                <a:spcPts val="1000"/>
              </a:spcBef>
              <a:buSzPts val="1800"/>
              <a:buChar char="•"/>
              <a:defRPr sz="3000">
                <a:latin typeface="Calibri"/>
                <a:ea typeface="Calibri"/>
                <a:cs typeface="Calibri"/>
              </a:defRPr>
            </a:lvl9pPr>
          </a:lstStyle>
          <a:p>
            <a:pPr marL="347472" indent="-347472" algn="l" hangingPunct="0">
              <a:lnSpc>
                <a:spcPct val="90000"/>
              </a:lnSpc>
              <a:spcBef>
                <a:spcPts val="0"/>
              </a:spcBef>
              <a:spcAft>
                <a:spcPts val="0"/>
              </a:spcAft>
              <a:buFont typeface="Wingdings" panose="05000000000000000000" pitchFamily="2" charset="2"/>
              <a:buChar char=""/>
            </a:pPr>
            <a:r>
              <a:rPr lang="en-US" sz="1600" b="0" dirty="0">
                <a:sym typeface="Calibri"/>
              </a:rPr>
              <a:t>Data has quality if it satisfies the requirements of its intended use. It lacks quality to the extent that it does not satisfy the requirements.</a:t>
            </a:r>
          </a:p>
          <a:p>
            <a:pPr marL="347472" indent="-347472" algn="l" hangingPunct="0">
              <a:lnSpc>
                <a:spcPct val="90000"/>
              </a:lnSpc>
              <a:spcBef>
                <a:spcPts val="0"/>
              </a:spcBef>
              <a:spcAft>
                <a:spcPts val="0"/>
              </a:spcAft>
              <a:buFont typeface="Wingdings" panose="05000000000000000000" pitchFamily="2" charset="2"/>
              <a:buChar char=""/>
            </a:pPr>
            <a:r>
              <a:rPr lang="en-US" sz="1600" b="0" dirty="0">
                <a:sym typeface="Calibri"/>
              </a:rPr>
              <a:t>The same data element may be of high quality for a particular purpose and of poor quality for some other purposes.</a:t>
            </a:r>
          </a:p>
        </p:txBody>
      </p:sp>
      <p:sp>
        <p:nvSpPr>
          <p:cNvPr id="12" name="Content Placeholder 2">
            <a:extLst>
              <a:ext uri="{FF2B5EF4-FFF2-40B4-BE49-F238E27FC236}">
                <a16:creationId xmlns:a16="http://schemas.microsoft.com/office/drawing/2014/main" id="{EA30569A-D1FE-4157-A17D-A66DCCFC9314}"/>
              </a:ext>
            </a:extLst>
          </p:cNvPr>
          <p:cNvSpPr txBox="1">
            <a:spLocks/>
          </p:cNvSpPr>
          <p:nvPr/>
        </p:nvSpPr>
        <p:spPr>
          <a:xfrm>
            <a:off x="566629" y="1526179"/>
            <a:ext cx="4435205" cy="4924190"/>
          </a:xfrm>
          <a:prstGeom prst="roundRect">
            <a:avLst>
              <a:gd name="adj" fmla="val 4297"/>
            </a:avLst>
          </a:prstGeom>
          <a:noFill/>
          <a:ln w="28575">
            <a:solidFill>
              <a:srgbClr val="FAA726"/>
            </a:solidFill>
          </a:ln>
        </p:spPr>
        <p:txBody>
          <a:bodyPr spcFirstLastPara="1" wrap="square" lIns="0" tIns="0" rIns="0" bIns="0" anchor="ctr" anchorCtr="0">
            <a:noAutofit/>
          </a:bodyPr>
          <a:lstStyle>
            <a:defPPr marR="0" lvl="0" algn="l" rtl="0">
              <a:lnSpc>
                <a:spcPct val="100000"/>
              </a:lnSpc>
              <a:spcBef>
                <a:spcPts val="0"/>
              </a:spcBef>
              <a:spcAft>
                <a:spcPts val="0"/>
              </a:spcAft>
              <a:defRPr/>
            </a:defPPr>
            <a:lvl1pPr marL="0" indent="0" algn="ctr">
              <a:spcBef>
                <a:spcPts val="400"/>
              </a:spcBef>
              <a:spcAft>
                <a:spcPts val="400"/>
              </a:spcAft>
              <a:buClr>
                <a:srgbClr val="EE283C"/>
              </a:buClr>
              <a:buSzPct val="100000"/>
              <a:buNone/>
              <a:defRPr sz="1800" b="1">
                <a:latin typeface="Lato" panose="020F0502020204030203" pitchFamily="34" charset="0"/>
                <a:ea typeface="Lato" panose="020F0502020204030203" pitchFamily="34" charset="0"/>
                <a:cs typeface="Lato" panose="020F0502020204030203" pitchFamily="34" charset="0"/>
              </a:defRPr>
            </a:lvl1pPr>
            <a:lvl2pPr marL="914400" indent="-342900">
              <a:lnSpc>
                <a:spcPct val="90000"/>
              </a:lnSpc>
              <a:spcBef>
                <a:spcPts val="1000"/>
              </a:spcBef>
              <a:buSzPts val="1800"/>
              <a:buChar char="•"/>
              <a:defRPr sz="2800">
                <a:latin typeface="Calibri"/>
                <a:ea typeface="Calibri"/>
                <a:cs typeface="Calibri"/>
              </a:defRPr>
            </a:lvl2pPr>
            <a:lvl3pPr marL="1371600" indent="-406400">
              <a:lnSpc>
                <a:spcPct val="90000"/>
              </a:lnSpc>
              <a:spcBef>
                <a:spcPts val="1000"/>
              </a:spcBef>
              <a:buSzPts val="2800"/>
              <a:buChar char="•"/>
              <a:defRPr sz="2800">
                <a:latin typeface="Calibri"/>
                <a:ea typeface="Calibri"/>
                <a:cs typeface="Calibri"/>
              </a:defRPr>
            </a:lvl3pPr>
            <a:lvl4pPr marL="1828800" indent="-406400">
              <a:lnSpc>
                <a:spcPct val="90000"/>
              </a:lnSpc>
              <a:spcBef>
                <a:spcPts val="1000"/>
              </a:spcBef>
              <a:buSzPts val="2800"/>
              <a:buChar char="•"/>
              <a:defRPr sz="2800">
                <a:latin typeface="Calibri"/>
                <a:ea typeface="Calibri"/>
                <a:cs typeface="Calibri"/>
              </a:defRPr>
            </a:lvl4pPr>
            <a:lvl5pPr marL="2286000" indent="-406400">
              <a:lnSpc>
                <a:spcPct val="90000"/>
              </a:lnSpc>
              <a:spcBef>
                <a:spcPts val="1000"/>
              </a:spcBef>
              <a:buSzPts val="2800"/>
              <a:buChar char="•"/>
              <a:defRPr sz="2800">
                <a:latin typeface="Calibri"/>
                <a:ea typeface="Calibri"/>
                <a:cs typeface="Calibri"/>
              </a:defRPr>
            </a:lvl5pPr>
            <a:lvl6pPr marL="2743200" indent="-342900">
              <a:lnSpc>
                <a:spcPct val="90000"/>
              </a:lnSpc>
              <a:spcBef>
                <a:spcPts val="1000"/>
              </a:spcBef>
              <a:buSzPts val="1800"/>
              <a:buChar char="•"/>
              <a:defRPr sz="3000">
                <a:latin typeface="Calibri"/>
                <a:ea typeface="Calibri"/>
                <a:cs typeface="Calibri"/>
              </a:defRPr>
            </a:lvl6pPr>
            <a:lvl7pPr marL="3200400" indent="-342900">
              <a:lnSpc>
                <a:spcPct val="90000"/>
              </a:lnSpc>
              <a:spcBef>
                <a:spcPts val="1000"/>
              </a:spcBef>
              <a:buSzPts val="1800"/>
              <a:buChar char="•"/>
              <a:defRPr sz="3000">
                <a:latin typeface="Calibri"/>
                <a:ea typeface="Calibri"/>
                <a:cs typeface="Calibri"/>
              </a:defRPr>
            </a:lvl7pPr>
            <a:lvl8pPr marL="3657600" indent="-342900">
              <a:lnSpc>
                <a:spcPct val="90000"/>
              </a:lnSpc>
              <a:spcBef>
                <a:spcPts val="1000"/>
              </a:spcBef>
              <a:buSzPts val="1800"/>
              <a:buChar char="•"/>
              <a:defRPr sz="3000">
                <a:latin typeface="Calibri"/>
                <a:ea typeface="Calibri"/>
                <a:cs typeface="Calibri"/>
              </a:defRPr>
            </a:lvl8pPr>
            <a:lvl9pPr marL="4114800" indent="-342900">
              <a:lnSpc>
                <a:spcPct val="90000"/>
              </a:lnSpc>
              <a:spcBef>
                <a:spcPts val="1000"/>
              </a:spcBef>
              <a:buSzPts val="1800"/>
              <a:buChar char="•"/>
              <a:defRPr sz="3000">
                <a:latin typeface="Calibri"/>
                <a:ea typeface="Calibri"/>
                <a:cs typeface="Calibri"/>
              </a:defRPr>
            </a:lvl9pPr>
          </a:lstStyle>
          <a:p>
            <a:pPr marL="347472" indent="-347472" algn="l" hangingPunct="0">
              <a:lnSpc>
                <a:spcPct val="90000"/>
              </a:lnSpc>
              <a:spcBef>
                <a:spcPts val="0"/>
              </a:spcBef>
              <a:spcAft>
                <a:spcPts val="0"/>
              </a:spcAft>
              <a:buFont typeface="Wingdings" panose="05000000000000000000" pitchFamily="2" charset="2"/>
              <a:buChar char=""/>
            </a:pPr>
            <a:r>
              <a:rPr lang="en-US" sz="1600" b="0" dirty="0">
                <a:sym typeface="Calibri"/>
              </a:rPr>
              <a:t>Quality = Accurate, timely, relevant, complete, understood and trusted</a:t>
            </a:r>
          </a:p>
          <a:p>
            <a:pPr marL="347472" indent="-347472" algn="l" hangingPunct="0">
              <a:lnSpc>
                <a:spcPct val="90000"/>
              </a:lnSpc>
              <a:spcBef>
                <a:spcPts val="0"/>
              </a:spcBef>
              <a:spcAft>
                <a:spcPts val="0"/>
              </a:spcAft>
              <a:buFont typeface="Wingdings" panose="05000000000000000000" pitchFamily="2" charset="2"/>
              <a:buChar char=""/>
            </a:pPr>
            <a:r>
              <a:rPr lang="en-US" sz="1600" b="0" dirty="0">
                <a:sym typeface="Calibri"/>
              </a:rPr>
              <a:t>Types of data quality issues</a:t>
            </a:r>
          </a:p>
          <a:p>
            <a:pPr marL="576000" indent="-347472" algn="l" hangingPunct="0">
              <a:lnSpc>
                <a:spcPct val="90000"/>
              </a:lnSpc>
              <a:spcBef>
                <a:spcPts val="0"/>
              </a:spcBef>
              <a:spcAft>
                <a:spcPts val="0"/>
              </a:spcAft>
              <a:buFont typeface="Wingdings" panose="05000000000000000000" pitchFamily="2" charset="2"/>
              <a:buChar char="l"/>
            </a:pPr>
            <a:r>
              <a:rPr lang="en-US" sz="1600" b="0" dirty="0">
                <a:sym typeface="Calibri"/>
              </a:rPr>
              <a:t>Missingness</a:t>
            </a:r>
          </a:p>
          <a:p>
            <a:pPr marL="576000" indent="-347472" algn="l" hangingPunct="0">
              <a:lnSpc>
                <a:spcPct val="90000"/>
              </a:lnSpc>
              <a:spcBef>
                <a:spcPts val="0"/>
              </a:spcBef>
              <a:spcAft>
                <a:spcPts val="0"/>
              </a:spcAft>
              <a:buFont typeface="Wingdings" panose="05000000000000000000" pitchFamily="2" charset="2"/>
              <a:buChar char="l"/>
            </a:pPr>
            <a:r>
              <a:rPr lang="en-US" sz="1600" b="0" dirty="0">
                <a:sym typeface="Calibri"/>
              </a:rPr>
              <a:t>Erroneous data capture</a:t>
            </a:r>
          </a:p>
          <a:p>
            <a:pPr marL="576000" indent="-347472" algn="l" hangingPunct="0">
              <a:lnSpc>
                <a:spcPct val="90000"/>
              </a:lnSpc>
              <a:spcBef>
                <a:spcPts val="0"/>
              </a:spcBef>
              <a:spcAft>
                <a:spcPts val="0"/>
              </a:spcAft>
              <a:buFont typeface="Wingdings" panose="05000000000000000000" pitchFamily="2" charset="2"/>
              <a:buChar char="l"/>
            </a:pPr>
            <a:r>
              <a:rPr lang="en-US" sz="1600" b="0" dirty="0">
                <a:sym typeface="Calibri"/>
              </a:rPr>
              <a:t>Erroneous data </a:t>
            </a:r>
            <a:r>
              <a:rPr lang="en-US" sz="1600" b="0" dirty="0" err="1">
                <a:sym typeface="Calibri"/>
              </a:rPr>
              <a:t>summarisation</a:t>
            </a:r>
            <a:r>
              <a:rPr lang="en-US" sz="1600" b="0" dirty="0">
                <a:sym typeface="Calibri"/>
              </a:rPr>
              <a:t> in the data warehouse or data mart </a:t>
            </a:r>
          </a:p>
          <a:p>
            <a:pPr marL="576000" indent="-347472" algn="l" hangingPunct="0">
              <a:lnSpc>
                <a:spcPct val="90000"/>
              </a:lnSpc>
              <a:spcBef>
                <a:spcPts val="0"/>
              </a:spcBef>
              <a:spcAft>
                <a:spcPts val="0"/>
              </a:spcAft>
              <a:buFont typeface="Wingdings" panose="05000000000000000000" pitchFamily="2" charset="2"/>
              <a:buChar char="l"/>
            </a:pPr>
            <a:r>
              <a:rPr lang="en-US" sz="1600" b="0" dirty="0">
                <a:sym typeface="Calibri"/>
              </a:rPr>
              <a:t>Incorrect use of special values</a:t>
            </a:r>
          </a:p>
          <a:p>
            <a:pPr marL="576000" indent="-347472" algn="l" hangingPunct="0">
              <a:lnSpc>
                <a:spcPct val="90000"/>
              </a:lnSpc>
              <a:spcBef>
                <a:spcPts val="0"/>
              </a:spcBef>
              <a:spcAft>
                <a:spcPts val="0"/>
              </a:spcAft>
              <a:buFont typeface="Wingdings" panose="05000000000000000000" pitchFamily="2" charset="2"/>
              <a:buChar char="l"/>
            </a:pPr>
            <a:r>
              <a:rPr lang="en-US" sz="1600" b="0" dirty="0">
                <a:sym typeface="Calibri"/>
              </a:rPr>
              <a:t>Change in context not captured (e.g., change in sore ID is not captured in the meta data) – master management</a:t>
            </a:r>
          </a:p>
          <a:p>
            <a:pPr marL="576000" indent="-347472" algn="l" hangingPunct="0">
              <a:lnSpc>
                <a:spcPct val="90000"/>
              </a:lnSpc>
              <a:spcBef>
                <a:spcPts val="0"/>
              </a:spcBef>
              <a:spcAft>
                <a:spcPts val="0"/>
              </a:spcAft>
              <a:buFont typeface="Wingdings" panose="05000000000000000000" pitchFamily="2" charset="2"/>
              <a:buChar char="l"/>
            </a:pPr>
            <a:r>
              <a:rPr lang="en-US" sz="1600" b="0" dirty="0">
                <a:sym typeface="Calibri"/>
              </a:rPr>
              <a:t>Lack of meta data or incorrect meta data</a:t>
            </a:r>
          </a:p>
          <a:p>
            <a:pPr marL="576000" indent="-347472" algn="l" hangingPunct="0">
              <a:lnSpc>
                <a:spcPct val="90000"/>
              </a:lnSpc>
              <a:spcBef>
                <a:spcPts val="0"/>
              </a:spcBef>
              <a:spcAft>
                <a:spcPts val="0"/>
              </a:spcAft>
              <a:buFont typeface="Wingdings" panose="05000000000000000000" pitchFamily="2" charset="2"/>
              <a:buChar char="l"/>
            </a:pPr>
            <a:r>
              <a:rPr lang="en-US" sz="1600" b="0" dirty="0">
                <a:sym typeface="Calibri"/>
              </a:rPr>
              <a:t>Lack of primary keys and IDs </a:t>
            </a:r>
          </a:p>
          <a:p>
            <a:pPr marL="576000" indent="-347472" algn="l" hangingPunct="0">
              <a:lnSpc>
                <a:spcPct val="90000"/>
              </a:lnSpc>
              <a:spcBef>
                <a:spcPts val="0"/>
              </a:spcBef>
              <a:spcAft>
                <a:spcPts val="0"/>
              </a:spcAft>
              <a:buFont typeface="Wingdings" panose="05000000000000000000" pitchFamily="2" charset="2"/>
              <a:buChar char="l"/>
            </a:pPr>
            <a:r>
              <a:rPr lang="en-US" sz="1600" b="0" dirty="0">
                <a:sym typeface="Calibri"/>
              </a:rPr>
              <a:t>Improper matching of data across data sets and problems in master data management </a:t>
            </a:r>
          </a:p>
          <a:p>
            <a:pPr marL="576000" indent="-347472" algn="l" hangingPunct="0">
              <a:lnSpc>
                <a:spcPct val="90000"/>
              </a:lnSpc>
              <a:spcBef>
                <a:spcPts val="0"/>
              </a:spcBef>
              <a:spcAft>
                <a:spcPts val="0"/>
              </a:spcAft>
              <a:buFont typeface="Wingdings" panose="05000000000000000000" pitchFamily="2" charset="2"/>
              <a:buChar char="l"/>
            </a:pPr>
            <a:r>
              <a:rPr lang="en-US" sz="1600" b="0" dirty="0">
                <a:sym typeface="Calibri"/>
              </a:rPr>
              <a:t>Latency in data updates in the warehouse or data mart that is used</a:t>
            </a:r>
          </a:p>
          <a:p>
            <a:pPr marL="576000" indent="-347472" algn="l" hangingPunct="0">
              <a:lnSpc>
                <a:spcPct val="90000"/>
              </a:lnSpc>
              <a:spcBef>
                <a:spcPts val="0"/>
              </a:spcBef>
              <a:spcAft>
                <a:spcPts val="0"/>
              </a:spcAft>
              <a:buFont typeface="Wingdings" panose="05000000000000000000" pitchFamily="2" charset="2"/>
              <a:buChar char="l"/>
            </a:pPr>
            <a:r>
              <a:rPr lang="en-US" sz="1600" b="0" dirty="0">
                <a:sym typeface="Calibri"/>
              </a:rPr>
              <a:t>Incorrect labelling or annotation for machine learning model development</a:t>
            </a:r>
          </a:p>
          <a:p>
            <a:pPr marL="576000" indent="-347472" algn="l" hangingPunct="0">
              <a:lnSpc>
                <a:spcPct val="90000"/>
              </a:lnSpc>
              <a:spcBef>
                <a:spcPts val="0"/>
              </a:spcBef>
              <a:spcAft>
                <a:spcPts val="0"/>
              </a:spcAft>
              <a:buFont typeface="Wingdings" panose="05000000000000000000" pitchFamily="2" charset="2"/>
              <a:buChar char="l"/>
            </a:pPr>
            <a:r>
              <a:rPr lang="en-US" sz="1600" b="0" dirty="0">
                <a:sym typeface="Calibri"/>
              </a:rPr>
              <a:t>Others </a:t>
            </a:r>
          </a:p>
        </p:txBody>
      </p:sp>
      <p:sp>
        <p:nvSpPr>
          <p:cNvPr id="13" name="Content Placeholder 2">
            <a:extLst>
              <a:ext uri="{FF2B5EF4-FFF2-40B4-BE49-F238E27FC236}">
                <a16:creationId xmlns:a16="http://schemas.microsoft.com/office/drawing/2014/main" id="{05816CD7-CADB-48D5-A835-810007143F17}"/>
              </a:ext>
            </a:extLst>
          </p:cNvPr>
          <p:cNvSpPr txBox="1">
            <a:spLocks/>
          </p:cNvSpPr>
          <p:nvPr/>
        </p:nvSpPr>
        <p:spPr>
          <a:xfrm>
            <a:off x="5244556" y="1526179"/>
            <a:ext cx="6380816" cy="1041845"/>
          </a:xfrm>
          <a:prstGeom prst="roundRect">
            <a:avLst>
              <a:gd name="adj" fmla="val 14302"/>
            </a:avLst>
          </a:prstGeom>
          <a:noFill/>
          <a:ln w="28575">
            <a:solidFill>
              <a:srgbClr val="FAA726"/>
            </a:solidFill>
          </a:ln>
        </p:spPr>
        <p:txBody>
          <a:bodyPr spcFirstLastPara="1" wrap="square" lIns="0" tIns="0" rIns="0" bIns="0" anchor="ctr" anchorCtr="0">
            <a:noAutofit/>
          </a:bodyPr>
          <a:lstStyle>
            <a:defPPr marR="0" lvl="0" algn="l" rtl="0">
              <a:lnSpc>
                <a:spcPct val="100000"/>
              </a:lnSpc>
              <a:spcBef>
                <a:spcPts val="0"/>
              </a:spcBef>
              <a:spcAft>
                <a:spcPts val="0"/>
              </a:spcAft>
              <a:defRPr/>
            </a:defPPr>
            <a:lvl1pPr marL="0" indent="0" algn="ctr">
              <a:spcBef>
                <a:spcPts val="400"/>
              </a:spcBef>
              <a:spcAft>
                <a:spcPts val="400"/>
              </a:spcAft>
              <a:buClr>
                <a:srgbClr val="EE283C"/>
              </a:buClr>
              <a:buSzPct val="100000"/>
              <a:buNone/>
              <a:defRPr sz="1800" b="1">
                <a:latin typeface="Lato" panose="020F0502020204030203" pitchFamily="34" charset="0"/>
                <a:ea typeface="Lato" panose="020F0502020204030203" pitchFamily="34" charset="0"/>
                <a:cs typeface="Lato" panose="020F0502020204030203" pitchFamily="34" charset="0"/>
              </a:defRPr>
            </a:lvl1pPr>
            <a:lvl2pPr marL="914400" indent="-342900">
              <a:lnSpc>
                <a:spcPct val="90000"/>
              </a:lnSpc>
              <a:spcBef>
                <a:spcPts val="1000"/>
              </a:spcBef>
              <a:buSzPts val="1800"/>
              <a:buChar char="•"/>
              <a:defRPr sz="2800">
                <a:latin typeface="Calibri"/>
                <a:ea typeface="Calibri"/>
                <a:cs typeface="Calibri"/>
              </a:defRPr>
            </a:lvl2pPr>
            <a:lvl3pPr marL="1371600" indent="-406400">
              <a:lnSpc>
                <a:spcPct val="90000"/>
              </a:lnSpc>
              <a:spcBef>
                <a:spcPts val="1000"/>
              </a:spcBef>
              <a:buSzPts val="2800"/>
              <a:buChar char="•"/>
              <a:defRPr sz="2800">
                <a:latin typeface="Calibri"/>
                <a:ea typeface="Calibri"/>
                <a:cs typeface="Calibri"/>
              </a:defRPr>
            </a:lvl3pPr>
            <a:lvl4pPr marL="1828800" indent="-406400">
              <a:lnSpc>
                <a:spcPct val="90000"/>
              </a:lnSpc>
              <a:spcBef>
                <a:spcPts val="1000"/>
              </a:spcBef>
              <a:buSzPts val="2800"/>
              <a:buChar char="•"/>
              <a:defRPr sz="2800">
                <a:latin typeface="Calibri"/>
                <a:ea typeface="Calibri"/>
                <a:cs typeface="Calibri"/>
              </a:defRPr>
            </a:lvl4pPr>
            <a:lvl5pPr marL="2286000" indent="-406400">
              <a:lnSpc>
                <a:spcPct val="90000"/>
              </a:lnSpc>
              <a:spcBef>
                <a:spcPts val="1000"/>
              </a:spcBef>
              <a:buSzPts val="2800"/>
              <a:buChar char="•"/>
              <a:defRPr sz="2800">
                <a:latin typeface="Calibri"/>
                <a:ea typeface="Calibri"/>
                <a:cs typeface="Calibri"/>
              </a:defRPr>
            </a:lvl5pPr>
            <a:lvl6pPr marL="2743200" indent="-342900">
              <a:lnSpc>
                <a:spcPct val="90000"/>
              </a:lnSpc>
              <a:spcBef>
                <a:spcPts val="1000"/>
              </a:spcBef>
              <a:buSzPts val="1800"/>
              <a:buChar char="•"/>
              <a:defRPr sz="3000">
                <a:latin typeface="Calibri"/>
                <a:ea typeface="Calibri"/>
                <a:cs typeface="Calibri"/>
              </a:defRPr>
            </a:lvl6pPr>
            <a:lvl7pPr marL="3200400" indent="-342900">
              <a:lnSpc>
                <a:spcPct val="90000"/>
              </a:lnSpc>
              <a:spcBef>
                <a:spcPts val="1000"/>
              </a:spcBef>
              <a:buSzPts val="1800"/>
              <a:buChar char="•"/>
              <a:defRPr sz="3000">
                <a:latin typeface="Calibri"/>
                <a:ea typeface="Calibri"/>
                <a:cs typeface="Calibri"/>
              </a:defRPr>
            </a:lvl7pPr>
            <a:lvl8pPr marL="3657600" indent="-342900">
              <a:lnSpc>
                <a:spcPct val="90000"/>
              </a:lnSpc>
              <a:spcBef>
                <a:spcPts val="1000"/>
              </a:spcBef>
              <a:buSzPts val="1800"/>
              <a:buChar char="•"/>
              <a:defRPr sz="3000">
                <a:latin typeface="Calibri"/>
                <a:ea typeface="Calibri"/>
                <a:cs typeface="Calibri"/>
              </a:defRPr>
            </a:lvl8pPr>
            <a:lvl9pPr marL="4114800" indent="-342900">
              <a:lnSpc>
                <a:spcPct val="90000"/>
              </a:lnSpc>
              <a:spcBef>
                <a:spcPts val="1000"/>
              </a:spcBef>
              <a:buSzPts val="1800"/>
              <a:buChar char="•"/>
              <a:defRPr sz="3000">
                <a:latin typeface="Calibri"/>
                <a:ea typeface="Calibri"/>
                <a:cs typeface="Calibri"/>
              </a:defRPr>
            </a:lvl9pPr>
          </a:lstStyle>
          <a:p>
            <a:pPr marL="347472" indent="-347472" algn="l" hangingPunct="0">
              <a:lnSpc>
                <a:spcPct val="90000"/>
              </a:lnSpc>
              <a:spcBef>
                <a:spcPts val="0"/>
              </a:spcBef>
              <a:spcAft>
                <a:spcPts val="0"/>
              </a:spcAft>
              <a:buFont typeface="Wingdings" panose="05000000000000000000" pitchFamily="2" charset="2"/>
              <a:buChar char=""/>
            </a:pPr>
            <a:r>
              <a:rPr lang="en-US" sz="1600" b="0" dirty="0">
                <a:sym typeface="Calibri"/>
              </a:rPr>
              <a:t>Identification</a:t>
            </a:r>
          </a:p>
          <a:p>
            <a:pPr marL="576000" indent="-347472" algn="l" hangingPunct="0">
              <a:lnSpc>
                <a:spcPct val="90000"/>
              </a:lnSpc>
              <a:spcBef>
                <a:spcPts val="0"/>
              </a:spcBef>
              <a:spcAft>
                <a:spcPts val="0"/>
              </a:spcAft>
              <a:buFont typeface="Wingdings" panose="05000000000000000000" pitchFamily="2" charset="2"/>
              <a:buChar char="l"/>
            </a:pPr>
            <a:r>
              <a:rPr lang="en-US" sz="1600" b="0" dirty="0">
                <a:sym typeface="Calibri"/>
              </a:rPr>
              <a:t>Data quality report</a:t>
            </a:r>
          </a:p>
          <a:p>
            <a:pPr marL="576000" indent="-347472" algn="l" hangingPunct="0">
              <a:lnSpc>
                <a:spcPct val="90000"/>
              </a:lnSpc>
              <a:spcBef>
                <a:spcPts val="0"/>
              </a:spcBef>
              <a:spcAft>
                <a:spcPts val="0"/>
              </a:spcAft>
              <a:buFont typeface="Wingdings" panose="05000000000000000000" pitchFamily="2" charset="2"/>
              <a:buChar char="l"/>
            </a:pPr>
            <a:r>
              <a:rPr lang="en-US" sz="1600" b="0" dirty="0">
                <a:sym typeface="Calibri"/>
              </a:rPr>
              <a:t>Univariate data quality analysis</a:t>
            </a:r>
          </a:p>
          <a:p>
            <a:pPr marL="576000" indent="-347472" algn="l" hangingPunct="0">
              <a:lnSpc>
                <a:spcPct val="90000"/>
              </a:lnSpc>
              <a:spcBef>
                <a:spcPts val="0"/>
              </a:spcBef>
              <a:spcAft>
                <a:spcPts val="0"/>
              </a:spcAft>
              <a:buFont typeface="Wingdings" panose="05000000000000000000" pitchFamily="2" charset="2"/>
              <a:buChar char="l"/>
            </a:pPr>
            <a:r>
              <a:rPr lang="en-US" sz="1600" b="0" dirty="0">
                <a:sym typeface="Calibri"/>
              </a:rPr>
              <a:t>Value correlation (multivariate analysis)</a:t>
            </a:r>
          </a:p>
        </p:txBody>
      </p:sp>
      <p:sp>
        <p:nvSpPr>
          <p:cNvPr id="14" name="Content Placeholder 2">
            <a:extLst>
              <a:ext uri="{FF2B5EF4-FFF2-40B4-BE49-F238E27FC236}">
                <a16:creationId xmlns:a16="http://schemas.microsoft.com/office/drawing/2014/main" id="{453FCDA2-B84D-4852-B34A-21418C8BD59C}"/>
              </a:ext>
            </a:extLst>
          </p:cNvPr>
          <p:cNvSpPr txBox="1">
            <a:spLocks/>
          </p:cNvSpPr>
          <p:nvPr/>
        </p:nvSpPr>
        <p:spPr>
          <a:xfrm>
            <a:off x="5244556" y="2628155"/>
            <a:ext cx="6380816" cy="1881215"/>
          </a:xfrm>
          <a:prstGeom prst="roundRect">
            <a:avLst>
              <a:gd name="adj" fmla="val 8070"/>
            </a:avLst>
          </a:prstGeom>
          <a:noFill/>
          <a:ln w="28575">
            <a:solidFill>
              <a:srgbClr val="FAA726"/>
            </a:solidFill>
          </a:ln>
        </p:spPr>
        <p:txBody>
          <a:bodyPr spcFirstLastPara="1" wrap="square" lIns="0" tIns="0" rIns="0" bIns="0" anchor="t" anchorCtr="0">
            <a:noAutofit/>
          </a:bodyPr>
          <a:lstStyle>
            <a:defPPr marR="0" lvl="0" algn="l" rtl="0">
              <a:lnSpc>
                <a:spcPct val="100000"/>
              </a:lnSpc>
              <a:spcBef>
                <a:spcPts val="0"/>
              </a:spcBef>
              <a:spcAft>
                <a:spcPts val="0"/>
              </a:spcAft>
              <a:defRPr/>
            </a:defPPr>
            <a:lvl1pPr marL="0" indent="0" algn="ctr">
              <a:spcBef>
                <a:spcPts val="400"/>
              </a:spcBef>
              <a:spcAft>
                <a:spcPts val="400"/>
              </a:spcAft>
              <a:buClr>
                <a:srgbClr val="EE283C"/>
              </a:buClr>
              <a:buSzPct val="100000"/>
              <a:buNone/>
              <a:defRPr sz="1800" b="1">
                <a:latin typeface="Lato" panose="020F0502020204030203" pitchFamily="34" charset="0"/>
                <a:ea typeface="Lato" panose="020F0502020204030203" pitchFamily="34" charset="0"/>
                <a:cs typeface="Lato" panose="020F0502020204030203" pitchFamily="34" charset="0"/>
              </a:defRPr>
            </a:lvl1pPr>
            <a:lvl2pPr marL="914400" indent="-342900">
              <a:lnSpc>
                <a:spcPct val="90000"/>
              </a:lnSpc>
              <a:spcBef>
                <a:spcPts val="1000"/>
              </a:spcBef>
              <a:buSzPts val="1800"/>
              <a:buChar char="•"/>
              <a:defRPr sz="2800">
                <a:latin typeface="Calibri"/>
                <a:ea typeface="Calibri"/>
                <a:cs typeface="Calibri"/>
              </a:defRPr>
            </a:lvl2pPr>
            <a:lvl3pPr marL="1371600" indent="-406400">
              <a:lnSpc>
                <a:spcPct val="90000"/>
              </a:lnSpc>
              <a:spcBef>
                <a:spcPts val="1000"/>
              </a:spcBef>
              <a:buSzPts val="2800"/>
              <a:buChar char="•"/>
              <a:defRPr sz="2800">
                <a:latin typeface="Calibri"/>
                <a:ea typeface="Calibri"/>
                <a:cs typeface="Calibri"/>
              </a:defRPr>
            </a:lvl3pPr>
            <a:lvl4pPr marL="1828800" indent="-406400">
              <a:lnSpc>
                <a:spcPct val="90000"/>
              </a:lnSpc>
              <a:spcBef>
                <a:spcPts val="1000"/>
              </a:spcBef>
              <a:buSzPts val="2800"/>
              <a:buChar char="•"/>
              <a:defRPr sz="2800">
                <a:latin typeface="Calibri"/>
                <a:ea typeface="Calibri"/>
                <a:cs typeface="Calibri"/>
              </a:defRPr>
            </a:lvl4pPr>
            <a:lvl5pPr marL="2286000" indent="-406400">
              <a:lnSpc>
                <a:spcPct val="90000"/>
              </a:lnSpc>
              <a:spcBef>
                <a:spcPts val="1000"/>
              </a:spcBef>
              <a:buSzPts val="2800"/>
              <a:buChar char="•"/>
              <a:defRPr sz="2800">
                <a:latin typeface="Calibri"/>
                <a:ea typeface="Calibri"/>
                <a:cs typeface="Calibri"/>
              </a:defRPr>
            </a:lvl5pPr>
            <a:lvl6pPr marL="2743200" indent="-342900">
              <a:lnSpc>
                <a:spcPct val="90000"/>
              </a:lnSpc>
              <a:spcBef>
                <a:spcPts val="1000"/>
              </a:spcBef>
              <a:buSzPts val="1800"/>
              <a:buChar char="•"/>
              <a:defRPr sz="3000">
                <a:latin typeface="Calibri"/>
                <a:ea typeface="Calibri"/>
                <a:cs typeface="Calibri"/>
              </a:defRPr>
            </a:lvl6pPr>
            <a:lvl7pPr marL="3200400" indent="-342900">
              <a:lnSpc>
                <a:spcPct val="90000"/>
              </a:lnSpc>
              <a:spcBef>
                <a:spcPts val="1000"/>
              </a:spcBef>
              <a:buSzPts val="1800"/>
              <a:buChar char="•"/>
              <a:defRPr sz="3000">
                <a:latin typeface="Calibri"/>
                <a:ea typeface="Calibri"/>
                <a:cs typeface="Calibri"/>
              </a:defRPr>
            </a:lvl7pPr>
            <a:lvl8pPr marL="3657600" indent="-342900">
              <a:lnSpc>
                <a:spcPct val="90000"/>
              </a:lnSpc>
              <a:spcBef>
                <a:spcPts val="1000"/>
              </a:spcBef>
              <a:buSzPts val="1800"/>
              <a:buChar char="•"/>
              <a:defRPr sz="3000">
                <a:latin typeface="Calibri"/>
                <a:ea typeface="Calibri"/>
                <a:cs typeface="Calibri"/>
              </a:defRPr>
            </a:lvl8pPr>
            <a:lvl9pPr marL="4114800" indent="-342900">
              <a:lnSpc>
                <a:spcPct val="90000"/>
              </a:lnSpc>
              <a:spcBef>
                <a:spcPts val="1000"/>
              </a:spcBef>
              <a:buSzPts val="1800"/>
              <a:buChar char="•"/>
              <a:defRPr sz="3000">
                <a:latin typeface="Calibri"/>
                <a:ea typeface="Calibri"/>
                <a:cs typeface="Calibri"/>
              </a:defRPr>
            </a:lvl9pPr>
          </a:lstStyle>
          <a:p>
            <a:pPr marL="347472" indent="-347472" algn="l" hangingPunct="0">
              <a:lnSpc>
                <a:spcPct val="90000"/>
              </a:lnSpc>
              <a:spcBef>
                <a:spcPts val="0"/>
              </a:spcBef>
              <a:spcAft>
                <a:spcPts val="0"/>
              </a:spcAft>
              <a:buFont typeface="Wingdings" panose="05000000000000000000" pitchFamily="2" charset="2"/>
              <a:buChar char=""/>
            </a:pPr>
            <a:r>
              <a:rPr lang="en-US" sz="1600" b="0" dirty="0">
                <a:sym typeface="Calibri"/>
              </a:rPr>
              <a:t>Correction</a:t>
            </a:r>
          </a:p>
          <a:p>
            <a:pPr marL="576000" indent="-347472" algn="l" hangingPunct="0">
              <a:lnSpc>
                <a:spcPct val="90000"/>
              </a:lnSpc>
              <a:spcBef>
                <a:spcPts val="0"/>
              </a:spcBef>
              <a:spcAft>
                <a:spcPts val="0"/>
              </a:spcAft>
              <a:buFont typeface="Wingdings" panose="05000000000000000000" pitchFamily="2" charset="2"/>
              <a:buChar char="l"/>
            </a:pPr>
            <a:r>
              <a:rPr lang="en-US" sz="1600" b="0" dirty="0">
                <a:sym typeface="Calibri"/>
              </a:rPr>
              <a:t>Master data management – fuzzy and hard matching</a:t>
            </a:r>
          </a:p>
          <a:p>
            <a:pPr marL="576000" indent="-347472" algn="l" hangingPunct="0">
              <a:lnSpc>
                <a:spcPct val="90000"/>
              </a:lnSpc>
              <a:spcBef>
                <a:spcPts val="0"/>
              </a:spcBef>
              <a:spcAft>
                <a:spcPts val="0"/>
              </a:spcAft>
              <a:buFont typeface="Wingdings" panose="05000000000000000000" pitchFamily="2" charset="2"/>
              <a:buChar char="l"/>
            </a:pPr>
            <a:r>
              <a:rPr lang="en-US" sz="1600" b="0" dirty="0">
                <a:sym typeface="Calibri"/>
              </a:rPr>
              <a:t>Missing imputation</a:t>
            </a:r>
          </a:p>
          <a:p>
            <a:pPr marL="576000" indent="-347472" algn="l" hangingPunct="0">
              <a:lnSpc>
                <a:spcPct val="90000"/>
              </a:lnSpc>
              <a:spcBef>
                <a:spcPts val="0"/>
              </a:spcBef>
              <a:spcAft>
                <a:spcPts val="0"/>
              </a:spcAft>
              <a:buFont typeface="Wingdings" panose="05000000000000000000" pitchFamily="2" charset="2"/>
              <a:buChar char="l"/>
            </a:pPr>
            <a:r>
              <a:rPr lang="en-US" sz="1600" b="0" dirty="0">
                <a:sym typeface="Calibri"/>
              </a:rPr>
              <a:t>Outlier detection and treatment</a:t>
            </a:r>
          </a:p>
          <a:p>
            <a:pPr marL="576000" indent="-347472" algn="l" hangingPunct="0">
              <a:lnSpc>
                <a:spcPct val="90000"/>
              </a:lnSpc>
              <a:spcBef>
                <a:spcPts val="0"/>
              </a:spcBef>
              <a:spcAft>
                <a:spcPts val="0"/>
              </a:spcAft>
              <a:buFont typeface="Wingdings" panose="05000000000000000000" pitchFamily="2" charset="2"/>
              <a:buChar char="l"/>
            </a:pPr>
            <a:r>
              <a:rPr lang="en-US" sz="1600" b="0" dirty="0">
                <a:sym typeface="Calibri"/>
              </a:rPr>
              <a:t>Rules for data quality correction (imputing one field based on multiple fields)</a:t>
            </a:r>
          </a:p>
          <a:p>
            <a:pPr marL="576000" indent="-347472" algn="l" hangingPunct="0">
              <a:lnSpc>
                <a:spcPct val="90000"/>
              </a:lnSpc>
              <a:spcBef>
                <a:spcPts val="0"/>
              </a:spcBef>
              <a:spcAft>
                <a:spcPts val="0"/>
              </a:spcAft>
              <a:buFont typeface="Wingdings" panose="05000000000000000000" pitchFamily="2" charset="2"/>
              <a:buChar char="l"/>
            </a:pPr>
            <a:r>
              <a:rPr lang="en-US" sz="1600" b="0" dirty="0">
                <a:sym typeface="Calibri"/>
              </a:rPr>
              <a:t>Regression-based imputation</a:t>
            </a:r>
          </a:p>
          <a:p>
            <a:pPr marL="576000" indent="-347472" algn="l" hangingPunct="0">
              <a:lnSpc>
                <a:spcPct val="90000"/>
              </a:lnSpc>
              <a:spcBef>
                <a:spcPts val="0"/>
              </a:spcBef>
              <a:spcAft>
                <a:spcPts val="0"/>
              </a:spcAft>
              <a:buFont typeface="Wingdings" panose="05000000000000000000" pitchFamily="2" charset="2"/>
              <a:buChar char="l"/>
            </a:pPr>
            <a:r>
              <a:rPr lang="en-US" sz="1600" b="0" dirty="0">
                <a:sym typeface="Calibri"/>
              </a:rPr>
              <a:t>Simulation</a:t>
            </a:r>
          </a:p>
        </p:txBody>
      </p:sp>
      <p:sp>
        <p:nvSpPr>
          <p:cNvPr id="15" name="Content Placeholder 2">
            <a:extLst>
              <a:ext uri="{FF2B5EF4-FFF2-40B4-BE49-F238E27FC236}">
                <a16:creationId xmlns:a16="http://schemas.microsoft.com/office/drawing/2014/main" id="{7AECBD6D-88C8-4422-8198-8F68E8C5D37B}"/>
              </a:ext>
            </a:extLst>
          </p:cNvPr>
          <p:cNvSpPr txBox="1">
            <a:spLocks/>
          </p:cNvSpPr>
          <p:nvPr/>
        </p:nvSpPr>
        <p:spPr>
          <a:xfrm>
            <a:off x="5244556" y="4569501"/>
            <a:ext cx="6380816" cy="1880868"/>
          </a:xfrm>
          <a:prstGeom prst="roundRect">
            <a:avLst>
              <a:gd name="adj" fmla="val 8521"/>
            </a:avLst>
          </a:prstGeom>
          <a:noFill/>
          <a:ln w="28575">
            <a:solidFill>
              <a:srgbClr val="FAA726"/>
            </a:solidFill>
          </a:ln>
        </p:spPr>
        <p:txBody>
          <a:bodyPr spcFirstLastPara="1" wrap="square" lIns="0" tIns="0" rIns="0" bIns="0" anchor="ctr" anchorCtr="0">
            <a:noAutofit/>
          </a:bodyPr>
          <a:lstStyle>
            <a:defPPr marR="0" lvl="0" algn="l" rtl="0">
              <a:lnSpc>
                <a:spcPct val="100000"/>
              </a:lnSpc>
              <a:spcBef>
                <a:spcPts val="0"/>
              </a:spcBef>
              <a:spcAft>
                <a:spcPts val="0"/>
              </a:spcAft>
              <a:defRPr/>
            </a:defPPr>
            <a:lvl1pPr marL="0" indent="0" algn="ctr">
              <a:spcBef>
                <a:spcPts val="400"/>
              </a:spcBef>
              <a:spcAft>
                <a:spcPts val="400"/>
              </a:spcAft>
              <a:buClr>
                <a:srgbClr val="EE283C"/>
              </a:buClr>
              <a:buSzPct val="100000"/>
              <a:buNone/>
              <a:defRPr sz="1800" b="1">
                <a:latin typeface="Lato" panose="020F0502020204030203" pitchFamily="34" charset="0"/>
                <a:ea typeface="Lato" panose="020F0502020204030203" pitchFamily="34" charset="0"/>
                <a:cs typeface="Lato" panose="020F0502020204030203" pitchFamily="34" charset="0"/>
              </a:defRPr>
            </a:lvl1pPr>
            <a:lvl2pPr marL="914400" indent="-342900">
              <a:lnSpc>
                <a:spcPct val="90000"/>
              </a:lnSpc>
              <a:spcBef>
                <a:spcPts val="1000"/>
              </a:spcBef>
              <a:buSzPts val="1800"/>
              <a:buChar char="•"/>
              <a:defRPr sz="2800">
                <a:latin typeface="Calibri"/>
                <a:ea typeface="Calibri"/>
                <a:cs typeface="Calibri"/>
              </a:defRPr>
            </a:lvl2pPr>
            <a:lvl3pPr marL="1371600" indent="-406400">
              <a:lnSpc>
                <a:spcPct val="90000"/>
              </a:lnSpc>
              <a:spcBef>
                <a:spcPts val="1000"/>
              </a:spcBef>
              <a:buSzPts val="2800"/>
              <a:buChar char="•"/>
              <a:defRPr sz="2800">
                <a:latin typeface="Calibri"/>
                <a:ea typeface="Calibri"/>
                <a:cs typeface="Calibri"/>
              </a:defRPr>
            </a:lvl3pPr>
            <a:lvl4pPr marL="1828800" indent="-406400">
              <a:lnSpc>
                <a:spcPct val="90000"/>
              </a:lnSpc>
              <a:spcBef>
                <a:spcPts val="1000"/>
              </a:spcBef>
              <a:buSzPts val="2800"/>
              <a:buChar char="•"/>
              <a:defRPr sz="2800">
                <a:latin typeface="Calibri"/>
                <a:ea typeface="Calibri"/>
                <a:cs typeface="Calibri"/>
              </a:defRPr>
            </a:lvl4pPr>
            <a:lvl5pPr marL="2286000" indent="-406400">
              <a:lnSpc>
                <a:spcPct val="90000"/>
              </a:lnSpc>
              <a:spcBef>
                <a:spcPts val="1000"/>
              </a:spcBef>
              <a:buSzPts val="2800"/>
              <a:buChar char="•"/>
              <a:defRPr sz="2800">
                <a:latin typeface="Calibri"/>
                <a:ea typeface="Calibri"/>
                <a:cs typeface="Calibri"/>
              </a:defRPr>
            </a:lvl5pPr>
            <a:lvl6pPr marL="2743200" indent="-342900">
              <a:lnSpc>
                <a:spcPct val="90000"/>
              </a:lnSpc>
              <a:spcBef>
                <a:spcPts val="1000"/>
              </a:spcBef>
              <a:buSzPts val="1800"/>
              <a:buChar char="•"/>
              <a:defRPr sz="3000">
                <a:latin typeface="Calibri"/>
                <a:ea typeface="Calibri"/>
                <a:cs typeface="Calibri"/>
              </a:defRPr>
            </a:lvl6pPr>
            <a:lvl7pPr marL="3200400" indent="-342900">
              <a:lnSpc>
                <a:spcPct val="90000"/>
              </a:lnSpc>
              <a:spcBef>
                <a:spcPts val="1000"/>
              </a:spcBef>
              <a:buSzPts val="1800"/>
              <a:buChar char="•"/>
              <a:defRPr sz="3000">
                <a:latin typeface="Calibri"/>
                <a:ea typeface="Calibri"/>
                <a:cs typeface="Calibri"/>
              </a:defRPr>
            </a:lvl7pPr>
            <a:lvl8pPr marL="3657600" indent="-342900">
              <a:lnSpc>
                <a:spcPct val="90000"/>
              </a:lnSpc>
              <a:spcBef>
                <a:spcPts val="1000"/>
              </a:spcBef>
              <a:buSzPts val="1800"/>
              <a:buChar char="•"/>
              <a:defRPr sz="3000">
                <a:latin typeface="Calibri"/>
                <a:ea typeface="Calibri"/>
                <a:cs typeface="Calibri"/>
              </a:defRPr>
            </a:lvl8pPr>
            <a:lvl9pPr marL="4114800" indent="-342900">
              <a:lnSpc>
                <a:spcPct val="90000"/>
              </a:lnSpc>
              <a:spcBef>
                <a:spcPts val="1000"/>
              </a:spcBef>
              <a:buSzPts val="1800"/>
              <a:buChar char="•"/>
              <a:defRPr sz="3000">
                <a:latin typeface="Calibri"/>
                <a:ea typeface="Calibri"/>
                <a:cs typeface="Calibri"/>
              </a:defRPr>
            </a:lvl9pPr>
          </a:lstStyle>
          <a:p>
            <a:pPr marL="347472" indent="-347472" algn="l" hangingPunct="0">
              <a:lnSpc>
                <a:spcPct val="90000"/>
              </a:lnSpc>
              <a:spcBef>
                <a:spcPts val="0"/>
              </a:spcBef>
              <a:spcAft>
                <a:spcPts val="0"/>
              </a:spcAft>
              <a:buFont typeface="Wingdings" panose="05000000000000000000" pitchFamily="2" charset="2"/>
              <a:buChar char=""/>
            </a:pPr>
            <a:r>
              <a:rPr lang="en-US" sz="1600" b="0" dirty="0">
                <a:sym typeface="Calibri"/>
              </a:rPr>
              <a:t>Prevention</a:t>
            </a:r>
          </a:p>
          <a:p>
            <a:pPr marL="576000" indent="-347472" algn="l" hangingPunct="0">
              <a:lnSpc>
                <a:spcPct val="90000"/>
              </a:lnSpc>
              <a:spcBef>
                <a:spcPts val="0"/>
              </a:spcBef>
              <a:spcAft>
                <a:spcPts val="0"/>
              </a:spcAft>
              <a:buFont typeface="Wingdings" panose="05000000000000000000" pitchFamily="2" charset="2"/>
              <a:buChar char="l"/>
            </a:pPr>
            <a:r>
              <a:rPr lang="en-US" sz="1600" b="0" dirty="0">
                <a:sym typeface="Calibri"/>
              </a:rPr>
              <a:t>Data quality rules at data capture</a:t>
            </a:r>
          </a:p>
          <a:p>
            <a:pPr marL="576000" indent="-347472" algn="l" hangingPunct="0">
              <a:lnSpc>
                <a:spcPct val="90000"/>
              </a:lnSpc>
              <a:spcBef>
                <a:spcPts val="0"/>
              </a:spcBef>
              <a:spcAft>
                <a:spcPts val="0"/>
              </a:spcAft>
              <a:buFont typeface="Wingdings" panose="05000000000000000000" pitchFamily="2" charset="2"/>
              <a:buChar char="l"/>
            </a:pPr>
            <a:r>
              <a:rPr lang="en-US" sz="1600" b="0" dirty="0">
                <a:sym typeface="Calibri"/>
              </a:rPr>
              <a:t>Automating data capture (data is not touched by human hands)</a:t>
            </a:r>
          </a:p>
          <a:p>
            <a:pPr marL="576000" indent="-347472" algn="l" hangingPunct="0">
              <a:lnSpc>
                <a:spcPct val="90000"/>
              </a:lnSpc>
              <a:spcBef>
                <a:spcPts val="0"/>
              </a:spcBef>
              <a:spcAft>
                <a:spcPts val="0"/>
              </a:spcAft>
              <a:buFont typeface="Wingdings" panose="05000000000000000000" pitchFamily="2" charset="2"/>
              <a:buChar char="l"/>
            </a:pPr>
            <a:r>
              <a:rPr lang="en-US" sz="1600" b="0" dirty="0">
                <a:sym typeface="Calibri"/>
              </a:rPr>
              <a:t>Error identification and error correction</a:t>
            </a:r>
          </a:p>
          <a:p>
            <a:pPr marL="576000" indent="-347472" algn="l" hangingPunct="0">
              <a:lnSpc>
                <a:spcPct val="90000"/>
              </a:lnSpc>
              <a:spcBef>
                <a:spcPts val="0"/>
              </a:spcBef>
              <a:spcAft>
                <a:spcPts val="0"/>
              </a:spcAft>
              <a:buFont typeface="Wingdings" panose="05000000000000000000" pitchFamily="2" charset="2"/>
              <a:buChar char="l"/>
            </a:pPr>
            <a:r>
              <a:rPr lang="en-US" sz="1600" b="0" dirty="0">
                <a:sym typeface="Calibri"/>
              </a:rPr>
              <a:t>DQ as a KPI for business teams and data stewards</a:t>
            </a:r>
          </a:p>
          <a:p>
            <a:pPr marL="576000" indent="-347472" algn="l" hangingPunct="0">
              <a:lnSpc>
                <a:spcPct val="90000"/>
              </a:lnSpc>
              <a:spcBef>
                <a:spcPts val="0"/>
              </a:spcBef>
              <a:spcAft>
                <a:spcPts val="0"/>
              </a:spcAft>
              <a:buFont typeface="Wingdings" panose="05000000000000000000" pitchFamily="2" charset="2"/>
              <a:buChar char="l"/>
            </a:pPr>
            <a:r>
              <a:rPr lang="en-US" sz="1600" b="0" dirty="0">
                <a:sym typeface="Calibri"/>
              </a:rPr>
              <a:t>Data stewardship</a:t>
            </a:r>
          </a:p>
          <a:p>
            <a:pPr marL="576000" indent="-347472" algn="l" hangingPunct="0">
              <a:lnSpc>
                <a:spcPct val="90000"/>
              </a:lnSpc>
              <a:spcBef>
                <a:spcPts val="0"/>
              </a:spcBef>
              <a:spcAft>
                <a:spcPts val="0"/>
              </a:spcAft>
              <a:buFont typeface="Wingdings" panose="05000000000000000000" pitchFamily="2" charset="2"/>
              <a:buChar char="l"/>
            </a:pPr>
            <a:r>
              <a:rPr lang="en-US" sz="1600" b="0" dirty="0">
                <a:sym typeface="Calibri"/>
              </a:rPr>
              <a:t>Never losing granularity of historical data – data lake rather than warehouse and marts</a:t>
            </a:r>
          </a:p>
        </p:txBody>
      </p:sp>
    </p:spTree>
    <p:extLst>
      <p:ext uri="{BB962C8B-B14F-4D97-AF65-F5344CB8AC3E}">
        <p14:creationId xmlns:p14="http://schemas.microsoft.com/office/powerpoint/2010/main" val="17044290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WiFi Networking">
            <a:extLst>
              <a:ext uri="{FF2B5EF4-FFF2-40B4-BE49-F238E27FC236}">
                <a16:creationId xmlns:a16="http://schemas.microsoft.com/office/drawing/2014/main" id="{EBE9BD2D-4612-4262-8CBD-5B5902B90884}"/>
              </a:ext>
            </a:extLst>
          </p:cNvPr>
          <p:cNvSpPr txBox="1"/>
          <p:nvPr/>
        </p:nvSpPr>
        <p:spPr>
          <a:xfrm>
            <a:off x="2650853" y="291408"/>
            <a:ext cx="6890295"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gn="ctr">
              <a:defRPr sz="2400">
                <a:latin typeface="Lato Semibold"/>
                <a:ea typeface="Lato Semibold"/>
                <a:cs typeface="Lato Semibold"/>
                <a:sym typeface="Lato Semibold"/>
              </a:defRPr>
            </a:lvl1pPr>
          </a:lstStyle>
          <a:p>
            <a:r>
              <a:rPr lang="en-US" dirty="0"/>
              <a:t>UNSTRUCTURED DATA</a:t>
            </a:r>
          </a:p>
        </p:txBody>
      </p:sp>
      <p:sp>
        <p:nvSpPr>
          <p:cNvPr id="9" name="Content Placeholder 2">
            <a:extLst>
              <a:ext uri="{FF2B5EF4-FFF2-40B4-BE49-F238E27FC236}">
                <a16:creationId xmlns:a16="http://schemas.microsoft.com/office/drawing/2014/main" id="{531AF21D-B8F7-46D5-9B6E-50D03B1B9314}"/>
              </a:ext>
            </a:extLst>
          </p:cNvPr>
          <p:cNvSpPr txBox="1">
            <a:spLocks/>
          </p:cNvSpPr>
          <p:nvPr/>
        </p:nvSpPr>
        <p:spPr>
          <a:xfrm>
            <a:off x="1607598" y="900309"/>
            <a:ext cx="8976805" cy="5057383"/>
          </a:xfrm>
          <a:prstGeom prst="roundRect">
            <a:avLst>
              <a:gd name="adj" fmla="val 5076"/>
            </a:avLst>
          </a:prstGeom>
          <a:noFill/>
          <a:ln w="28575">
            <a:solidFill>
              <a:srgbClr val="F4AB35"/>
            </a:solidFill>
          </a:ln>
        </p:spPr>
        <p:txBody>
          <a:bodyPr spcFirstLastPara="1" wrap="square" lIns="0" tIns="0" rIns="0" bIns="0" anchor="ctr" anchorCtr="0">
            <a:noAutofit/>
          </a:bodyPr>
          <a:lstStyle>
            <a:defPPr marR="0" lvl="0" algn="l" rtl="0">
              <a:lnSpc>
                <a:spcPct val="100000"/>
              </a:lnSpc>
              <a:spcBef>
                <a:spcPts val="0"/>
              </a:spcBef>
              <a:spcAft>
                <a:spcPts val="0"/>
              </a:spcAft>
              <a:defRPr/>
            </a:defPPr>
            <a:lvl1pPr marL="0" indent="0" algn="ctr">
              <a:spcBef>
                <a:spcPts val="400"/>
              </a:spcBef>
              <a:spcAft>
                <a:spcPts val="400"/>
              </a:spcAft>
              <a:buClr>
                <a:srgbClr val="EE283C"/>
              </a:buClr>
              <a:buSzPct val="100000"/>
              <a:buNone/>
              <a:defRPr sz="1800" b="1">
                <a:latin typeface="Lato" panose="020F0502020204030203" pitchFamily="34" charset="0"/>
                <a:ea typeface="Lato" panose="020F0502020204030203" pitchFamily="34" charset="0"/>
                <a:cs typeface="Lato" panose="020F0502020204030203" pitchFamily="34" charset="0"/>
              </a:defRPr>
            </a:lvl1pPr>
            <a:lvl2pPr marL="914400" indent="-342900">
              <a:lnSpc>
                <a:spcPct val="90000"/>
              </a:lnSpc>
              <a:spcBef>
                <a:spcPts val="1000"/>
              </a:spcBef>
              <a:buSzPts val="1800"/>
              <a:buChar char="•"/>
              <a:defRPr sz="2800">
                <a:latin typeface="Calibri"/>
                <a:ea typeface="Calibri"/>
                <a:cs typeface="Calibri"/>
              </a:defRPr>
            </a:lvl2pPr>
            <a:lvl3pPr marL="1371600" indent="-406400">
              <a:lnSpc>
                <a:spcPct val="90000"/>
              </a:lnSpc>
              <a:spcBef>
                <a:spcPts val="1000"/>
              </a:spcBef>
              <a:buSzPts val="2800"/>
              <a:buChar char="•"/>
              <a:defRPr sz="2800">
                <a:latin typeface="Calibri"/>
                <a:ea typeface="Calibri"/>
                <a:cs typeface="Calibri"/>
              </a:defRPr>
            </a:lvl3pPr>
            <a:lvl4pPr marL="1828800" indent="-406400">
              <a:lnSpc>
                <a:spcPct val="90000"/>
              </a:lnSpc>
              <a:spcBef>
                <a:spcPts val="1000"/>
              </a:spcBef>
              <a:buSzPts val="2800"/>
              <a:buChar char="•"/>
              <a:defRPr sz="2800">
                <a:latin typeface="Calibri"/>
                <a:ea typeface="Calibri"/>
                <a:cs typeface="Calibri"/>
              </a:defRPr>
            </a:lvl4pPr>
            <a:lvl5pPr marL="2286000" indent="-406400">
              <a:lnSpc>
                <a:spcPct val="90000"/>
              </a:lnSpc>
              <a:spcBef>
                <a:spcPts val="1000"/>
              </a:spcBef>
              <a:buSzPts val="2800"/>
              <a:buChar char="•"/>
              <a:defRPr sz="2800">
                <a:latin typeface="Calibri"/>
                <a:ea typeface="Calibri"/>
                <a:cs typeface="Calibri"/>
              </a:defRPr>
            </a:lvl5pPr>
            <a:lvl6pPr marL="2743200" indent="-342900">
              <a:lnSpc>
                <a:spcPct val="90000"/>
              </a:lnSpc>
              <a:spcBef>
                <a:spcPts val="1000"/>
              </a:spcBef>
              <a:buSzPts val="1800"/>
              <a:buChar char="•"/>
              <a:defRPr sz="3000">
                <a:latin typeface="Calibri"/>
                <a:ea typeface="Calibri"/>
                <a:cs typeface="Calibri"/>
              </a:defRPr>
            </a:lvl6pPr>
            <a:lvl7pPr marL="3200400" indent="-342900">
              <a:lnSpc>
                <a:spcPct val="90000"/>
              </a:lnSpc>
              <a:spcBef>
                <a:spcPts val="1000"/>
              </a:spcBef>
              <a:buSzPts val="1800"/>
              <a:buChar char="•"/>
              <a:defRPr sz="3000">
                <a:latin typeface="Calibri"/>
                <a:ea typeface="Calibri"/>
                <a:cs typeface="Calibri"/>
              </a:defRPr>
            </a:lvl7pPr>
            <a:lvl8pPr marL="3657600" indent="-342900">
              <a:lnSpc>
                <a:spcPct val="90000"/>
              </a:lnSpc>
              <a:spcBef>
                <a:spcPts val="1000"/>
              </a:spcBef>
              <a:buSzPts val="1800"/>
              <a:buChar char="•"/>
              <a:defRPr sz="3000">
                <a:latin typeface="Calibri"/>
                <a:ea typeface="Calibri"/>
                <a:cs typeface="Calibri"/>
              </a:defRPr>
            </a:lvl8pPr>
            <a:lvl9pPr marL="4114800" indent="-342900">
              <a:lnSpc>
                <a:spcPct val="90000"/>
              </a:lnSpc>
              <a:spcBef>
                <a:spcPts val="1000"/>
              </a:spcBef>
              <a:buSzPts val="1800"/>
              <a:buChar char="•"/>
              <a:defRPr sz="3000">
                <a:latin typeface="Calibri"/>
                <a:ea typeface="Calibri"/>
                <a:cs typeface="Calibri"/>
              </a:defRPr>
            </a:lvl9pPr>
          </a:lstStyle>
          <a:p>
            <a:pPr marL="347472" indent="-347472" algn="l" hangingPunct="0">
              <a:lnSpc>
                <a:spcPct val="98000"/>
              </a:lnSpc>
              <a:buFont typeface="Wingdings" panose="05000000000000000000" pitchFamily="2" charset="2"/>
              <a:buChar char=""/>
            </a:pPr>
            <a:r>
              <a:rPr lang="en-US" b="0" dirty="0">
                <a:sym typeface="Calibri"/>
              </a:rPr>
              <a:t>Text, image, multi-spectral image, voice, video</a:t>
            </a:r>
          </a:p>
          <a:p>
            <a:pPr marL="347472" indent="-347472" algn="l" hangingPunct="0">
              <a:lnSpc>
                <a:spcPct val="98000"/>
              </a:lnSpc>
              <a:buFont typeface="Wingdings" panose="05000000000000000000" pitchFamily="2" charset="2"/>
              <a:buChar char=""/>
            </a:pPr>
            <a:r>
              <a:rPr lang="en-US" b="0" dirty="0">
                <a:sym typeface="Calibri"/>
              </a:rPr>
              <a:t>Features from unstructured data – converting unstructured data to structured data</a:t>
            </a:r>
          </a:p>
          <a:p>
            <a:pPr marL="576000" indent="-347472" algn="l" hangingPunct="0">
              <a:buFont typeface="Wingdings" panose="05000000000000000000" pitchFamily="2" charset="2"/>
              <a:buChar char="l"/>
            </a:pPr>
            <a:r>
              <a:rPr lang="en-US" b="0" dirty="0">
                <a:sym typeface="Calibri"/>
              </a:rPr>
              <a:t>Image – </a:t>
            </a:r>
            <a:r>
              <a:rPr lang="en-US" b="0" dirty="0" err="1">
                <a:sym typeface="Calibri"/>
              </a:rPr>
              <a:t>Haar</a:t>
            </a:r>
            <a:r>
              <a:rPr lang="en-US" b="0" dirty="0">
                <a:sym typeface="Calibri"/>
              </a:rPr>
              <a:t>,  HOG, etc.</a:t>
            </a:r>
          </a:p>
          <a:p>
            <a:pPr marL="576000" indent="-347472" algn="l" hangingPunct="0">
              <a:buFont typeface="Wingdings" panose="05000000000000000000" pitchFamily="2" charset="2"/>
              <a:buChar char="l"/>
            </a:pPr>
            <a:r>
              <a:rPr lang="en-US" b="0" dirty="0">
                <a:sym typeface="Calibri"/>
              </a:rPr>
              <a:t>Text – n-grams, part of speech and dependency, term frequency, inverse document frequency</a:t>
            </a:r>
          </a:p>
          <a:p>
            <a:pPr marL="576000" indent="-347472" algn="l" hangingPunct="0">
              <a:buFont typeface="Wingdings" panose="05000000000000000000" pitchFamily="2" charset="2"/>
              <a:buChar char="l"/>
            </a:pPr>
            <a:r>
              <a:rPr lang="en-US" b="0" dirty="0">
                <a:sym typeface="Calibri"/>
              </a:rPr>
              <a:t>Multi-spectral – vegetative index, water index, transforms of multi frequency images into features</a:t>
            </a:r>
          </a:p>
          <a:p>
            <a:pPr marL="576000" indent="-347472" algn="l" hangingPunct="0">
              <a:buFont typeface="Wingdings" panose="05000000000000000000" pitchFamily="2" charset="2"/>
              <a:buChar char="l"/>
            </a:pPr>
            <a:r>
              <a:rPr lang="en-US" b="0" dirty="0">
                <a:sym typeface="Calibri"/>
              </a:rPr>
              <a:t>Voice – spectral features, frequency-based features, Fourier transforms</a:t>
            </a:r>
          </a:p>
          <a:p>
            <a:pPr marL="576000" indent="-347472" algn="l" hangingPunct="0">
              <a:buFont typeface="Wingdings" panose="05000000000000000000" pitchFamily="2" charset="2"/>
              <a:buChar char="l"/>
            </a:pPr>
            <a:r>
              <a:rPr lang="en-US" b="0" dirty="0">
                <a:sym typeface="Calibri"/>
              </a:rPr>
              <a:t>Video – object position across frames</a:t>
            </a:r>
          </a:p>
          <a:p>
            <a:pPr marL="347472" indent="-347472" algn="l" hangingPunct="0">
              <a:lnSpc>
                <a:spcPct val="98000"/>
              </a:lnSpc>
              <a:buFont typeface="Wingdings" panose="05000000000000000000" pitchFamily="2" charset="2"/>
              <a:buChar char=""/>
            </a:pPr>
            <a:r>
              <a:rPr lang="en-US" b="0" dirty="0">
                <a:sym typeface="Calibri"/>
              </a:rPr>
              <a:t>Deep learning and usage of transfer learning</a:t>
            </a:r>
          </a:p>
          <a:p>
            <a:pPr marL="347472" indent="-347472" algn="l" hangingPunct="0">
              <a:lnSpc>
                <a:spcPct val="98000"/>
              </a:lnSpc>
              <a:buFont typeface="Wingdings" panose="05000000000000000000" pitchFamily="2" charset="2"/>
              <a:buChar char=""/>
            </a:pPr>
            <a:r>
              <a:rPr lang="en-US" b="0" dirty="0">
                <a:sym typeface="Calibri"/>
              </a:rPr>
              <a:t>Object storage</a:t>
            </a:r>
          </a:p>
          <a:p>
            <a:pPr marL="347472" indent="-347472" algn="l" hangingPunct="0">
              <a:lnSpc>
                <a:spcPct val="98000"/>
              </a:lnSpc>
              <a:buFont typeface="Wingdings" panose="05000000000000000000" pitchFamily="2" charset="2"/>
              <a:buChar char=""/>
            </a:pPr>
            <a:r>
              <a:rPr lang="en-US" b="0" dirty="0">
                <a:sym typeface="Calibri"/>
              </a:rPr>
              <a:t>Processing speed</a:t>
            </a:r>
          </a:p>
          <a:p>
            <a:pPr marL="347472" indent="-347472" algn="l" hangingPunct="0">
              <a:lnSpc>
                <a:spcPct val="98000"/>
              </a:lnSpc>
              <a:buFont typeface="Wingdings" panose="05000000000000000000" pitchFamily="2" charset="2"/>
              <a:buChar char=""/>
            </a:pPr>
            <a:r>
              <a:rPr lang="en-US" b="0" dirty="0">
                <a:sym typeface="Calibri"/>
              </a:rPr>
              <a:t>Edge deployment</a:t>
            </a:r>
          </a:p>
        </p:txBody>
      </p:sp>
    </p:spTree>
    <p:extLst>
      <p:ext uri="{BB962C8B-B14F-4D97-AF65-F5344CB8AC3E}">
        <p14:creationId xmlns:p14="http://schemas.microsoft.com/office/powerpoint/2010/main" val="235649699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Google Shape;211;p37">
            <a:extLst>
              <a:ext uri="{FF2B5EF4-FFF2-40B4-BE49-F238E27FC236}">
                <a16:creationId xmlns:a16="http://schemas.microsoft.com/office/drawing/2014/main" id="{95EB2928-428C-4052-AD57-88B71DCFF4D3}"/>
              </a:ext>
            </a:extLst>
          </p:cNvPr>
          <p:cNvSpPr txBox="1"/>
          <p:nvPr/>
        </p:nvSpPr>
        <p:spPr>
          <a:xfrm>
            <a:off x="415599" y="2875020"/>
            <a:ext cx="11360802" cy="1107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3" tIns="91423" rIns="91423" bIns="91423" anchor="ctr">
            <a:spAutoFit/>
          </a:bodyPr>
          <a:lstStyle>
            <a:lvl1pPr algn="ctr">
              <a:defRPr sz="4500">
                <a:solidFill>
                  <a:srgbClr val="F4AB35"/>
                </a:solidFill>
                <a:latin typeface="Lato Regular"/>
                <a:ea typeface="Lato Regular"/>
                <a:cs typeface="Lato Regular"/>
                <a:sym typeface="Lato Regular"/>
              </a:defRPr>
            </a:lvl1pPr>
          </a:lstStyle>
          <a:p>
            <a:r>
              <a:rPr lang="en-IN" sz="6000" b="1" dirty="0"/>
              <a:t>Background</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Heading">
            <a:extLst>
              <a:ext uri="{FF2B5EF4-FFF2-40B4-BE49-F238E27FC236}">
                <a16:creationId xmlns:a16="http://schemas.microsoft.com/office/drawing/2014/main" id="{F0A5BA0D-1848-4AE8-B4C8-73BF0F3248CC}"/>
              </a:ext>
            </a:extLst>
          </p:cNvPr>
          <p:cNvSpPr txBox="1">
            <a:spLocks noChangeArrowheads="1"/>
          </p:cNvSpPr>
          <p:nvPr/>
        </p:nvSpPr>
        <p:spPr bwMode="auto">
          <a:xfrm>
            <a:off x="1206500" y="204321"/>
            <a:ext cx="9779000" cy="5238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lgn="ctr" eaLnBrk="0" fontAlgn="base" hangingPunct="0">
              <a:spcBef>
                <a:spcPct val="0"/>
              </a:spcBef>
              <a:spcAft>
                <a:spcPct val="0"/>
              </a:spcAft>
              <a:buClrTx/>
            </a:pPr>
            <a:r>
              <a:rPr lang="en-US" altLang="en-US" sz="2400" dirty="0">
                <a:solidFill>
                  <a:schemeClr val="tx1"/>
                </a:solidFill>
                <a:latin typeface="Lato Semibold" panose="020F0502020204030203" pitchFamily="34" charset="0"/>
                <a:ea typeface="Calibri" panose="020F0502020204030204" pitchFamily="34" charset="0"/>
                <a:cs typeface="Times New Roman" panose="02020603050405020304" pitchFamily="18" charset="0"/>
              </a:rPr>
              <a:t>STREAMING DATA</a:t>
            </a:r>
          </a:p>
        </p:txBody>
      </p:sp>
      <p:sp>
        <p:nvSpPr>
          <p:cNvPr id="12" name="Content Placeholder 2">
            <a:extLst>
              <a:ext uri="{FF2B5EF4-FFF2-40B4-BE49-F238E27FC236}">
                <a16:creationId xmlns:a16="http://schemas.microsoft.com/office/drawing/2014/main" id="{EA30569A-D1FE-4157-A17D-A66DCCFC9314}"/>
              </a:ext>
            </a:extLst>
          </p:cNvPr>
          <p:cNvSpPr txBox="1">
            <a:spLocks/>
          </p:cNvSpPr>
          <p:nvPr/>
        </p:nvSpPr>
        <p:spPr>
          <a:xfrm>
            <a:off x="566629" y="740062"/>
            <a:ext cx="11058743" cy="743764"/>
          </a:xfrm>
          <a:prstGeom prst="rect">
            <a:avLst/>
          </a:prstGeom>
          <a:noFill/>
          <a:ln w="28575">
            <a:noFill/>
          </a:ln>
        </p:spPr>
        <p:txBody>
          <a:bodyPr spcFirstLastPara="1" wrap="square" lIns="0" tIns="0" rIns="0" bIns="0" anchor="t" anchorCtr="0">
            <a:noAutofit/>
          </a:bodyPr>
          <a:lstStyle>
            <a:defPPr marR="0" lvl="0" algn="l" rtl="0">
              <a:lnSpc>
                <a:spcPct val="100000"/>
              </a:lnSpc>
              <a:spcBef>
                <a:spcPts val="0"/>
              </a:spcBef>
              <a:spcAft>
                <a:spcPts val="0"/>
              </a:spcAft>
              <a:defRPr/>
            </a:defPPr>
            <a:lvl1pPr marL="0" indent="0" algn="ctr">
              <a:spcBef>
                <a:spcPts val="400"/>
              </a:spcBef>
              <a:spcAft>
                <a:spcPts val="400"/>
              </a:spcAft>
              <a:buClr>
                <a:srgbClr val="EE283C"/>
              </a:buClr>
              <a:buSzPct val="100000"/>
              <a:buNone/>
              <a:defRPr sz="1800" b="1">
                <a:latin typeface="Lato" panose="020F0502020204030203" pitchFamily="34" charset="0"/>
                <a:ea typeface="Lato" panose="020F0502020204030203" pitchFamily="34" charset="0"/>
                <a:cs typeface="Lato" panose="020F0502020204030203" pitchFamily="34" charset="0"/>
              </a:defRPr>
            </a:lvl1pPr>
            <a:lvl2pPr marL="914400" indent="-342900">
              <a:lnSpc>
                <a:spcPct val="90000"/>
              </a:lnSpc>
              <a:spcBef>
                <a:spcPts val="1000"/>
              </a:spcBef>
              <a:buSzPts val="1800"/>
              <a:buChar char="•"/>
              <a:defRPr sz="2800">
                <a:latin typeface="Calibri"/>
                <a:ea typeface="Calibri"/>
                <a:cs typeface="Calibri"/>
              </a:defRPr>
            </a:lvl2pPr>
            <a:lvl3pPr marL="1371600" indent="-406400">
              <a:lnSpc>
                <a:spcPct val="90000"/>
              </a:lnSpc>
              <a:spcBef>
                <a:spcPts val="1000"/>
              </a:spcBef>
              <a:buSzPts val="2800"/>
              <a:buChar char="•"/>
              <a:defRPr sz="2800">
                <a:latin typeface="Calibri"/>
                <a:ea typeface="Calibri"/>
                <a:cs typeface="Calibri"/>
              </a:defRPr>
            </a:lvl3pPr>
            <a:lvl4pPr marL="1828800" indent="-406400">
              <a:lnSpc>
                <a:spcPct val="90000"/>
              </a:lnSpc>
              <a:spcBef>
                <a:spcPts val="1000"/>
              </a:spcBef>
              <a:buSzPts val="2800"/>
              <a:buChar char="•"/>
              <a:defRPr sz="2800">
                <a:latin typeface="Calibri"/>
                <a:ea typeface="Calibri"/>
                <a:cs typeface="Calibri"/>
              </a:defRPr>
            </a:lvl4pPr>
            <a:lvl5pPr marL="2286000" indent="-406400">
              <a:lnSpc>
                <a:spcPct val="90000"/>
              </a:lnSpc>
              <a:spcBef>
                <a:spcPts val="1000"/>
              </a:spcBef>
              <a:buSzPts val="2800"/>
              <a:buChar char="•"/>
              <a:defRPr sz="2800">
                <a:latin typeface="Calibri"/>
                <a:ea typeface="Calibri"/>
                <a:cs typeface="Calibri"/>
              </a:defRPr>
            </a:lvl5pPr>
            <a:lvl6pPr marL="2743200" indent="-342900">
              <a:lnSpc>
                <a:spcPct val="90000"/>
              </a:lnSpc>
              <a:spcBef>
                <a:spcPts val="1000"/>
              </a:spcBef>
              <a:buSzPts val="1800"/>
              <a:buChar char="•"/>
              <a:defRPr sz="3000">
                <a:latin typeface="Calibri"/>
                <a:ea typeface="Calibri"/>
                <a:cs typeface="Calibri"/>
              </a:defRPr>
            </a:lvl6pPr>
            <a:lvl7pPr marL="3200400" indent="-342900">
              <a:lnSpc>
                <a:spcPct val="90000"/>
              </a:lnSpc>
              <a:spcBef>
                <a:spcPts val="1000"/>
              </a:spcBef>
              <a:buSzPts val="1800"/>
              <a:buChar char="•"/>
              <a:defRPr sz="3000">
                <a:latin typeface="Calibri"/>
                <a:ea typeface="Calibri"/>
                <a:cs typeface="Calibri"/>
              </a:defRPr>
            </a:lvl7pPr>
            <a:lvl8pPr marL="3657600" indent="-342900">
              <a:lnSpc>
                <a:spcPct val="90000"/>
              </a:lnSpc>
              <a:spcBef>
                <a:spcPts val="1000"/>
              </a:spcBef>
              <a:buSzPts val="1800"/>
              <a:buChar char="•"/>
              <a:defRPr sz="3000">
                <a:latin typeface="Calibri"/>
                <a:ea typeface="Calibri"/>
                <a:cs typeface="Calibri"/>
              </a:defRPr>
            </a:lvl8pPr>
            <a:lvl9pPr marL="4114800" indent="-342900">
              <a:lnSpc>
                <a:spcPct val="90000"/>
              </a:lnSpc>
              <a:spcBef>
                <a:spcPts val="1000"/>
              </a:spcBef>
              <a:buSzPts val="1800"/>
              <a:buChar char="•"/>
              <a:defRPr sz="3000">
                <a:latin typeface="Calibri"/>
                <a:ea typeface="Calibri"/>
                <a:cs typeface="Calibri"/>
              </a:defRPr>
            </a:lvl9pPr>
          </a:lstStyle>
          <a:p>
            <a:pPr hangingPunct="0">
              <a:lnSpc>
                <a:spcPct val="90000"/>
              </a:lnSpc>
              <a:spcBef>
                <a:spcPts val="0"/>
              </a:spcBef>
              <a:spcAft>
                <a:spcPts val="0"/>
              </a:spcAft>
            </a:pPr>
            <a:r>
              <a:rPr lang="en-US" sz="1600" b="0" dirty="0">
                <a:sym typeface="Calibri"/>
              </a:rPr>
              <a:t>Streaming data is data that is generated continuously by several data sources,</a:t>
            </a:r>
            <a:br>
              <a:rPr lang="en-US" sz="1600" b="0" dirty="0">
                <a:sym typeface="Calibri"/>
              </a:rPr>
            </a:br>
            <a:r>
              <a:rPr lang="en-US" sz="1600" b="0" dirty="0">
                <a:sym typeface="Calibri"/>
              </a:rPr>
              <a:t>which typically send in the data records simultaneously and in small sizes (order of kilobytes)</a:t>
            </a:r>
            <a:br>
              <a:rPr lang="en-US" sz="1600" b="0" dirty="0">
                <a:sym typeface="Calibri"/>
              </a:rPr>
            </a:br>
            <a:r>
              <a:rPr lang="en-US" sz="1600" dirty="0">
                <a:sym typeface="Calibri"/>
              </a:rPr>
              <a:t>Log files (App, Web) | Trading data | Telemetry | Machine sensors | Social media | Data </a:t>
            </a:r>
            <a:r>
              <a:rPr lang="en-US" sz="1600" dirty="0" err="1">
                <a:sym typeface="Calibri"/>
              </a:rPr>
              <a:t>centres</a:t>
            </a:r>
            <a:endParaRPr lang="en-US" sz="1600" dirty="0">
              <a:sym typeface="Calibri"/>
            </a:endParaRPr>
          </a:p>
        </p:txBody>
      </p:sp>
      <p:sp>
        <p:nvSpPr>
          <p:cNvPr id="13" name="Content Placeholder 2">
            <a:extLst>
              <a:ext uri="{FF2B5EF4-FFF2-40B4-BE49-F238E27FC236}">
                <a16:creationId xmlns:a16="http://schemas.microsoft.com/office/drawing/2014/main" id="{05816CD7-CADB-48D5-A835-810007143F17}"/>
              </a:ext>
            </a:extLst>
          </p:cNvPr>
          <p:cNvSpPr txBox="1">
            <a:spLocks/>
          </p:cNvSpPr>
          <p:nvPr/>
        </p:nvSpPr>
        <p:spPr>
          <a:xfrm>
            <a:off x="325999" y="1522317"/>
            <a:ext cx="3045337" cy="4968391"/>
          </a:xfrm>
          <a:prstGeom prst="roundRect">
            <a:avLst>
              <a:gd name="adj" fmla="val 7758"/>
            </a:avLst>
          </a:prstGeom>
          <a:noFill/>
          <a:ln w="28575">
            <a:solidFill>
              <a:srgbClr val="FAA726"/>
            </a:solidFill>
          </a:ln>
        </p:spPr>
        <p:txBody>
          <a:bodyPr spcFirstLastPara="1" wrap="square" lIns="0" tIns="0" rIns="0" bIns="0" anchor="ctr" anchorCtr="0">
            <a:noAutofit/>
          </a:bodyPr>
          <a:lstStyle>
            <a:defPPr marR="0" lvl="0" algn="l" rtl="0">
              <a:lnSpc>
                <a:spcPct val="100000"/>
              </a:lnSpc>
              <a:spcBef>
                <a:spcPts val="0"/>
              </a:spcBef>
              <a:spcAft>
                <a:spcPts val="0"/>
              </a:spcAft>
              <a:defRPr/>
            </a:defPPr>
            <a:lvl1pPr marL="0" indent="0" algn="ctr">
              <a:spcBef>
                <a:spcPts val="400"/>
              </a:spcBef>
              <a:spcAft>
                <a:spcPts val="400"/>
              </a:spcAft>
              <a:buClr>
                <a:srgbClr val="EE283C"/>
              </a:buClr>
              <a:buSzPct val="100000"/>
              <a:buNone/>
              <a:defRPr sz="1800" b="1">
                <a:latin typeface="Lato" panose="020F0502020204030203" pitchFamily="34" charset="0"/>
                <a:ea typeface="Lato" panose="020F0502020204030203" pitchFamily="34" charset="0"/>
                <a:cs typeface="Lato" panose="020F0502020204030203" pitchFamily="34" charset="0"/>
              </a:defRPr>
            </a:lvl1pPr>
            <a:lvl2pPr marL="914400" indent="-342900">
              <a:lnSpc>
                <a:spcPct val="90000"/>
              </a:lnSpc>
              <a:spcBef>
                <a:spcPts val="1000"/>
              </a:spcBef>
              <a:buSzPts val="1800"/>
              <a:buChar char="•"/>
              <a:defRPr sz="2800">
                <a:latin typeface="Calibri"/>
                <a:ea typeface="Calibri"/>
                <a:cs typeface="Calibri"/>
              </a:defRPr>
            </a:lvl2pPr>
            <a:lvl3pPr marL="1371600" indent="-406400">
              <a:lnSpc>
                <a:spcPct val="90000"/>
              </a:lnSpc>
              <a:spcBef>
                <a:spcPts val="1000"/>
              </a:spcBef>
              <a:buSzPts val="2800"/>
              <a:buChar char="•"/>
              <a:defRPr sz="2800">
                <a:latin typeface="Calibri"/>
                <a:ea typeface="Calibri"/>
                <a:cs typeface="Calibri"/>
              </a:defRPr>
            </a:lvl3pPr>
            <a:lvl4pPr marL="1828800" indent="-406400">
              <a:lnSpc>
                <a:spcPct val="90000"/>
              </a:lnSpc>
              <a:spcBef>
                <a:spcPts val="1000"/>
              </a:spcBef>
              <a:buSzPts val="2800"/>
              <a:buChar char="•"/>
              <a:defRPr sz="2800">
                <a:latin typeface="Calibri"/>
                <a:ea typeface="Calibri"/>
                <a:cs typeface="Calibri"/>
              </a:defRPr>
            </a:lvl4pPr>
            <a:lvl5pPr marL="2286000" indent="-406400">
              <a:lnSpc>
                <a:spcPct val="90000"/>
              </a:lnSpc>
              <a:spcBef>
                <a:spcPts val="1000"/>
              </a:spcBef>
              <a:buSzPts val="2800"/>
              <a:buChar char="•"/>
              <a:defRPr sz="2800">
                <a:latin typeface="Calibri"/>
                <a:ea typeface="Calibri"/>
                <a:cs typeface="Calibri"/>
              </a:defRPr>
            </a:lvl5pPr>
            <a:lvl6pPr marL="2743200" indent="-342900">
              <a:lnSpc>
                <a:spcPct val="90000"/>
              </a:lnSpc>
              <a:spcBef>
                <a:spcPts val="1000"/>
              </a:spcBef>
              <a:buSzPts val="1800"/>
              <a:buChar char="•"/>
              <a:defRPr sz="3000">
                <a:latin typeface="Calibri"/>
                <a:ea typeface="Calibri"/>
                <a:cs typeface="Calibri"/>
              </a:defRPr>
            </a:lvl6pPr>
            <a:lvl7pPr marL="3200400" indent="-342900">
              <a:lnSpc>
                <a:spcPct val="90000"/>
              </a:lnSpc>
              <a:spcBef>
                <a:spcPts val="1000"/>
              </a:spcBef>
              <a:buSzPts val="1800"/>
              <a:buChar char="•"/>
              <a:defRPr sz="3000">
                <a:latin typeface="Calibri"/>
                <a:ea typeface="Calibri"/>
                <a:cs typeface="Calibri"/>
              </a:defRPr>
            </a:lvl7pPr>
            <a:lvl8pPr marL="3657600" indent="-342900">
              <a:lnSpc>
                <a:spcPct val="90000"/>
              </a:lnSpc>
              <a:spcBef>
                <a:spcPts val="1000"/>
              </a:spcBef>
              <a:buSzPts val="1800"/>
              <a:buChar char="•"/>
              <a:defRPr sz="3000">
                <a:latin typeface="Calibri"/>
                <a:ea typeface="Calibri"/>
                <a:cs typeface="Calibri"/>
              </a:defRPr>
            </a:lvl8pPr>
            <a:lvl9pPr marL="4114800" indent="-342900">
              <a:lnSpc>
                <a:spcPct val="90000"/>
              </a:lnSpc>
              <a:spcBef>
                <a:spcPts val="1000"/>
              </a:spcBef>
              <a:buSzPts val="1800"/>
              <a:buChar char="•"/>
              <a:defRPr sz="3000">
                <a:latin typeface="Calibri"/>
                <a:ea typeface="Calibri"/>
                <a:cs typeface="Calibri"/>
              </a:defRPr>
            </a:lvl9pPr>
          </a:lstStyle>
          <a:p>
            <a:pPr marL="347472" indent="-347472" algn="l" hangingPunct="0">
              <a:lnSpc>
                <a:spcPct val="90000"/>
              </a:lnSpc>
              <a:spcBef>
                <a:spcPts val="0"/>
              </a:spcBef>
              <a:spcAft>
                <a:spcPts val="0"/>
              </a:spcAft>
              <a:buFont typeface="Wingdings" panose="05000000000000000000" pitchFamily="2" charset="2"/>
              <a:buChar char=""/>
            </a:pPr>
            <a:r>
              <a:rPr lang="en-US" sz="1600" b="0" dirty="0">
                <a:sym typeface="Calibri"/>
              </a:rPr>
              <a:t>Data generated at the frequency of seconds, sometimes even milliseconds</a:t>
            </a:r>
          </a:p>
          <a:p>
            <a:pPr marL="347472" indent="-347472" algn="l" hangingPunct="0">
              <a:lnSpc>
                <a:spcPct val="90000"/>
              </a:lnSpc>
              <a:spcBef>
                <a:spcPts val="0"/>
              </a:spcBef>
              <a:spcAft>
                <a:spcPts val="0"/>
              </a:spcAft>
              <a:buFont typeface="Wingdings" panose="05000000000000000000" pitchFamily="2" charset="2"/>
              <a:buChar char=""/>
            </a:pPr>
            <a:r>
              <a:rPr lang="en-US" sz="1600" b="0" dirty="0">
                <a:sym typeface="Calibri"/>
              </a:rPr>
              <a:t>The generated data must be processed sequentially. Hence, processing needs to be completed in seconds or milliseconds</a:t>
            </a:r>
          </a:p>
          <a:p>
            <a:pPr marL="347472" indent="-347472" algn="l" hangingPunct="0">
              <a:lnSpc>
                <a:spcPct val="90000"/>
              </a:lnSpc>
              <a:spcBef>
                <a:spcPts val="0"/>
              </a:spcBef>
              <a:spcAft>
                <a:spcPts val="0"/>
              </a:spcAft>
              <a:buFont typeface="Wingdings" panose="05000000000000000000" pitchFamily="2" charset="2"/>
              <a:buChar char=""/>
            </a:pPr>
            <a:r>
              <a:rPr lang="en-US" sz="1600" b="0" dirty="0">
                <a:sym typeface="Calibri"/>
              </a:rPr>
              <a:t>A message queue is used for communicating between processes or threads between the same process</a:t>
            </a:r>
          </a:p>
          <a:p>
            <a:pPr marL="347472" indent="-347472" algn="l" hangingPunct="0">
              <a:lnSpc>
                <a:spcPct val="90000"/>
              </a:lnSpc>
              <a:spcBef>
                <a:spcPts val="0"/>
              </a:spcBef>
              <a:spcAft>
                <a:spcPts val="0"/>
              </a:spcAft>
              <a:buFont typeface="Wingdings" panose="05000000000000000000" pitchFamily="2" charset="2"/>
              <a:buChar char=""/>
            </a:pPr>
            <a:r>
              <a:rPr lang="en-US" sz="1600" b="0" dirty="0">
                <a:sym typeface="Calibri"/>
              </a:rPr>
              <a:t>Message queues provide an asynchronous communication protocol in which the sender and the receiver of the message do not need to interact at the same time; messages are held in a queue until the recipient retrieves them</a:t>
            </a:r>
          </a:p>
        </p:txBody>
      </p:sp>
      <p:grpSp>
        <p:nvGrpSpPr>
          <p:cNvPr id="121" name="Group 120">
            <a:extLst>
              <a:ext uri="{FF2B5EF4-FFF2-40B4-BE49-F238E27FC236}">
                <a16:creationId xmlns:a16="http://schemas.microsoft.com/office/drawing/2014/main" id="{E3B0B0A2-000A-46FF-B71E-B72F066DC259}"/>
              </a:ext>
            </a:extLst>
          </p:cNvPr>
          <p:cNvGrpSpPr/>
          <p:nvPr/>
        </p:nvGrpSpPr>
        <p:grpSpPr>
          <a:xfrm>
            <a:off x="3691949" y="4705717"/>
            <a:ext cx="8050080" cy="1784991"/>
            <a:chOff x="3691949" y="4569750"/>
            <a:chExt cx="8050080" cy="1784991"/>
          </a:xfrm>
        </p:grpSpPr>
        <p:cxnSp>
          <p:nvCxnSpPr>
            <p:cNvPr id="71" name="Google Shape;212;p13">
              <a:extLst>
                <a:ext uri="{FF2B5EF4-FFF2-40B4-BE49-F238E27FC236}">
                  <a16:creationId xmlns:a16="http://schemas.microsoft.com/office/drawing/2014/main" id="{1308FCEA-BF33-4812-9BEC-53D3E1D9087D}"/>
                </a:ext>
              </a:extLst>
            </p:cNvPr>
            <p:cNvCxnSpPr>
              <a:cxnSpLocks/>
              <a:stCxn id="72" idx="3"/>
              <a:endCxn id="73" idx="1"/>
            </p:cNvCxnSpPr>
            <p:nvPr/>
          </p:nvCxnSpPr>
          <p:spPr>
            <a:xfrm>
              <a:off x="4793130" y="5123700"/>
              <a:ext cx="172204" cy="0"/>
            </a:xfrm>
            <a:prstGeom prst="straightConnector1">
              <a:avLst/>
            </a:prstGeom>
            <a:noFill/>
            <a:ln w="19050" cap="flat" cmpd="sng">
              <a:solidFill>
                <a:srgbClr val="5A5A5A"/>
              </a:solidFill>
              <a:prstDash val="solid"/>
              <a:miter lim="800000"/>
              <a:headEnd type="none" w="sm" len="sm"/>
              <a:tailEnd type="triangle" w="med" len="med"/>
            </a:ln>
          </p:spPr>
        </p:cxnSp>
        <p:sp>
          <p:nvSpPr>
            <p:cNvPr id="72" name="Google Shape;207;p13">
              <a:extLst>
                <a:ext uri="{FF2B5EF4-FFF2-40B4-BE49-F238E27FC236}">
                  <a16:creationId xmlns:a16="http://schemas.microsoft.com/office/drawing/2014/main" id="{9108FC0A-A032-450F-BBEC-82116ACB7B80}"/>
                </a:ext>
              </a:extLst>
            </p:cNvPr>
            <p:cNvSpPr/>
            <p:nvPr/>
          </p:nvSpPr>
          <p:spPr>
            <a:xfrm>
              <a:off x="3691949" y="4860026"/>
              <a:ext cx="1101181" cy="527347"/>
            </a:xfrm>
            <a:prstGeom prst="roundRect">
              <a:avLst/>
            </a:prstGeom>
            <a:noFill/>
            <a:ln w="19050" cap="flat" cmpd="sng">
              <a:solidFill>
                <a:srgbClr val="FAA726"/>
              </a:solidFill>
              <a:prstDash val="solid"/>
              <a:miter lim="800000"/>
              <a:headEnd type="none" w="sm" len="sm"/>
              <a:tailEnd type="none" w="sm" len="sm"/>
            </a:ln>
          </p:spPr>
          <p:txBody>
            <a:bodyPr spcFirstLastPara="1" wrap="square" lIns="0" tIns="0" rIns="0" bIns="0" anchor="ctr" anchorCtr="0">
              <a:noAutofit/>
            </a:bodyPr>
            <a:lstStyle/>
            <a:p>
              <a:pPr lvl="0" algn="ctr">
                <a:lnSpc>
                  <a:spcPct val="80000"/>
                </a:lnSpc>
              </a:pPr>
              <a:r>
                <a:rPr lang="en-IN" sz="1600" spc="-4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Data Generation</a:t>
              </a:r>
            </a:p>
          </p:txBody>
        </p:sp>
        <p:sp>
          <p:nvSpPr>
            <p:cNvPr id="73" name="Google Shape;207;p13">
              <a:extLst>
                <a:ext uri="{FF2B5EF4-FFF2-40B4-BE49-F238E27FC236}">
                  <a16:creationId xmlns:a16="http://schemas.microsoft.com/office/drawing/2014/main" id="{70C90390-24F6-48D3-AEFA-DFA5F724C13D}"/>
                </a:ext>
              </a:extLst>
            </p:cNvPr>
            <p:cNvSpPr/>
            <p:nvPr/>
          </p:nvSpPr>
          <p:spPr>
            <a:xfrm>
              <a:off x="4965334" y="4860026"/>
              <a:ext cx="726310" cy="527347"/>
            </a:xfrm>
            <a:prstGeom prst="roundRect">
              <a:avLst/>
            </a:prstGeom>
            <a:noFill/>
            <a:ln w="19050" cap="flat" cmpd="sng">
              <a:solidFill>
                <a:srgbClr val="5A5A5A"/>
              </a:solidFill>
              <a:prstDash val="solid"/>
              <a:miter lim="800000"/>
              <a:headEnd type="none" w="sm" len="sm"/>
              <a:tailEnd type="none" w="sm" len="sm"/>
            </a:ln>
          </p:spPr>
          <p:txBody>
            <a:bodyPr spcFirstLastPara="1" wrap="square" lIns="0" tIns="0" rIns="0" bIns="0" anchor="ctr" anchorCtr="0">
              <a:noAutofit/>
            </a:bodyPr>
            <a:lstStyle/>
            <a:p>
              <a:pPr lvl="0" algn="ctr">
                <a:lnSpc>
                  <a:spcPct val="80000"/>
                </a:lnSpc>
              </a:pPr>
              <a:r>
                <a:rPr lang="en-US" sz="1600" spc="-4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Ingest</a:t>
              </a:r>
              <a:endParaRPr lang="en-IN" sz="1600" spc="-40" dirty="0">
                <a:solidFill>
                  <a:schemeClr val="tx1"/>
                </a:solidFill>
                <a:latin typeface="Lato" panose="020F0502020204030203" pitchFamily="34" charset="0"/>
                <a:ea typeface="Lato" panose="020F0502020204030203" pitchFamily="34" charset="0"/>
                <a:cs typeface="Lato" panose="020F0502020204030203" pitchFamily="34" charset="0"/>
                <a:sym typeface="Calibri"/>
              </a:endParaRPr>
            </a:p>
          </p:txBody>
        </p:sp>
        <p:cxnSp>
          <p:nvCxnSpPr>
            <p:cNvPr id="78" name="Google Shape;212;p13">
              <a:extLst>
                <a:ext uri="{FF2B5EF4-FFF2-40B4-BE49-F238E27FC236}">
                  <a16:creationId xmlns:a16="http://schemas.microsoft.com/office/drawing/2014/main" id="{AF9009ED-0CF5-4EA6-94BF-0A2F91B2190E}"/>
                </a:ext>
              </a:extLst>
            </p:cNvPr>
            <p:cNvCxnSpPr>
              <a:cxnSpLocks/>
              <a:stCxn id="73" idx="3"/>
              <a:endCxn id="74" idx="1"/>
            </p:cNvCxnSpPr>
            <p:nvPr/>
          </p:nvCxnSpPr>
          <p:spPr>
            <a:xfrm>
              <a:off x="5691644" y="5123700"/>
              <a:ext cx="172204" cy="0"/>
            </a:xfrm>
            <a:prstGeom prst="straightConnector1">
              <a:avLst/>
            </a:prstGeom>
            <a:noFill/>
            <a:ln w="19050" cap="flat" cmpd="sng">
              <a:solidFill>
                <a:srgbClr val="5A5A5A"/>
              </a:solidFill>
              <a:prstDash val="solid"/>
              <a:miter lim="800000"/>
              <a:headEnd type="none" w="sm" len="sm"/>
              <a:tailEnd type="triangle" w="med" len="med"/>
            </a:ln>
          </p:spPr>
        </p:cxnSp>
        <p:cxnSp>
          <p:nvCxnSpPr>
            <p:cNvPr id="81" name="Google Shape;212;p13">
              <a:extLst>
                <a:ext uri="{FF2B5EF4-FFF2-40B4-BE49-F238E27FC236}">
                  <a16:creationId xmlns:a16="http://schemas.microsoft.com/office/drawing/2014/main" id="{B2C382EB-6306-4D14-8A2B-199704D4CD70}"/>
                </a:ext>
              </a:extLst>
            </p:cNvPr>
            <p:cNvCxnSpPr>
              <a:cxnSpLocks/>
              <a:stCxn id="74" idx="3"/>
            </p:cNvCxnSpPr>
            <p:nvPr/>
          </p:nvCxnSpPr>
          <p:spPr>
            <a:xfrm>
              <a:off x="7351663" y="5123700"/>
              <a:ext cx="344408" cy="0"/>
            </a:xfrm>
            <a:prstGeom prst="straightConnector1">
              <a:avLst/>
            </a:prstGeom>
            <a:noFill/>
            <a:ln w="19050" cap="flat" cmpd="sng">
              <a:solidFill>
                <a:srgbClr val="5A5A5A"/>
              </a:solidFill>
              <a:prstDash val="sysDot"/>
              <a:miter lim="800000"/>
              <a:headEnd type="none" w="sm" len="sm"/>
              <a:tailEnd type="triangle" w="med" len="med"/>
            </a:ln>
          </p:spPr>
        </p:cxnSp>
        <p:sp>
          <p:nvSpPr>
            <p:cNvPr id="74" name="Google Shape;207;p13">
              <a:extLst>
                <a:ext uri="{FF2B5EF4-FFF2-40B4-BE49-F238E27FC236}">
                  <a16:creationId xmlns:a16="http://schemas.microsoft.com/office/drawing/2014/main" id="{0E6B4E92-A001-456A-ADC9-AF1809D2A862}"/>
                </a:ext>
              </a:extLst>
            </p:cNvPr>
            <p:cNvSpPr/>
            <p:nvPr/>
          </p:nvSpPr>
          <p:spPr>
            <a:xfrm>
              <a:off x="5863848" y="4860026"/>
              <a:ext cx="1487815" cy="527347"/>
            </a:xfrm>
            <a:prstGeom prst="roundRect">
              <a:avLst/>
            </a:prstGeom>
            <a:noFill/>
            <a:ln w="19050" cap="flat" cmpd="sng">
              <a:solidFill>
                <a:srgbClr val="5A5A5A"/>
              </a:solidFill>
              <a:prstDash val="solid"/>
              <a:miter lim="800000"/>
              <a:headEnd type="none" w="sm" len="sm"/>
              <a:tailEnd type="none" w="sm" len="sm"/>
            </a:ln>
          </p:spPr>
          <p:txBody>
            <a:bodyPr spcFirstLastPara="1" wrap="square" lIns="0" tIns="0" rIns="0" bIns="0" anchor="ctr" anchorCtr="0">
              <a:noAutofit/>
            </a:bodyPr>
            <a:lstStyle/>
            <a:p>
              <a:pPr lvl="0" algn="ctr">
                <a:lnSpc>
                  <a:spcPct val="80000"/>
                </a:lnSpc>
              </a:pPr>
              <a:r>
                <a:rPr lang="en-IN" sz="1600" spc="-4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Store</a:t>
              </a:r>
              <a:br>
                <a:rPr lang="en-IN" sz="1600" spc="-4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br>
              <a:r>
                <a:rPr lang="en-IN" sz="1600" spc="-4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(raw data)</a:t>
              </a:r>
            </a:p>
          </p:txBody>
        </p:sp>
        <p:sp>
          <p:nvSpPr>
            <p:cNvPr id="86" name="Google Shape;207;p13">
              <a:extLst>
                <a:ext uri="{FF2B5EF4-FFF2-40B4-BE49-F238E27FC236}">
                  <a16:creationId xmlns:a16="http://schemas.microsoft.com/office/drawing/2014/main" id="{F1271307-47FF-441D-AFEB-FEDEAFFE6A8D}"/>
                </a:ext>
              </a:extLst>
            </p:cNvPr>
            <p:cNvSpPr/>
            <p:nvPr/>
          </p:nvSpPr>
          <p:spPr>
            <a:xfrm>
              <a:off x="5863848" y="5545305"/>
              <a:ext cx="1487815" cy="500493"/>
            </a:xfrm>
            <a:prstGeom prst="roundRect">
              <a:avLst/>
            </a:prstGeom>
            <a:noFill/>
            <a:ln w="19050" cap="flat" cmpd="sng">
              <a:solidFill>
                <a:srgbClr val="5A5A5A"/>
              </a:solidFill>
              <a:prstDash val="solid"/>
              <a:miter lim="800000"/>
              <a:headEnd type="none" w="sm" len="sm"/>
              <a:tailEnd type="none" w="sm" len="sm"/>
            </a:ln>
          </p:spPr>
          <p:txBody>
            <a:bodyPr spcFirstLastPara="1" wrap="square" lIns="0" tIns="0" rIns="0" bIns="0" anchor="ctr" anchorCtr="0">
              <a:noAutofit/>
            </a:bodyPr>
            <a:lstStyle/>
            <a:p>
              <a:pPr lvl="0" algn="ctr">
                <a:lnSpc>
                  <a:spcPct val="80000"/>
                </a:lnSpc>
              </a:pPr>
              <a:r>
                <a:rPr lang="en-US" sz="1600" spc="-4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Aggregate data across windows</a:t>
              </a:r>
              <a:endParaRPr lang="en-IN" sz="1600" spc="-40" dirty="0">
                <a:solidFill>
                  <a:schemeClr val="tx1"/>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87" name="Google Shape;207;p13">
              <a:extLst>
                <a:ext uri="{FF2B5EF4-FFF2-40B4-BE49-F238E27FC236}">
                  <a16:creationId xmlns:a16="http://schemas.microsoft.com/office/drawing/2014/main" id="{03F13932-5C45-4CED-B1F1-66F5E8D9408C}"/>
                </a:ext>
              </a:extLst>
            </p:cNvPr>
            <p:cNvSpPr/>
            <p:nvPr/>
          </p:nvSpPr>
          <p:spPr>
            <a:xfrm>
              <a:off x="7696071" y="5545305"/>
              <a:ext cx="990124" cy="500493"/>
            </a:xfrm>
            <a:prstGeom prst="roundRect">
              <a:avLst/>
            </a:prstGeom>
            <a:noFill/>
            <a:ln w="19050" cap="flat" cmpd="sng">
              <a:solidFill>
                <a:srgbClr val="5A5A5A"/>
              </a:solidFill>
              <a:prstDash val="solid"/>
              <a:miter lim="800000"/>
              <a:headEnd type="none" w="sm" len="sm"/>
              <a:tailEnd type="none" w="sm" len="sm"/>
            </a:ln>
          </p:spPr>
          <p:txBody>
            <a:bodyPr spcFirstLastPara="1" wrap="square" lIns="0" tIns="0" rIns="0" bIns="0" anchor="ctr" anchorCtr="0">
              <a:noAutofit/>
            </a:bodyPr>
            <a:lstStyle/>
            <a:p>
              <a:pPr lvl="0" algn="ctr">
                <a:lnSpc>
                  <a:spcPct val="80000"/>
                </a:lnSpc>
              </a:pPr>
              <a:r>
                <a:rPr lang="en-US" sz="1600" spc="-4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Build features</a:t>
              </a:r>
              <a:endParaRPr lang="en-IN" sz="1600" spc="-40" dirty="0">
                <a:solidFill>
                  <a:schemeClr val="tx1"/>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88" name="Google Shape;207;p13">
              <a:extLst>
                <a:ext uri="{FF2B5EF4-FFF2-40B4-BE49-F238E27FC236}">
                  <a16:creationId xmlns:a16="http://schemas.microsoft.com/office/drawing/2014/main" id="{ABF7EE29-F4BC-480D-AAC1-47F69559760A}"/>
                </a:ext>
              </a:extLst>
            </p:cNvPr>
            <p:cNvSpPr/>
            <p:nvPr/>
          </p:nvSpPr>
          <p:spPr>
            <a:xfrm>
              <a:off x="9030603" y="5545305"/>
              <a:ext cx="1183508" cy="500493"/>
            </a:xfrm>
            <a:prstGeom prst="roundRect">
              <a:avLst/>
            </a:prstGeom>
            <a:noFill/>
            <a:ln w="19050" cap="flat" cmpd="sng">
              <a:solidFill>
                <a:srgbClr val="5A5A5A"/>
              </a:solidFill>
              <a:prstDash val="solid"/>
              <a:miter lim="800000"/>
              <a:headEnd type="none" w="sm" len="sm"/>
              <a:tailEnd type="none" w="sm" len="sm"/>
            </a:ln>
          </p:spPr>
          <p:txBody>
            <a:bodyPr spcFirstLastPara="1" wrap="square" lIns="0" tIns="0" rIns="0" bIns="0" anchor="ctr" anchorCtr="0">
              <a:noAutofit/>
            </a:bodyPr>
            <a:lstStyle/>
            <a:p>
              <a:pPr lvl="0" algn="ctr">
                <a:lnSpc>
                  <a:spcPct val="80000"/>
                </a:lnSpc>
              </a:pPr>
              <a:r>
                <a:rPr lang="en-US" sz="1600" spc="-4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Build ML models</a:t>
              </a:r>
              <a:endParaRPr lang="en-IN" sz="1600" spc="-40" dirty="0">
                <a:solidFill>
                  <a:schemeClr val="tx1"/>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89" name="Google Shape;207;p13">
              <a:extLst>
                <a:ext uri="{FF2B5EF4-FFF2-40B4-BE49-F238E27FC236}">
                  <a16:creationId xmlns:a16="http://schemas.microsoft.com/office/drawing/2014/main" id="{7D6FF706-8D1C-45FB-8CD7-6B4D902418C5}"/>
                </a:ext>
              </a:extLst>
            </p:cNvPr>
            <p:cNvSpPr/>
            <p:nvPr/>
          </p:nvSpPr>
          <p:spPr>
            <a:xfrm>
              <a:off x="10558517" y="5545305"/>
              <a:ext cx="1183511" cy="500493"/>
            </a:xfrm>
            <a:prstGeom prst="roundRect">
              <a:avLst/>
            </a:prstGeom>
            <a:noFill/>
            <a:ln w="19050" cap="flat" cmpd="sng">
              <a:solidFill>
                <a:srgbClr val="5A5A5A"/>
              </a:solidFill>
              <a:prstDash val="solid"/>
              <a:miter lim="800000"/>
              <a:headEnd type="none" w="sm" len="sm"/>
              <a:tailEnd type="none" w="sm" len="sm"/>
            </a:ln>
          </p:spPr>
          <p:txBody>
            <a:bodyPr spcFirstLastPara="1" wrap="square" lIns="0" tIns="0" rIns="0" bIns="0" anchor="ctr" anchorCtr="0">
              <a:noAutofit/>
            </a:bodyPr>
            <a:lstStyle/>
            <a:p>
              <a:pPr lvl="0" algn="ctr">
                <a:lnSpc>
                  <a:spcPct val="80000"/>
                </a:lnSpc>
              </a:pPr>
              <a:r>
                <a:rPr lang="en-US" sz="1600" spc="-4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Test ML models</a:t>
              </a:r>
              <a:endParaRPr lang="en-IN" sz="1600" spc="-40" dirty="0">
                <a:solidFill>
                  <a:schemeClr val="tx1"/>
                </a:solidFill>
                <a:latin typeface="Lato" panose="020F0502020204030203" pitchFamily="34" charset="0"/>
                <a:ea typeface="Lato" panose="020F0502020204030203" pitchFamily="34" charset="0"/>
                <a:cs typeface="Lato" panose="020F0502020204030203" pitchFamily="34" charset="0"/>
                <a:sym typeface="Calibri"/>
              </a:endParaRPr>
            </a:p>
          </p:txBody>
        </p:sp>
        <p:cxnSp>
          <p:nvCxnSpPr>
            <p:cNvPr id="90" name="Google Shape;212;p13">
              <a:extLst>
                <a:ext uri="{FF2B5EF4-FFF2-40B4-BE49-F238E27FC236}">
                  <a16:creationId xmlns:a16="http://schemas.microsoft.com/office/drawing/2014/main" id="{94B6D817-453D-4829-BDFD-15D43A1820F8}"/>
                </a:ext>
              </a:extLst>
            </p:cNvPr>
            <p:cNvCxnSpPr>
              <a:cxnSpLocks/>
              <a:stCxn id="74" idx="2"/>
              <a:endCxn id="86" idx="0"/>
            </p:cNvCxnSpPr>
            <p:nvPr/>
          </p:nvCxnSpPr>
          <p:spPr>
            <a:xfrm>
              <a:off x="6607756" y="5387373"/>
              <a:ext cx="0" cy="157932"/>
            </a:xfrm>
            <a:prstGeom prst="straightConnector1">
              <a:avLst/>
            </a:prstGeom>
            <a:noFill/>
            <a:ln w="19050" cap="flat" cmpd="sng">
              <a:solidFill>
                <a:srgbClr val="5A5A5A"/>
              </a:solidFill>
              <a:prstDash val="solid"/>
              <a:miter lim="800000"/>
              <a:headEnd type="none" w="sm" len="sm"/>
              <a:tailEnd type="triangle" w="med" len="med"/>
            </a:ln>
          </p:spPr>
        </p:cxnSp>
        <p:cxnSp>
          <p:nvCxnSpPr>
            <p:cNvPr id="91" name="Google Shape;212;p13">
              <a:extLst>
                <a:ext uri="{FF2B5EF4-FFF2-40B4-BE49-F238E27FC236}">
                  <a16:creationId xmlns:a16="http://schemas.microsoft.com/office/drawing/2014/main" id="{B522BF99-2F80-4397-99BC-83A3D65CBDA6}"/>
                </a:ext>
              </a:extLst>
            </p:cNvPr>
            <p:cNvCxnSpPr>
              <a:cxnSpLocks/>
              <a:stCxn id="88" idx="3"/>
              <a:endCxn id="89" idx="1"/>
            </p:cNvCxnSpPr>
            <p:nvPr/>
          </p:nvCxnSpPr>
          <p:spPr>
            <a:xfrm>
              <a:off x="10214111" y="5795552"/>
              <a:ext cx="344406" cy="0"/>
            </a:xfrm>
            <a:prstGeom prst="straightConnector1">
              <a:avLst/>
            </a:prstGeom>
            <a:noFill/>
            <a:ln w="19050" cap="flat" cmpd="sng">
              <a:solidFill>
                <a:srgbClr val="5A5A5A"/>
              </a:solidFill>
              <a:prstDash val="solid"/>
              <a:miter lim="800000"/>
              <a:headEnd type="none" w="sm" len="sm"/>
              <a:tailEnd type="triangle" w="med" len="med"/>
            </a:ln>
          </p:spPr>
        </p:cxnSp>
        <p:cxnSp>
          <p:nvCxnSpPr>
            <p:cNvPr id="92" name="Google Shape;212;p13">
              <a:extLst>
                <a:ext uri="{FF2B5EF4-FFF2-40B4-BE49-F238E27FC236}">
                  <a16:creationId xmlns:a16="http://schemas.microsoft.com/office/drawing/2014/main" id="{8A8D8D3E-B7D3-4CC1-999C-82AF38330553}"/>
                </a:ext>
              </a:extLst>
            </p:cNvPr>
            <p:cNvCxnSpPr>
              <a:cxnSpLocks/>
              <a:stCxn id="87" idx="3"/>
              <a:endCxn id="88" idx="1"/>
            </p:cNvCxnSpPr>
            <p:nvPr/>
          </p:nvCxnSpPr>
          <p:spPr>
            <a:xfrm>
              <a:off x="8686195" y="5795552"/>
              <a:ext cx="344408" cy="0"/>
            </a:xfrm>
            <a:prstGeom prst="straightConnector1">
              <a:avLst/>
            </a:prstGeom>
            <a:noFill/>
            <a:ln w="19050" cap="flat" cmpd="sng">
              <a:solidFill>
                <a:srgbClr val="5A5A5A"/>
              </a:solidFill>
              <a:prstDash val="solid"/>
              <a:miter lim="800000"/>
              <a:headEnd type="none" w="sm" len="sm"/>
              <a:tailEnd type="triangle" w="med" len="med"/>
            </a:ln>
          </p:spPr>
        </p:cxnSp>
        <p:cxnSp>
          <p:nvCxnSpPr>
            <p:cNvPr id="93" name="Google Shape;212;p13">
              <a:extLst>
                <a:ext uri="{FF2B5EF4-FFF2-40B4-BE49-F238E27FC236}">
                  <a16:creationId xmlns:a16="http://schemas.microsoft.com/office/drawing/2014/main" id="{A1A19FE1-9F4C-4F40-A190-EAEAA6FA9906}"/>
                </a:ext>
              </a:extLst>
            </p:cNvPr>
            <p:cNvCxnSpPr>
              <a:cxnSpLocks/>
              <a:stCxn id="86" idx="3"/>
              <a:endCxn id="87" idx="1"/>
            </p:cNvCxnSpPr>
            <p:nvPr/>
          </p:nvCxnSpPr>
          <p:spPr>
            <a:xfrm>
              <a:off x="7351663" y="5795552"/>
              <a:ext cx="344408" cy="0"/>
            </a:xfrm>
            <a:prstGeom prst="straightConnector1">
              <a:avLst/>
            </a:prstGeom>
            <a:noFill/>
            <a:ln w="19050" cap="flat" cmpd="sng">
              <a:solidFill>
                <a:srgbClr val="5A5A5A"/>
              </a:solidFill>
              <a:prstDash val="solid"/>
              <a:miter lim="800000"/>
              <a:headEnd type="none" w="sm" len="sm"/>
              <a:tailEnd type="triangle" w="med" len="med"/>
            </a:ln>
          </p:spPr>
        </p:cxnSp>
        <p:sp>
          <p:nvSpPr>
            <p:cNvPr id="94" name="Google Shape;207;p13">
              <a:extLst>
                <a:ext uri="{FF2B5EF4-FFF2-40B4-BE49-F238E27FC236}">
                  <a16:creationId xmlns:a16="http://schemas.microsoft.com/office/drawing/2014/main" id="{DFA47221-83C4-4279-865A-FE5DF455591C}"/>
                </a:ext>
              </a:extLst>
            </p:cNvPr>
            <p:cNvSpPr/>
            <p:nvPr/>
          </p:nvSpPr>
          <p:spPr>
            <a:xfrm>
              <a:off x="7696071" y="4860026"/>
              <a:ext cx="2051553" cy="527347"/>
            </a:xfrm>
            <a:prstGeom prst="rect">
              <a:avLst/>
            </a:prstGeom>
            <a:noFill/>
            <a:ln w="19050" cap="flat" cmpd="sng">
              <a:noFill/>
              <a:prstDash val="solid"/>
              <a:miter lim="800000"/>
              <a:headEnd type="none" w="sm" len="sm"/>
              <a:tailEnd type="none" w="sm" len="sm"/>
            </a:ln>
          </p:spPr>
          <p:txBody>
            <a:bodyPr spcFirstLastPara="1" wrap="square" lIns="0" tIns="0" rIns="0" bIns="0" anchor="ctr" anchorCtr="0">
              <a:noAutofit/>
            </a:bodyPr>
            <a:lstStyle/>
            <a:p>
              <a:pPr lvl="0">
                <a:lnSpc>
                  <a:spcPct val="80000"/>
                </a:lnSpc>
              </a:pPr>
              <a:r>
                <a:rPr lang="en-IN" sz="1600" spc="-4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The real time stream processing flow</a:t>
              </a:r>
            </a:p>
          </p:txBody>
        </p:sp>
        <p:sp>
          <p:nvSpPr>
            <p:cNvPr id="95" name="Google Shape;207;p13">
              <a:extLst>
                <a:ext uri="{FF2B5EF4-FFF2-40B4-BE49-F238E27FC236}">
                  <a16:creationId xmlns:a16="http://schemas.microsoft.com/office/drawing/2014/main" id="{45F0B616-6E3B-4AFC-9005-FFAC777F4F79}"/>
                </a:ext>
              </a:extLst>
            </p:cNvPr>
            <p:cNvSpPr/>
            <p:nvPr/>
          </p:nvSpPr>
          <p:spPr>
            <a:xfrm>
              <a:off x="5863849" y="6114091"/>
              <a:ext cx="5878180" cy="240650"/>
            </a:xfrm>
            <a:prstGeom prst="rect">
              <a:avLst/>
            </a:prstGeom>
            <a:noFill/>
            <a:ln w="19050" cap="flat" cmpd="sng">
              <a:noFill/>
              <a:prstDash val="solid"/>
              <a:miter lim="800000"/>
              <a:headEnd type="none" w="sm" len="sm"/>
              <a:tailEnd type="none" w="sm" len="sm"/>
            </a:ln>
          </p:spPr>
          <p:txBody>
            <a:bodyPr spcFirstLastPara="1" wrap="square" lIns="0" tIns="0" rIns="0" bIns="0" anchor="ctr" anchorCtr="0">
              <a:noAutofit/>
            </a:bodyPr>
            <a:lstStyle/>
            <a:p>
              <a:pPr algn="ctr">
                <a:lnSpc>
                  <a:spcPct val="80000"/>
                </a:lnSpc>
              </a:pPr>
              <a:r>
                <a:rPr lang="en-IN" sz="1600" b="1" spc="-4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Batch processing</a:t>
              </a:r>
            </a:p>
          </p:txBody>
        </p:sp>
        <p:sp>
          <p:nvSpPr>
            <p:cNvPr id="96" name="Google Shape;207;p13">
              <a:extLst>
                <a:ext uri="{FF2B5EF4-FFF2-40B4-BE49-F238E27FC236}">
                  <a16:creationId xmlns:a16="http://schemas.microsoft.com/office/drawing/2014/main" id="{7235B5C9-3EF8-4728-B0AC-4DCA3DD81B9F}"/>
                </a:ext>
              </a:extLst>
            </p:cNvPr>
            <p:cNvSpPr/>
            <p:nvPr/>
          </p:nvSpPr>
          <p:spPr>
            <a:xfrm>
              <a:off x="3691949" y="4569750"/>
              <a:ext cx="8050079" cy="240650"/>
            </a:xfrm>
            <a:prstGeom prst="rect">
              <a:avLst/>
            </a:prstGeom>
            <a:noFill/>
            <a:ln w="19050" cap="flat" cmpd="sng">
              <a:noFill/>
              <a:prstDash val="solid"/>
              <a:miter lim="800000"/>
              <a:headEnd type="none" w="sm" len="sm"/>
              <a:tailEnd type="none" w="sm" len="sm"/>
            </a:ln>
          </p:spPr>
          <p:txBody>
            <a:bodyPr spcFirstLastPara="1" wrap="square" lIns="0" tIns="0" rIns="0" bIns="0" anchor="ctr" anchorCtr="0">
              <a:noAutofit/>
            </a:bodyPr>
            <a:lstStyle/>
            <a:p>
              <a:pPr algn="ctr">
                <a:lnSpc>
                  <a:spcPct val="80000"/>
                </a:lnSpc>
              </a:pPr>
              <a:r>
                <a:rPr lang="en-IN" sz="1600" b="1" spc="-4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Build ML Models from historical data</a:t>
              </a:r>
            </a:p>
          </p:txBody>
        </p:sp>
      </p:grpSp>
      <p:grpSp>
        <p:nvGrpSpPr>
          <p:cNvPr id="141" name="Group 140">
            <a:extLst>
              <a:ext uri="{FF2B5EF4-FFF2-40B4-BE49-F238E27FC236}">
                <a16:creationId xmlns:a16="http://schemas.microsoft.com/office/drawing/2014/main" id="{B4372D64-BB4C-4673-A66B-1D119CB95FEB}"/>
              </a:ext>
            </a:extLst>
          </p:cNvPr>
          <p:cNvGrpSpPr/>
          <p:nvPr/>
        </p:nvGrpSpPr>
        <p:grpSpPr>
          <a:xfrm>
            <a:off x="3691949" y="3207210"/>
            <a:ext cx="8050079" cy="1140294"/>
            <a:chOff x="3691949" y="2947069"/>
            <a:chExt cx="8050079" cy="1140294"/>
          </a:xfrm>
        </p:grpSpPr>
        <p:cxnSp>
          <p:nvCxnSpPr>
            <p:cNvPr id="45" name="Google Shape;212;p13">
              <a:extLst>
                <a:ext uri="{FF2B5EF4-FFF2-40B4-BE49-F238E27FC236}">
                  <a16:creationId xmlns:a16="http://schemas.microsoft.com/office/drawing/2014/main" id="{BD132768-35EA-48DF-A695-A380B26564ED}"/>
                </a:ext>
              </a:extLst>
            </p:cNvPr>
            <p:cNvCxnSpPr>
              <a:cxnSpLocks/>
              <a:stCxn id="46" idx="3"/>
              <a:endCxn id="47" idx="1"/>
            </p:cNvCxnSpPr>
            <p:nvPr/>
          </p:nvCxnSpPr>
          <p:spPr>
            <a:xfrm>
              <a:off x="4793130" y="3818336"/>
              <a:ext cx="269852" cy="0"/>
            </a:xfrm>
            <a:prstGeom prst="straightConnector1">
              <a:avLst/>
            </a:prstGeom>
            <a:noFill/>
            <a:ln w="19050" cap="flat" cmpd="sng">
              <a:solidFill>
                <a:srgbClr val="5A5A5A"/>
              </a:solidFill>
              <a:prstDash val="solid"/>
              <a:miter lim="800000"/>
              <a:headEnd type="none" w="sm" len="sm"/>
              <a:tailEnd type="triangle" w="med" len="med"/>
            </a:ln>
          </p:spPr>
        </p:cxnSp>
        <p:cxnSp>
          <p:nvCxnSpPr>
            <p:cNvPr id="52" name="Google Shape;212;p13">
              <a:extLst>
                <a:ext uri="{FF2B5EF4-FFF2-40B4-BE49-F238E27FC236}">
                  <a16:creationId xmlns:a16="http://schemas.microsoft.com/office/drawing/2014/main" id="{AFD446EB-7658-481E-A26C-6BBE8A90095B}"/>
                </a:ext>
              </a:extLst>
            </p:cNvPr>
            <p:cNvCxnSpPr>
              <a:cxnSpLocks/>
              <a:stCxn id="47" idx="3"/>
              <a:endCxn id="48" idx="1"/>
            </p:cNvCxnSpPr>
            <p:nvPr/>
          </p:nvCxnSpPr>
          <p:spPr>
            <a:xfrm>
              <a:off x="5789292" y="3818336"/>
              <a:ext cx="269852" cy="0"/>
            </a:xfrm>
            <a:prstGeom prst="straightConnector1">
              <a:avLst/>
            </a:prstGeom>
            <a:noFill/>
            <a:ln w="19050" cap="flat" cmpd="sng">
              <a:solidFill>
                <a:srgbClr val="5A5A5A"/>
              </a:solidFill>
              <a:prstDash val="solid"/>
              <a:miter lim="800000"/>
              <a:headEnd type="none" w="sm" len="sm"/>
              <a:tailEnd type="triangle" w="med" len="med"/>
            </a:ln>
          </p:spPr>
        </p:cxnSp>
        <p:cxnSp>
          <p:nvCxnSpPr>
            <p:cNvPr id="53" name="Google Shape;212;p13">
              <a:extLst>
                <a:ext uri="{FF2B5EF4-FFF2-40B4-BE49-F238E27FC236}">
                  <a16:creationId xmlns:a16="http://schemas.microsoft.com/office/drawing/2014/main" id="{761E7424-4C43-440C-9E74-4465C2C68E56}"/>
                </a:ext>
              </a:extLst>
            </p:cNvPr>
            <p:cNvCxnSpPr>
              <a:cxnSpLocks/>
              <a:stCxn id="50" idx="3"/>
              <a:endCxn id="51" idx="1"/>
            </p:cNvCxnSpPr>
            <p:nvPr/>
          </p:nvCxnSpPr>
          <p:spPr>
            <a:xfrm>
              <a:off x="10288665" y="3818336"/>
              <a:ext cx="269852" cy="0"/>
            </a:xfrm>
            <a:prstGeom prst="straightConnector1">
              <a:avLst/>
            </a:prstGeom>
            <a:noFill/>
            <a:ln w="19050" cap="flat" cmpd="sng">
              <a:solidFill>
                <a:srgbClr val="5A5A5A"/>
              </a:solidFill>
              <a:prstDash val="solid"/>
              <a:miter lim="800000"/>
              <a:headEnd type="none" w="sm" len="sm"/>
              <a:tailEnd type="triangle" w="med" len="med"/>
            </a:ln>
          </p:spPr>
        </p:cxnSp>
        <p:cxnSp>
          <p:nvCxnSpPr>
            <p:cNvPr id="54" name="Google Shape;212;p13">
              <a:extLst>
                <a:ext uri="{FF2B5EF4-FFF2-40B4-BE49-F238E27FC236}">
                  <a16:creationId xmlns:a16="http://schemas.microsoft.com/office/drawing/2014/main" id="{28746167-F05C-4238-A587-356B72D35A8C}"/>
                </a:ext>
              </a:extLst>
            </p:cNvPr>
            <p:cNvCxnSpPr>
              <a:cxnSpLocks/>
              <a:stCxn id="49" idx="3"/>
              <a:endCxn id="50" idx="1"/>
            </p:cNvCxnSpPr>
            <p:nvPr/>
          </p:nvCxnSpPr>
          <p:spPr>
            <a:xfrm>
              <a:off x="8543121" y="3818336"/>
              <a:ext cx="269852" cy="0"/>
            </a:xfrm>
            <a:prstGeom prst="straightConnector1">
              <a:avLst/>
            </a:prstGeom>
            <a:noFill/>
            <a:ln w="19050" cap="flat" cmpd="sng">
              <a:solidFill>
                <a:srgbClr val="5A5A5A"/>
              </a:solidFill>
              <a:prstDash val="solid"/>
              <a:miter lim="800000"/>
              <a:headEnd type="none" w="sm" len="sm"/>
              <a:tailEnd type="triangle" w="med" len="med"/>
            </a:ln>
          </p:spPr>
        </p:cxnSp>
        <p:cxnSp>
          <p:nvCxnSpPr>
            <p:cNvPr id="55" name="Google Shape;212;p13">
              <a:extLst>
                <a:ext uri="{FF2B5EF4-FFF2-40B4-BE49-F238E27FC236}">
                  <a16:creationId xmlns:a16="http://schemas.microsoft.com/office/drawing/2014/main" id="{A7F5DD65-5908-4F0B-9AB4-66EFBB458A02}"/>
                </a:ext>
              </a:extLst>
            </p:cNvPr>
            <p:cNvCxnSpPr>
              <a:cxnSpLocks/>
              <a:stCxn id="48" idx="3"/>
              <a:endCxn id="49" idx="1"/>
            </p:cNvCxnSpPr>
            <p:nvPr/>
          </p:nvCxnSpPr>
          <p:spPr>
            <a:xfrm>
              <a:off x="7283145" y="3818336"/>
              <a:ext cx="269852" cy="0"/>
            </a:xfrm>
            <a:prstGeom prst="straightConnector1">
              <a:avLst/>
            </a:prstGeom>
            <a:noFill/>
            <a:ln w="19050" cap="flat" cmpd="sng">
              <a:solidFill>
                <a:srgbClr val="5A5A5A"/>
              </a:solidFill>
              <a:prstDash val="solid"/>
              <a:miter lim="800000"/>
              <a:headEnd type="none" w="sm" len="sm"/>
              <a:tailEnd type="triangle" w="med" len="med"/>
            </a:ln>
          </p:spPr>
        </p:cxnSp>
        <p:sp>
          <p:nvSpPr>
            <p:cNvPr id="58" name="Google Shape;207;p13">
              <a:extLst>
                <a:ext uri="{FF2B5EF4-FFF2-40B4-BE49-F238E27FC236}">
                  <a16:creationId xmlns:a16="http://schemas.microsoft.com/office/drawing/2014/main" id="{DCE05E04-2F54-43D7-9BAF-8B5E2DB67B07}"/>
                </a:ext>
              </a:extLst>
            </p:cNvPr>
            <p:cNvSpPr/>
            <p:nvPr/>
          </p:nvSpPr>
          <p:spPr>
            <a:xfrm>
              <a:off x="5062982" y="3217323"/>
              <a:ext cx="2220163" cy="232315"/>
            </a:xfrm>
            <a:prstGeom prst="roundRect">
              <a:avLst/>
            </a:prstGeom>
            <a:noFill/>
            <a:ln w="19050" cap="flat" cmpd="sng">
              <a:solidFill>
                <a:srgbClr val="4890E4"/>
              </a:solidFill>
              <a:prstDash val="solid"/>
              <a:miter lim="800000"/>
              <a:headEnd type="none" w="sm" len="sm"/>
              <a:tailEnd type="none" w="sm" len="sm"/>
            </a:ln>
          </p:spPr>
          <p:txBody>
            <a:bodyPr spcFirstLastPara="1" wrap="square" lIns="0" tIns="0" rIns="0" bIns="0" anchor="ctr" anchorCtr="0">
              <a:noAutofit/>
            </a:bodyPr>
            <a:lstStyle/>
            <a:p>
              <a:pPr lvl="0" algn="ctr">
                <a:lnSpc>
                  <a:spcPct val="80000"/>
                </a:lnSpc>
              </a:pPr>
              <a:r>
                <a:rPr lang="en-US" sz="1600" spc="-4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Real time action</a:t>
              </a:r>
              <a:endParaRPr lang="en-IN" sz="1600" spc="-40" dirty="0">
                <a:solidFill>
                  <a:schemeClr val="tx1"/>
                </a:solidFill>
                <a:latin typeface="Lato" panose="020F0502020204030203" pitchFamily="34" charset="0"/>
                <a:ea typeface="Lato" panose="020F0502020204030203" pitchFamily="34" charset="0"/>
                <a:cs typeface="Lato" panose="020F0502020204030203" pitchFamily="34" charset="0"/>
                <a:sym typeface="Calibri"/>
              </a:endParaRPr>
            </a:p>
          </p:txBody>
        </p:sp>
        <p:cxnSp>
          <p:nvCxnSpPr>
            <p:cNvPr id="59" name="Google Shape;212;p13">
              <a:extLst>
                <a:ext uri="{FF2B5EF4-FFF2-40B4-BE49-F238E27FC236}">
                  <a16:creationId xmlns:a16="http://schemas.microsoft.com/office/drawing/2014/main" id="{453D4A30-F407-42CC-9BB8-8B0863DA94BC}"/>
                </a:ext>
              </a:extLst>
            </p:cNvPr>
            <p:cNvCxnSpPr>
              <a:cxnSpLocks/>
              <a:stCxn id="48" idx="3"/>
              <a:endCxn id="58" idx="3"/>
            </p:cNvCxnSpPr>
            <p:nvPr/>
          </p:nvCxnSpPr>
          <p:spPr>
            <a:xfrm flipV="1">
              <a:off x="7283145" y="3333481"/>
              <a:ext cx="12700" cy="484855"/>
            </a:xfrm>
            <a:prstGeom prst="bentConnector3">
              <a:avLst>
                <a:gd name="adj1" fmla="val 1045157"/>
              </a:avLst>
            </a:prstGeom>
            <a:noFill/>
            <a:ln w="19050" cap="flat" cmpd="sng">
              <a:solidFill>
                <a:srgbClr val="5A5A5A"/>
              </a:solidFill>
              <a:prstDash val="solid"/>
              <a:miter lim="800000"/>
              <a:headEnd type="none" w="sm" len="sm"/>
              <a:tailEnd type="triangle" w="med" len="med"/>
            </a:ln>
          </p:spPr>
        </p:cxnSp>
        <p:cxnSp>
          <p:nvCxnSpPr>
            <p:cNvPr id="63" name="Google Shape;212;p13">
              <a:extLst>
                <a:ext uri="{FF2B5EF4-FFF2-40B4-BE49-F238E27FC236}">
                  <a16:creationId xmlns:a16="http://schemas.microsoft.com/office/drawing/2014/main" id="{A13B6D93-D2E0-477B-913A-253FF06E107C}"/>
                </a:ext>
              </a:extLst>
            </p:cNvPr>
            <p:cNvCxnSpPr>
              <a:cxnSpLocks/>
              <a:stCxn id="58" idx="1"/>
              <a:endCxn id="46" idx="0"/>
            </p:cNvCxnSpPr>
            <p:nvPr/>
          </p:nvCxnSpPr>
          <p:spPr>
            <a:xfrm rot="10800000" flipV="1">
              <a:off x="4242540" y="3333481"/>
              <a:ext cx="820442" cy="222178"/>
            </a:xfrm>
            <a:prstGeom prst="bentConnector2">
              <a:avLst/>
            </a:prstGeom>
            <a:noFill/>
            <a:ln w="19050" cap="flat" cmpd="sng">
              <a:solidFill>
                <a:srgbClr val="5A5A5A"/>
              </a:solidFill>
              <a:prstDash val="solid"/>
              <a:miter lim="800000"/>
              <a:headEnd type="none" w="sm" len="sm"/>
              <a:tailEnd type="triangle" w="med" len="med"/>
            </a:ln>
          </p:spPr>
        </p:cxnSp>
        <p:cxnSp>
          <p:nvCxnSpPr>
            <p:cNvPr id="66" name="Google Shape;212;p13">
              <a:extLst>
                <a:ext uri="{FF2B5EF4-FFF2-40B4-BE49-F238E27FC236}">
                  <a16:creationId xmlns:a16="http://schemas.microsoft.com/office/drawing/2014/main" id="{692A5A72-7AAD-4614-8C21-0B7B8AB9EE55}"/>
                </a:ext>
              </a:extLst>
            </p:cNvPr>
            <p:cNvCxnSpPr>
              <a:cxnSpLocks/>
              <a:stCxn id="48" idx="2"/>
              <a:endCxn id="51" idx="2"/>
            </p:cNvCxnSpPr>
            <p:nvPr/>
          </p:nvCxnSpPr>
          <p:spPr>
            <a:xfrm rot="16200000" flipH="1">
              <a:off x="8910709" y="1841449"/>
              <a:ext cx="12700" cy="4479128"/>
            </a:xfrm>
            <a:prstGeom prst="bentConnector3">
              <a:avLst>
                <a:gd name="adj1" fmla="val 1219354"/>
              </a:avLst>
            </a:prstGeom>
            <a:noFill/>
            <a:ln w="19050" cap="flat" cmpd="sng">
              <a:solidFill>
                <a:srgbClr val="5A5A5A"/>
              </a:solidFill>
              <a:prstDash val="solid"/>
              <a:miter lim="800000"/>
              <a:headEnd type="none" w="sm" len="sm"/>
              <a:tailEnd type="triangle" w="med" len="med"/>
            </a:ln>
          </p:spPr>
        </p:cxnSp>
        <p:sp>
          <p:nvSpPr>
            <p:cNvPr id="46" name="Google Shape;207;p13">
              <a:extLst>
                <a:ext uri="{FF2B5EF4-FFF2-40B4-BE49-F238E27FC236}">
                  <a16:creationId xmlns:a16="http://schemas.microsoft.com/office/drawing/2014/main" id="{70CCD2EA-B280-45C8-8BF2-FBC3797D4C47}"/>
                </a:ext>
              </a:extLst>
            </p:cNvPr>
            <p:cNvSpPr/>
            <p:nvPr/>
          </p:nvSpPr>
          <p:spPr>
            <a:xfrm>
              <a:off x="3691949" y="3555659"/>
              <a:ext cx="1101181" cy="525354"/>
            </a:xfrm>
            <a:prstGeom prst="roundRect">
              <a:avLst/>
            </a:prstGeom>
            <a:noFill/>
            <a:ln w="19050" cap="flat" cmpd="sng">
              <a:solidFill>
                <a:srgbClr val="FAA726"/>
              </a:solidFill>
              <a:prstDash val="solid"/>
              <a:miter lim="800000"/>
              <a:headEnd type="none" w="sm" len="sm"/>
              <a:tailEnd type="none" w="sm" len="sm"/>
            </a:ln>
          </p:spPr>
          <p:txBody>
            <a:bodyPr spcFirstLastPara="1" wrap="square" lIns="0" tIns="0" rIns="0" bIns="0" anchor="ctr" anchorCtr="0">
              <a:noAutofit/>
            </a:bodyPr>
            <a:lstStyle/>
            <a:p>
              <a:pPr lvl="0" algn="ctr">
                <a:lnSpc>
                  <a:spcPct val="80000"/>
                </a:lnSpc>
              </a:pPr>
              <a:r>
                <a:rPr lang="en-IN" sz="1600" spc="-4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Data Generation</a:t>
              </a:r>
            </a:p>
          </p:txBody>
        </p:sp>
        <p:sp>
          <p:nvSpPr>
            <p:cNvPr id="47" name="Google Shape;207;p13">
              <a:extLst>
                <a:ext uri="{FF2B5EF4-FFF2-40B4-BE49-F238E27FC236}">
                  <a16:creationId xmlns:a16="http://schemas.microsoft.com/office/drawing/2014/main" id="{DF11724A-24C7-4147-8449-478485A4D6F2}"/>
                </a:ext>
              </a:extLst>
            </p:cNvPr>
            <p:cNvSpPr/>
            <p:nvPr/>
          </p:nvSpPr>
          <p:spPr>
            <a:xfrm>
              <a:off x="5062982" y="3555659"/>
              <a:ext cx="726310" cy="525354"/>
            </a:xfrm>
            <a:prstGeom prst="roundRect">
              <a:avLst/>
            </a:prstGeom>
            <a:noFill/>
            <a:ln w="19050" cap="flat" cmpd="sng">
              <a:solidFill>
                <a:srgbClr val="5A5A5A"/>
              </a:solidFill>
              <a:prstDash val="solid"/>
              <a:miter lim="800000"/>
              <a:headEnd type="none" w="sm" len="sm"/>
              <a:tailEnd type="none" w="sm" len="sm"/>
            </a:ln>
          </p:spPr>
          <p:txBody>
            <a:bodyPr spcFirstLastPara="1" wrap="square" lIns="0" tIns="0" rIns="0" bIns="0" anchor="ctr" anchorCtr="0">
              <a:noAutofit/>
            </a:bodyPr>
            <a:lstStyle/>
            <a:p>
              <a:pPr lvl="0" algn="ctr">
                <a:lnSpc>
                  <a:spcPct val="80000"/>
                </a:lnSpc>
              </a:pPr>
              <a:r>
                <a:rPr lang="en-IN" sz="1600" spc="-4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Ingest</a:t>
              </a:r>
            </a:p>
          </p:txBody>
        </p:sp>
        <p:sp>
          <p:nvSpPr>
            <p:cNvPr id="48" name="Google Shape;207;p13">
              <a:extLst>
                <a:ext uri="{FF2B5EF4-FFF2-40B4-BE49-F238E27FC236}">
                  <a16:creationId xmlns:a16="http://schemas.microsoft.com/office/drawing/2014/main" id="{5F478C8B-8CD3-4FE9-AE31-760E49F334DC}"/>
                </a:ext>
              </a:extLst>
            </p:cNvPr>
            <p:cNvSpPr/>
            <p:nvPr/>
          </p:nvSpPr>
          <p:spPr>
            <a:xfrm>
              <a:off x="6059144" y="3555659"/>
              <a:ext cx="1224001" cy="525354"/>
            </a:xfrm>
            <a:prstGeom prst="roundRect">
              <a:avLst/>
            </a:prstGeom>
            <a:noFill/>
            <a:ln w="19050" cap="flat" cmpd="sng">
              <a:solidFill>
                <a:srgbClr val="5A5A5A"/>
              </a:solidFill>
              <a:prstDash val="solid"/>
              <a:miter lim="800000"/>
              <a:headEnd type="none" w="sm" len="sm"/>
              <a:tailEnd type="none" w="sm" len="sm"/>
            </a:ln>
          </p:spPr>
          <p:txBody>
            <a:bodyPr spcFirstLastPara="1" wrap="square" lIns="0" tIns="0" rIns="0" bIns="0" anchor="ctr" anchorCtr="0">
              <a:noAutofit/>
            </a:bodyPr>
            <a:lstStyle/>
            <a:p>
              <a:pPr lvl="0" algn="ctr">
                <a:lnSpc>
                  <a:spcPct val="80000"/>
                </a:lnSpc>
              </a:pPr>
              <a:r>
                <a:rPr lang="en-IN" sz="1600" spc="-4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Apply models or rules</a:t>
              </a:r>
            </a:p>
          </p:txBody>
        </p:sp>
        <p:sp>
          <p:nvSpPr>
            <p:cNvPr id="49" name="Google Shape;207;p13">
              <a:extLst>
                <a:ext uri="{FF2B5EF4-FFF2-40B4-BE49-F238E27FC236}">
                  <a16:creationId xmlns:a16="http://schemas.microsoft.com/office/drawing/2014/main" id="{6E7541BB-BC63-4D7E-BEB9-A50BFED602F2}"/>
                </a:ext>
              </a:extLst>
            </p:cNvPr>
            <p:cNvSpPr/>
            <p:nvPr/>
          </p:nvSpPr>
          <p:spPr>
            <a:xfrm>
              <a:off x="7552997" y="3555659"/>
              <a:ext cx="990124" cy="525354"/>
            </a:xfrm>
            <a:prstGeom prst="roundRect">
              <a:avLst/>
            </a:prstGeom>
            <a:noFill/>
            <a:ln w="19050" cap="flat" cmpd="sng">
              <a:solidFill>
                <a:srgbClr val="5A5A5A"/>
              </a:solidFill>
              <a:prstDash val="solid"/>
              <a:miter lim="800000"/>
              <a:headEnd type="none" w="sm" len="sm"/>
              <a:tailEnd type="none" w="sm" len="sm"/>
            </a:ln>
          </p:spPr>
          <p:txBody>
            <a:bodyPr spcFirstLastPara="1" wrap="square" lIns="0" tIns="0" rIns="0" bIns="0" anchor="ctr" anchorCtr="0">
              <a:noAutofit/>
            </a:bodyPr>
            <a:lstStyle/>
            <a:p>
              <a:pPr lvl="0" algn="ctr">
                <a:lnSpc>
                  <a:spcPct val="80000"/>
                </a:lnSpc>
              </a:pPr>
              <a:r>
                <a:rPr lang="en-IN" sz="1600" spc="-4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Process</a:t>
              </a:r>
            </a:p>
          </p:txBody>
        </p:sp>
        <p:sp>
          <p:nvSpPr>
            <p:cNvPr id="50" name="Google Shape;207;p13">
              <a:extLst>
                <a:ext uri="{FF2B5EF4-FFF2-40B4-BE49-F238E27FC236}">
                  <a16:creationId xmlns:a16="http://schemas.microsoft.com/office/drawing/2014/main" id="{9CBBED36-B517-4394-8CE4-960FBBF887DF}"/>
                </a:ext>
              </a:extLst>
            </p:cNvPr>
            <p:cNvSpPr/>
            <p:nvPr/>
          </p:nvSpPr>
          <p:spPr>
            <a:xfrm>
              <a:off x="8812973" y="3555659"/>
              <a:ext cx="1475692" cy="525354"/>
            </a:xfrm>
            <a:prstGeom prst="roundRect">
              <a:avLst/>
            </a:prstGeom>
            <a:noFill/>
            <a:ln w="19050" cap="flat" cmpd="sng">
              <a:solidFill>
                <a:srgbClr val="5A5A5A"/>
              </a:solidFill>
              <a:prstDash val="solid"/>
              <a:miter lim="800000"/>
              <a:headEnd type="none" w="sm" len="sm"/>
              <a:tailEnd type="none" w="sm" len="sm"/>
            </a:ln>
          </p:spPr>
          <p:txBody>
            <a:bodyPr spcFirstLastPara="1" wrap="square" lIns="0" tIns="0" rIns="0" bIns="0" anchor="ctr" anchorCtr="0">
              <a:noAutofit/>
            </a:bodyPr>
            <a:lstStyle/>
            <a:p>
              <a:pPr lvl="0" algn="ctr">
                <a:lnSpc>
                  <a:spcPct val="80000"/>
                </a:lnSpc>
              </a:pPr>
              <a:r>
                <a:rPr lang="en-IN" sz="1600" spc="-4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Store (processed data)</a:t>
              </a:r>
            </a:p>
          </p:txBody>
        </p:sp>
        <p:sp>
          <p:nvSpPr>
            <p:cNvPr id="51" name="Google Shape;207;p13">
              <a:extLst>
                <a:ext uri="{FF2B5EF4-FFF2-40B4-BE49-F238E27FC236}">
                  <a16:creationId xmlns:a16="http://schemas.microsoft.com/office/drawing/2014/main" id="{1A4E49D0-A6D6-4CBF-B5BA-50FB94FF89D4}"/>
                </a:ext>
              </a:extLst>
            </p:cNvPr>
            <p:cNvSpPr/>
            <p:nvPr/>
          </p:nvSpPr>
          <p:spPr>
            <a:xfrm>
              <a:off x="10558517" y="3555659"/>
              <a:ext cx="1183511" cy="525354"/>
            </a:xfrm>
            <a:prstGeom prst="roundRect">
              <a:avLst/>
            </a:prstGeom>
            <a:noFill/>
            <a:ln w="19050" cap="flat" cmpd="sng">
              <a:solidFill>
                <a:srgbClr val="5A5A5A"/>
              </a:solidFill>
              <a:prstDash val="solid"/>
              <a:miter lim="800000"/>
              <a:headEnd type="none" w="sm" len="sm"/>
              <a:tailEnd type="none" w="sm" len="sm"/>
            </a:ln>
          </p:spPr>
          <p:txBody>
            <a:bodyPr spcFirstLastPara="1" wrap="square" lIns="0" tIns="0" rIns="0" bIns="0" anchor="ctr" anchorCtr="0">
              <a:noAutofit/>
            </a:bodyPr>
            <a:lstStyle/>
            <a:p>
              <a:pPr lvl="0" algn="ctr">
                <a:lnSpc>
                  <a:spcPct val="80000"/>
                </a:lnSpc>
              </a:pPr>
              <a:r>
                <a:rPr lang="en-IN" sz="1600" spc="-4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Store</a:t>
              </a:r>
              <a:br>
                <a:rPr lang="en-IN" sz="1600" spc="-4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br>
              <a:r>
                <a:rPr lang="en-IN" sz="1600" spc="-4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(raw data)</a:t>
              </a:r>
            </a:p>
          </p:txBody>
        </p:sp>
        <p:sp>
          <p:nvSpPr>
            <p:cNvPr id="97" name="Google Shape;207;p13">
              <a:extLst>
                <a:ext uri="{FF2B5EF4-FFF2-40B4-BE49-F238E27FC236}">
                  <a16:creationId xmlns:a16="http://schemas.microsoft.com/office/drawing/2014/main" id="{BD0C284A-9BE5-45E5-85CA-9F59530F11A2}"/>
                </a:ext>
              </a:extLst>
            </p:cNvPr>
            <p:cNvSpPr/>
            <p:nvPr/>
          </p:nvSpPr>
          <p:spPr>
            <a:xfrm>
              <a:off x="3691949" y="2947069"/>
              <a:ext cx="8050079" cy="240650"/>
            </a:xfrm>
            <a:prstGeom prst="rect">
              <a:avLst/>
            </a:prstGeom>
            <a:noFill/>
            <a:ln w="19050" cap="flat" cmpd="sng">
              <a:noFill/>
              <a:prstDash val="solid"/>
              <a:miter lim="800000"/>
              <a:headEnd type="none" w="sm" len="sm"/>
              <a:tailEnd type="none" w="sm" len="sm"/>
            </a:ln>
          </p:spPr>
          <p:txBody>
            <a:bodyPr spcFirstLastPara="1" wrap="square" lIns="0" tIns="0" rIns="0" bIns="0" anchor="ctr" anchorCtr="0">
              <a:noAutofit/>
            </a:bodyPr>
            <a:lstStyle/>
            <a:p>
              <a:pPr algn="ctr">
                <a:lnSpc>
                  <a:spcPct val="80000"/>
                </a:lnSpc>
              </a:pPr>
              <a:r>
                <a:rPr lang="en-IN" sz="1600" b="1" spc="-4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Results of machine learning are used for real-time actions — process control</a:t>
              </a:r>
            </a:p>
          </p:txBody>
        </p:sp>
      </p:grpSp>
      <p:grpSp>
        <p:nvGrpSpPr>
          <p:cNvPr id="111" name="Group 110">
            <a:extLst>
              <a:ext uri="{FF2B5EF4-FFF2-40B4-BE49-F238E27FC236}">
                <a16:creationId xmlns:a16="http://schemas.microsoft.com/office/drawing/2014/main" id="{50392811-DB43-41C6-88CB-FBD2EB5FEC43}"/>
              </a:ext>
            </a:extLst>
          </p:cNvPr>
          <p:cNvGrpSpPr/>
          <p:nvPr/>
        </p:nvGrpSpPr>
        <p:grpSpPr>
          <a:xfrm>
            <a:off x="3691948" y="1754555"/>
            <a:ext cx="8050079" cy="1286951"/>
            <a:chOff x="3691949" y="1537982"/>
            <a:chExt cx="8050079" cy="1286951"/>
          </a:xfrm>
        </p:grpSpPr>
        <p:grpSp>
          <p:nvGrpSpPr>
            <p:cNvPr id="108" name="Group 107">
              <a:extLst>
                <a:ext uri="{FF2B5EF4-FFF2-40B4-BE49-F238E27FC236}">
                  <a16:creationId xmlns:a16="http://schemas.microsoft.com/office/drawing/2014/main" id="{83C25B5D-A9AE-4599-B55A-533554FE99BE}"/>
                </a:ext>
              </a:extLst>
            </p:cNvPr>
            <p:cNvGrpSpPr/>
            <p:nvPr/>
          </p:nvGrpSpPr>
          <p:grpSpPr>
            <a:xfrm>
              <a:off x="3691949" y="1827567"/>
              <a:ext cx="8050079" cy="997366"/>
              <a:chOff x="3691949" y="-1447800"/>
              <a:chExt cx="8050079" cy="997366"/>
            </a:xfrm>
          </p:grpSpPr>
          <p:cxnSp>
            <p:nvCxnSpPr>
              <p:cNvPr id="10" name="Google Shape;212;p13">
                <a:extLst>
                  <a:ext uri="{FF2B5EF4-FFF2-40B4-BE49-F238E27FC236}">
                    <a16:creationId xmlns:a16="http://schemas.microsoft.com/office/drawing/2014/main" id="{DC6248C2-BB82-451E-8C24-F2B47BCC709E}"/>
                  </a:ext>
                </a:extLst>
              </p:cNvPr>
              <p:cNvCxnSpPr>
                <a:cxnSpLocks/>
                <a:stCxn id="9" idx="3"/>
                <a:endCxn id="16" idx="1"/>
              </p:cNvCxnSpPr>
              <p:nvPr/>
            </p:nvCxnSpPr>
            <p:spPr>
              <a:xfrm>
                <a:off x="4793130" y="-1213776"/>
                <a:ext cx="260236" cy="0"/>
              </a:xfrm>
              <a:prstGeom prst="straightConnector1">
                <a:avLst/>
              </a:prstGeom>
              <a:noFill/>
              <a:ln w="19050" cap="flat" cmpd="sng">
                <a:solidFill>
                  <a:srgbClr val="5A5A5A"/>
                </a:solidFill>
                <a:prstDash val="solid"/>
                <a:miter lim="800000"/>
                <a:headEnd type="none" w="sm" len="sm"/>
                <a:tailEnd type="triangle" w="med" len="med"/>
              </a:ln>
            </p:spPr>
          </p:cxnSp>
          <p:cxnSp>
            <p:nvCxnSpPr>
              <p:cNvPr id="21" name="Google Shape;212;p13">
                <a:extLst>
                  <a:ext uri="{FF2B5EF4-FFF2-40B4-BE49-F238E27FC236}">
                    <a16:creationId xmlns:a16="http://schemas.microsoft.com/office/drawing/2014/main" id="{69DE5D27-3D95-4382-B911-9C8456E7CB63}"/>
                  </a:ext>
                </a:extLst>
              </p:cNvPr>
              <p:cNvCxnSpPr>
                <a:cxnSpLocks/>
                <a:stCxn id="16" idx="3"/>
                <a:endCxn id="17" idx="1"/>
              </p:cNvCxnSpPr>
              <p:nvPr/>
            </p:nvCxnSpPr>
            <p:spPr>
              <a:xfrm>
                <a:off x="5779676" y="-1213776"/>
                <a:ext cx="260236" cy="0"/>
              </a:xfrm>
              <a:prstGeom prst="straightConnector1">
                <a:avLst/>
              </a:prstGeom>
              <a:noFill/>
              <a:ln w="19050" cap="flat" cmpd="sng">
                <a:solidFill>
                  <a:srgbClr val="5A5A5A"/>
                </a:solidFill>
                <a:prstDash val="solid"/>
                <a:miter lim="800000"/>
                <a:headEnd type="none" w="sm" len="sm"/>
                <a:tailEnd type="triangle" w="med" len="med"/>
              </a:ln>
            </p:spPr>
          </p:cxnSp>
          <p:cxnSp>
            <p:nvCxnSpPr>
              <p:cNvPr id="22" name="Google Shape;212;p13">
                <a:extLst>
                  <a:ext uri="{FF2B5EF4-FFF2-40B4-BE49-F238E27FC236}">
                    <a16:creationId xmlns:a16="http://schemas.microsoft.com/office/drawing/2014/main" id="{A0E2D326-A672-4388-AD7F-72DC4DA96923}"/>
                  </a:ext>
                </a:extLst>
              </p:cNvPr>
              <p:cNvCxnSpPr>
                <a:cxnSpLocks/>
                <a:stCxn id="19" idx="3"/>
                <a:endCxn id="20" idx="1"/>
              </p:cNvCxnSpPr>
              <p:nvPr/>
            </p:nvCxnSpPr>
            <p:spPr>
              <a:xfrm>
                <a:off x="10298281" y="-1213776"/>
                <a:ext cx="260236" cy="0"/>
              </a:xfrm>
              <a:prstGeom prst="straightConnector1">
                <a:avLst/>
              </a:prstGeom>
              <a:noFill/>
              <a:ln w="19050" cap="flat" cmpd="sng">
                <a:solidFill>
                  <a:srgbClr val="5A5A5A"/>
                </a:solidFill>
                <a:prstDash val="solid"/>
                <a:miter lim="800000"/>
                <a:headEnd type="none" w="sm" len="sm"/>
                <a:tailEnd type="triangle" w="med" len="med"/>
              </a:ln>
            </p:spPr>
          </p:cxnSp>
          <p:cxnSp>
            <p:nvCxnSpPr>
              <p:cNvPr id="25" name="Google Shape;212;p13">
                <a:extLst>
                  <a:ext uri="{FF2B5EF4-FFF2-40B4-BE49-F238E27FC236}">
                    <a16:creationId xmlns:a16="http://schemas.microsoft.com/office/drawing/2014/main" id="{90729E37-E96D-4378-913C-B810AF0E367D}"/>
                  </a:ext>
                </a:extLst>
              </p:cNvPr>
              <p:cNvCxnSpPr>
                <a:cxnSpLocks/>
                <a:stCxn id="18" idx="3"/>
                <a:endCxn id="19" idx="1"/>
              </p:cNvCxnSpPr>
              <p:nvPr/>
            </p:nvCxnSpPr>
            <p:spPr>
              <a:xfrm>
                <a:off x="8663412" y="-1213776"/>
                <a:ext cx="260236" cy="0"/>
              </a:xfrm>
              <a:prstGeom prst="straightConnector1">
                <a:avLst/>
              </a:prstGeom>
              <a:noFill/>
              <a:ln w="19050" cap="flat" cmpd="sng">
                <a:solidFill>
                  <a:srgbClr val="5A5A5A"/>
                </a:solidFill>
                <a:prstDash val="solid"/>
                <a:miter lim="800000"/>
                <a:headEnd type="none" w="sm" len="sm"/>
                <a:tailEnd type="triangle" w="med" len="med"/>
              </a:ln>
            </p:spPr>
          </p:cxnSp>
          <p:cxnSp>
            <p:nvCxnSpPr>
              <p:cNvPr id="28" name="Google Shape;212;p13">
                <a:extLst>
                  <a:ext uri="{FF2B5EF4-FFF2-40B4-BE49-F238E27FC236}">
                    <a16:creationId xmlns:a16="http://schemas.microsoft.com/office/drawing/2014/main" id="{795B9B86-3FC2-4C03-80AE-748DFE313C2E}"/>
                  </a:ext>
                </a:extLst>
              </p:cNvPr>
              <p:cNvCxnSpPr>
                <a:cxnSpLocks/>
                <a:stCxn id="17" idx="3"/>
                <a:endCxn id="18" idx="1"/>
              </p:cNvCxnSpPr>
              <p:nvPr/>
            </p:nvCxnSpPr>
            <p:spPr>
              <a:xfrm>
                <a:off x="7183319" y="-1213776"/>
                <a:ext cx="260236" cy="0"/>
              </a:xfrm>
              <a:prstGeom prst="straightConnector1">
                <a:avLst/>
              </a:prstGeom>
              <a:noFill/>
              <a:ln w="19050" cap="flat" cmpd="sng">
                <a:solidFill>
                  <a:srgbClr val="5A5A5A"/>
                </a:solidFill>
                <a:prstDash val="solid"/>
                <a:miter lim="800000"/>
                <a:headEnd type="none" w="sm" len="sm"/>
                <a:tailEnd type="triangle" w="med" len="med"/>
              </a:ln>
            </p:spPr>
          </p:cxnSp>
          <p:sp>
            <p:nvSpPr>
              <p:cNvPr id="9" name="Google Shape;207;p13">
                <a:extLst>
                  <a:ext uri="{FF2B5EF4-FFF2-40B4-BE49-F238E27FC236}">
                    <a16:creationId xmlns:a16="http://schemas.microsoft.com/office/drawing/2014/main" id="{6C78F1CB-B955-4A57-B39E-95F74A625B5C}"/>
                  </a:ext>
                </a:extLst>
              </p:cNvPr>
              <p:cNvSpPr/>
              <p:nvPr/>
            </p:nvSpPr>
            <p:spPr>
              <a:xfrm>
                <a:off x="3691949" y="-1447800"/>
                <a:ext cx="1101181" cy="468047"/>
              </a:xfrm>
              <a:prstGeom prst="roundRect">
                <a:avLst/>
              </a:prstGeom>
              <a:noFill/>
              <a:ln w="19050" cap="flat" cmpd="sng">
                <a:solidFill>
                  <a:srgbClr val="FAA726"/>
                </a:solidFill>
                <a:prstDash val="solid"/>
                <a:miter lim="800000"/>
                <a:headEnd type="none" w="sm" len="sm"/>
                <a:tailEnd type="none" w="sm" len="sm"/>
              </a:ln>
            </p:spPr>
            <p:txBody>
              <a:bodyPr spcFirstLastPara="1" wrap="square" lIns="0" tIns="0" rIns="0" bIns="0" anchor="ctr" anchorCtr="0">
                <a:noAutofit/>
              </a:bodyPr>
              <a:lstStyle/>
              <a:p>
                <a:pPr lvl="0" algn="ctr">
                  <a:lnSpc>
                    <a:spcPct val="80000"/>
                  </a:lnSpc>
                </a:pPr>
                <a:r>
                  <a:rPr lang="en-US" sz="1600" spc="-4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Data Generation</a:t>
                </a:r>
                <a:endParaRPr lang="en-IN" sz="1600" spc="-40" dirty="0">
                  <a:solidFill>
                    <a:schemeClr val="tx1"/>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16" name="Google Shape;207;p13">
                <a:extLst>
                  <a:ext uri="{FF2B5EF4-FFF2-40B4-BE49-F238E27FC236}">
                    <a16:creationId xmlns:a16="http://schemas.microsoft.com/office/drawing/2014/main" id="{9F4D0EE4-37C7-461B-AC2E-E7BF61331B29}"/>
                  </a:ext>
                </a:extLst>
              </p:cNvPr>
              <p:cNvSpPr/>
              <p:nvPr/>
            </p:nvSpPr>
            <p:spPr>
              <a:xfrm>
                <a:off x="5053366" y="-1447800"/>
                <a:ext cx="726310" cy="468047"/>
              </a:xfrm>
              <a:prstGeom prst="roundRect">
                <a:avLst/>
              </a:prstGeom>
              <a:noFill/>
              <a:ln w="19050" cap="flat" cmpd="sng">
                <a:solidFill>
                  <a:srgbClr val="5A5A5A"/>
                </a:solidFill>
                <a:prstDash val="solid"/>
                <a:miter lim="800000"/>
                <a:headEnd type="none" w="sm" len="sm"/>
                <a:tailEnd type="none" w="sm" len="sm"/>
              </a:ln>
            </p:spPr>
            <p:txBody>
              <a:bodyPr spcFirstLastPara="1" wrap="square" lIns="0" tIns="0" rIns="0" bIns="0" anchor="ctr" anchorCtr="0">
                <a:noAutofit/>
              </a:bodyPr>
              <a:lstStyle/>
              <a:p>
                <a:pPr lvl="0" algn="ctr">
                  <a:lnSpc>
                    <a:spcPct val="80000"/>
                  </a:lnSpc>
                </a:pPr>
                <a:r>
                  <a:rPr lang="en-US" sz="1600" spc="-4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Ingest</a:t>
                </a:r>
                <a:endParaRPr lang="en-IN" sz="1600" spc="-40" dirty="0">
                  <a:solidFill>
                    <a:schemeClr val="tx1"/>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17" name="Google Shape;207;p13">
                <a:extLst>
                  <a:ext uri="{FF2B5EF4-FFF2-40B4-BE49-F238E27FC236}">
                    <a16:creationId xmlns:a16="http://schemas.microsoft.com/office/drawing/2014/main" id="{9B25136B-A092-41AD-AC12-B117A9067206}"/>
                  </a:ext>
                </a:extLst>
              </p:cNvPr>
              <p:cNvSpPr/>
              <p:nvPr/>
            </p:nvSpPr>
            <p:spPr>
              <a:xfrm>
                <a:off x="6039912" y="-1447800"/>
                <a:ext cx="1143407" cy="468047"/>
              </a:xfrm>
              <a:prstGeom prst="roundRect">
                <a:avLst/>
              </a:prstGeom>
              <a:noFill/>
              <a:ln w="19050" cap="flat" cmpd="sng">
                <a:solidFill>
                  <a:srgbClr val="5A5A5A"/>
                </a:solidFill>
                <a:prstDash val="solid"/>
                <a:miter lim="800000"/>
                <a:headEnd type="none" w="sm" len="sm"/>
                <a:tailEnd type="none" w="sm" len="sm"/>
              </a:ln>
            </p:spPr>
            <p:txBody>
              <a:bodyPr spcFirstLastPara="1" wrap="square" lIns="0" tIns="0" rIns="0" bIns="0" anchor="ctr" anchorCtr="0">
                <a:noAutofit/>
              </a:bodyPr>
              <a:lstStyle/>
              <a:p>
                <a:pPr lvl="0" algn="ctr">
                  <a:lnSpc>
                    <a:spcPct val="80000"/>
                  </a:lnSpc>
                </a:pPr>
                <a:r>
                  <a:rPr lang="en-US" sz="1600" spc="-4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Store</a:t>
                </a:r>
                <a:br>
                  <a:rPr lang="en-US" sz="1600" spc="-4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br>
                <a:r>
                  <a:rPr lang="en-US" sz="1600" spc="-4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(raw data)</a:t>
                </a:r>
                <a:endParaRPr lang="en-IN" sz="1600" spc="-40" dirty="0">
                  <a:solidFill>
                    <a:schemeClr val="tx1"/>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18" name="Google Shape;207;p13">
                <a:extLst>
                  <a:ext uri="{FF2B5EF4-FFF2-40B4-BE49-F238E27FC236}">
                    <a16:creationId xmlns:a16="http://schemas.microsoft.com/office/drawing/2014/main" id="{711CED8D-0EB7-447A-BFCD-8BE80D003638}"/>
                  </a:ext>
                </a:extLst>
              </p:cNvPr>
              <p:cNvSpPr/>
              <p:nvPr/>
            </p:nvSpPr>
            <p:spPr>
              <a:xfrm>
                <a:off x="7443555" y="-1447800"/>
                <a:ext cx="1219857" cy="468047"/>
              </a:xfrm>
              <a:prstGeom prst="roundRect">
                <a:avLst/>
              </a:prstGeom>
              <a:noFill/>
              <a:ln w="19050" cap="flat" cmpd="sng">
                <a:solidFill>
                  <a:srgbClr val="5A5A5A"/>
                </a:solidFill>
                <a:prstDash val="solid"/>
                <a:miter lim="800000"/>
                <a:headEnd type="none" w="sm" len="sm"/>
                <a:tailEnd type="none" w="sm" len="sm"/>
              </a:ln>
            </p:spPr>
            <p:txBody>
              <a:bodyPr spcFirstLastPara="1" wrap="square" lIns="0" tIns="0" rIns="0" bIns="0" anchor="ctr" anchorCtr="0">
                <a:noAutofit/>
              </a:bodyPr>
              <a:lstStyle/>
              <a:p>
                <a:pPr lvl="0" algn="ctr">
                  <a:lnSpc>
                    <a:spcPct val="80000"/>
                  </a:lnSpc>
                </a:pPr>
                <a:r>
                  <a:rPr lang="en-US" sz="1600" spc="-4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Process</a:t>
                </a:r>
                <a:endParaRPr lang="en-IN" sz="1600" spc="-40" dirty="0">
                  <a:solidFill>
                    <a:schemeClr val="tx1"/>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19" name="Google Shape;207;p13">
                <a:extLst>
                  <a:ext uri="{FF2B5EF4-FFF2-40B4-BE49-F238E27FC236}">
                    <a16:creationId xmlns:a16="http://schemas.microsoft.com/office/drawing/2014/main" id="{E3D314AA-3EBC-4A98-A5FF-942CF1BD7651}"/>
                  </a:ext>
                </a:extLst>
              </p:cNvPr>
              <p:cNvSpPr/>
              <p:nvPr/>
            </p:nvSpPr>
            <p:spPr>
              <a:xfrm>
                <a:off x="8923648" y="-1447800"/>
                <a:ext cx="1374633" cy="468047"/>
              </a:xfrm>
              <a:prstGeom prst="roundRect">
                <a:avLst/>
              </a:prstGeom>
              <a:noFill/>
              <a:ln w="19050" cap="flat" cmpd="sng">
                <a:solidFill>
                  <a:srgbClr val="5A5A5A"/>
                </a:solidFill>
                <a:prstDash val="solid"/>
                <a:miter lim="800000"/>
                <a:headEnd type="none" w="sm" len="sm"/>
                <a:tailEnd type="none" w="sm" len="sm"/>
              </a:ln>
            </p:spPr>
            <p:txBody>
              <a:bodyPr spcFirstLastPara="1" wrap="square" lIns="0" tIns="0" rIns="0" bIns="0" anchor="ctr" anchorCtr="0">
                <a:noAutofit/>
              </a:bodyPr>
              <a:lstStyle/>
              <a:p>
                <a:pPr lvl="0" algn="ctr">
                  <a:lnSpc>
                    <a:spcPct val="80000"/>
                  </a:lnSpc>
                </a:pPr>
                <a:r>
                  <a:rPr lang="en-US" sz="1600" spc="-4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Apply models</a:t>
                </a:r>
                <a:br>
                  <a:rPr lang="en-US" sz="1600" spc="-4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br>
                <a:r>
                  <a:rPr lang="en-US" sz="1600" spc="-4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or rules</a:t>
                </a:r>
                <a:endParaRPr lang="en-IN" sz="1600" spc="-40" dirty="0">
                  <a:solidFill>
                    <a:schemeClr val="tx1"/>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20" name="Google Shape;207;p13">
                <a:extLst>
                  <a:ext uri="{FF2B5EF4-FFF2-40B4-BE49-F238E27FC236}">
                    <a16:creationId xmlns:a16="http://schemas.microsoft.com/office/drawing/2014/main" id="{81F15B1D-8919-4DD2-BA76-32F21298E78D}"/>
                  </a:ext>
                </a:extLst>
              </p:cNvPr>
              <p:cNvSpPr/>
              <p:nvPr/>
            </p:nvSpPr>
            <p:spPr>
              <a:xfrm>
                <a:off x="10558517" y="-1447800"/>
                <a:ext cx="1183511" cy="468047"/>
              </a:xfrm>
              <a:prstGeom prst="roundRect">
                <a:avLst/>
              </a:prstGeom>
              <a:noFill/>
              <a:ln w="19050" cap="flat" cmpd="sng">
                <a:solidFill>
                  <a:srgbClr val="4890E4"/>
                </a:solidFill>
                <a:prstDash val="solid"/>
                <a:miter lim="800000"/>
                <a:headEnd type="none" w="sm" len="sm"/>
                <a:tailEnd type="none" w="sm" len="sm"/>
              </a:ln>
            </p:spPr>
            <p:txBody>
              <a:bodyPr spcFirstLastPara="1" wrap="square" lIns="0" tIns="0" rIns="0" bIns="0" anchor="ctr" anchorCtr="0">
                <a:noAutofit/>
              </a:bodyPr>
              <a:lstStyle/>
              <a:p>
                <a:pPr lvl="0" algn="ctr">
                  <a:lnSpc>
                    <a:spcPct val="80000"/>
                  </a:lnSpc>
                </a:pPr>
                <a:r>
                  <a:rPr lang="en-US" sz="1600" spc="-4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Longer</a:t>
                </a:r>
                <a:br>
                  <a:rPr lang="en-US" sz="1600" spc="-4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br>
                <a:r>
                  <a:rPr lang="en-US" sz="1600" spc="-4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term action</a:t>
                </a:r>
                <a:endParaRPr lang="en-IN" sz="1600" spc="-40" dirty="0">
                  <a:solidFill>
                    <a:schemeClr val="tx1"/>
                  </a:solidFill>
                  <a:latin typeface="Lato" panose="020F0502020204030203" pitchFamily="34" charset="0"/>
                  <a:ea typeface="Lato" panose="020F0502020204030203" pitchFamily="34" charset="0"/>
                  <a:cs typeface="Lato" panose="020F0502020204030203" pitchFamily="34" charset="0"/>
                  <a:sym typeface="Calibri"/>
                </a:endParaRPr>
              </a:p>
            </p:txBody>
          </p:sp>
          <p:cxnSp>
            <p:nvCxnSpPr>
              <p:cNvPr id="33" name="Google Shape;212;p13">
                <a:extLst>
                  <a:ext uri="{FF2B5EF4-FFF2-40B4-BE49-F238E27FC236}">
                    <a16:creationId xmlns:a16="http://schemas.microsoft.com/office/drawing/2014/main" id="{F9DD2DEB-195C-4D07-99CE-CFFA43355B35}"/>
                  </a:ext>
                </a:extLst>
              </p:cNvPr>
              <p:cNvCxnSpPr>
                <a:cxnSpLocks/>
                <a:stCxn id="34" idx="3"/>
                <a:endCxn id="35" idx="1"/>
              </p:cNvCxnSpPr>
              <p:nvPr/>
            </p:nvCxnSpPr>
            <p:spPr>
              <a:xfrm>
                <a:off x="4793130" y="-684457"/>
                <a:ext cx="260236" cy="0"/>
              </a:xfrm>
              <a:prstGeom prst="straightConnector1">
                <a:avLst/>
              </a:prstGeom>
              <a:noFill/>
              <a:ln w="19050" cap="flat" cmpd="sng">
                <a:solidFill>
                  <a:srgbClr val="5A5A5A"/>
                </a:solidFill>
                <a:prstDash val="solid"/>
                <a:miter lim="800000"/>
                <a:headEnd type="none" w="sm" len="sm"/>
                <a:tailEnd type="triangle" w="med" len="med"/>
              </a:ln>
            </p:spPr>
          </p:cxnSp>
          <p:cxnSp>
            <p:nvCxnSpPr>
              <p:cNvPr id="40" name="Google Shape;212;p13">
                <a:extLst>
                  <a:ext uri="{FF2B5EF4-FFF2-40B4-BE49-F238E27FC236}">
                    <a16:creationId xmlns:a16="http://schemas.microsoft.com/office/drawing/2014/main" id="{AC4ACB36-5CA4-427E-8489-30B5075B8362}"/>
                  </a:ext>
                </a:extLst>
              </p:cNvPr>
              <p:cNvCxnSpPr>
                <a:cxnSpLocks/>
                <a:stCxn id="35" idx="3"/>
                <a:endCxn id="36" idx="1"/>
              </p:cNvCxnSpPr>
              <p:nvPr/>
            </p:nvCxnSpPr>
            <p:spPr>
              <a:xfrm>
                <a:off x="5779676" y="-684457"/>
                <a:ext cx="260236" cy="0"/>
              </a:xfrm>
              <a:prstGeom prst="straightConnector1">
                <a:avLst/>
              </a:prstGeom>
              <a:noFill/>
              <a:ln w="19050" cap="flat" cmpd="sng">
                <a:solidFill>
                  <a:srgbClr val="5A5A5A"/>
                </a:solidFill>
                <a:prstDash val="solid"/>
                <a:miter lim="800000"/>
                <a:headEnd type="none" w="sm" len="sm"/>
                <a:tailEnd type="triangle" w="med" len="med"/>
              </a:ln>
            </p:spPr>
          </p:cxnSp>
          <p:cxnSp>
            <p:nvCxnSpPr>
              <p:cNvPr id="41" name="Google Shape;212;p13">
                <a:extLst>
                  <a:ext uri="{FF2B5EF4-FFF2-40B4-BE49-F238E27FC236}">
                    <a16:creationId xmlns:a16="http://schemas.microsoft.com/office/drawing/2014/main" id="{2080A0DC-667E-4534-A4F6-9D092B6D11C0}"/>
                  </a:ext>
                </a:extLst>
              </p:cNvPr>
              <p:cNvCxnSpPr>
                <a:cxnSpLocks/>
                <a:stCxn id="38" idx="3"/>
                <a:endCxn id="39" idx="1"/>
              </p:cNvCxnSpPr>
              <p:nvPr/>
            </p:nvCxnSpPr>
            <p:spPr>
              <a:xfrm>
                <a:off x="10298281" y="-684457"/>
                <a:ext cx="260236" cy="0"/>
              </a:xfrm>
              <a:prstGeom prst="straightConnector1">
                <a:avLst/>
              </a:prstGeom>
              <a:noFill/>
              <a:ln w="19050" cap="flat" cmpd="sng">
                <a:solidFill>
                  <a:srgbClr val="5A5A5A"/>
                </a:solidFill>
                <a:prstDash val="solid"/>
                <a:miter lim="800000"/>
                <a:headEnd type="none" w="sm" len="sm"/>
                <a:tailEnd type="triangle" w="med" len="med"/>
              </a:ln>
            </p:spPr>
          </p:cxnSp>
          <p:cxnSp>
            <p:nvCxnSpPr>
              <p:cNvPr id="42" name="Google Shape;212;p13">
                <a:extLst>
                  <a:ext uri="{FF2B5EF4-FFF2-40B4-BE49-F238E27FC236}">
                    <a16:creationId xmlns:a16="http://schemas.microsoft.com/office/drawing/2014/main" id="{C5F5EB3D-6D6D-46A8-823E-67EB00841CB2}"/>
                  </a:ext>
                </a:extLst>
              </p:cNvPr>
              <p:cNvCxnSpPr>
                <a:cxnSpLocks/>
                <a:stCxn id="37" idx="3"/>
                <a:endCxn id="38" idx="1"/>
              </p:cNvCxnSpPr>
              <p:nvPr/>
            </p:nvCxnSpPr>
            <p:spPr>
              <a:xfrm>
                <a:off x="8663412" y="-684457"/>
                <a:ext cx="260236" cy="0"/>
              </a:xfrm>
              <a:prstGeom prst="straightConnector1">
                <a:avLst/>
              </a:prstGeom>
              <a:noFill/>
              <a:ln w="19050" cap="flat" cmpd="sng">
                <a:solidFill>
                  <a:srgbClr val="5A5A5A"/>
                </a:solidFill>
                <a:prstDash val="solid"/>
                <a:miter lim="800000"/>
                <a:headEnd type="none" w="sm" len="sm"/>
                <a:tailEnd type="triangle" w="med" len="med"/>
              </a:ln>
            </p:spPr>
          </p:cxnSp>
          <p:cxnSp>
            <p:nvCxnSpPr>
              <p:cNvPr id="43" name="Google Shape;212;p13">
                <a:extLst>
                  <a:ext uri="{FF2B5EF4-FFF2-40B4-BE49-F238E27FC236}">
                    <a16:creationId xmlns:a16="http://schemas.microsoft.com/office/drawing/2014/main" id="{0BD5F10C-F42F-4229-904B-B4F55A992772}"/>
                  </a:ext>
                </a:extLst>
              </p:cNvPr>
              <p:cNvCxnSpPr>
                <a:cxnSpLocks/>
                <a:stCxn id="36" idx="3"/>
                <a:endCxn id="37" idx="1"/>
              </p:cNvCxnSpPr>
              <p:nvPr/>
            </p:nvCxnSpPr>
            <p:spPr>
              <a:xfrm>
                <a:off x="7183319" y="-684457"/>
                <a:ext cx="260236" cy="0"/>
              </a:xfrm>
              <a:prstGeom prst="straightConnector1">
                <a:avLst/>
              </a:prstGeom>
              <a:noFill/>
              <a:ln w="19050" cap="flat" cmpd="sng">
                <a:solidFill>
                  <a:srgbClr val="5A5A5A"/>
                </a:solidFill>
                <a:prstDash val="solid"/>
                <a:miter lim="800000"/>
                <a:headEnd type="none" w="sm" len="sm"/>
                <a:tailEnd type="triangle" w="med" len="med"/>
              </a:ln>
            </p:spPr>
          </p:cxnSp>
          <p:sp>
            <p:nvSpPr>
              <p:cNvPr id="34" name="Google Shape;207;p13">
                <a:extLst>
                  <a:ext uri="{FF2B5EF4-FFF2-40B4-BE49-F238E27FC236}">
                    <a16:creationId xmlns:a16="http://schemas.microsoft.com/office/drawing/2014/main" id="{543FFED8-B03D-4C91-8B35-2220E6E2AD64}"/>
                  </a:ext>
                </a:extLst>
              </p:cNvPr>
              <p:cNvSpPr/>
              <p:nvPr/>
            </p:nvSpPr>
            <p:spPr>
              <a:xfrm>
                <a:off x="3691949" y="-918481"/>
                <a:ext cx="1101181" cy="468047"/>
              </a:xfrm>
              <a:prstGeom prst="roundRect">
                <a:avLst/>
              </a:prstGeom>
              <a:noFill/>
              <a:ln w="19050" cap="flat" cmpd="sng">
                <a:solidFill>
                  <a:srgbClr val="FAA726"/>
                </a:solidFill>
                <a:prstDash val="solid"/>
                <a:miter lim="800000"/>
                <a:headEnd type="none" w="sm" len="sm"/>
                <a:tailEnd type="none" w="sm" len="sm"/>
              </a:ln>
            </p:spPr>
            <p:txBody>
              <a:bodyPr spcFirstLastPara="1" wrap="square" lIns="0" tIns="0" rIns="0" bIns="0" anchor="ctr" anchorCtr="0">
                <a:noAutofit/>
              </a:bodyPr>
              <a:lstStyle/>
              <a:p>
                <a:pPr lvl="0" algn="ctr">
                  <a:lnSpc>
                    <a:spcPct val="80000"/>
                  </a:lnSpc>
                </a:pPr>
                <a:r>
                  <a:rPr lang="en-IN" sz="1600" spc="-4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Data Generation</a:t>
                </a:r>
              </a:p>
            </p:txBody>
          </p:sp>
          <p:sp>
            <p:nvSpPr>
              <p:cNvPr id="35" name="Google Shape;207;p13">
                <a:extLst>
                  <a:ext uri="{FF2B5EF4-FFF2-40B4-BE49-F238E27FC236}">
                    <a16:creationId xmlns:a16="http://schemas.microsoft.com/office/drawing/2014/main" id="{2749B1E7-C0C6-425E-A1A9-6EA0A1653990}"/>
                  </a:ext>
                </a:extLst>
              </p:cNvPr>
              <p:cNvSpPr/>
              <p:nvPr/>
            </p:nvSpPr>
            <p:spPr>
              <a:xfrm>
                <a:off x="5053366" y="-918481"/>
                <a:ext cx="726310" cy="468047"/>
              </a:xfrm>
              <a:prstGeom prst="roundRect">
                <a:avLst/>
              </a:prstGeom>
              <a:noFill/>
              <a:ln w="19050" cap="flat" cmpd="sng">
                <a:solidFill>
                  <a:srgbClr val="5A5A5A"/>
                </a:solidFill>
                <a:prstDash val="solid"/>
                <a:miter lim="800000"/>
                <a:headEnd type="none" w="sm" len="sm"/>
                <a:tailEnd type="none" w="sm" len="sm"/>
              </a:ln>
            </p:spPr>
            <p:txBody>
              <a:bodyPr spcFirstLastPara="1" wrap="square" lIns="0" tIns="0" rIns="0" bIns="0" anchor="ctr" anchorCtr="0">
                <a:noAutofit/>
              </a:bodyPr>
              <a:lstStyle/>
              <a:p>
                <a:pPr lvl="0" algn="ctr">
                  <a:lnSpc>
                    <a:spcPct val="80000"/>
                  </a:lnSpc>
                </a:pPr>
                <a:r>
                  <a:rPr lang="en-IN" sz="1600" spc="-4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Ingest</a:t>
                </a:r>
              </a:p>
            </p:txBody>
          </p:sp>
          <p:sp>
            <p:nvSpPr>
              <p:cNvPr id="36" name="Google Shape;207;p13">
                <a:extLst>
                  <a:ext uri="{FF2B5EF4-FFF2-40B4-BE49-F238E27FC236}">
                    <a16:creationId xmlns:a16="http://schemas.microsoft.com/office/drawing/2014/main" id="{F60036A3-7423-4ABD-8086-7C6EE2C0518F}"/>
                  </a:ext>
                </a:extLst>
              </p:cNvPr>
              <p:cNvSpPr/>
              <p:nvPr/>
            </p:nvSpPr>
            <p:spPr>
              <a:xfrm>
                <a:off x="6039912" y="-918481"/>
                <a:ext cx="1143407" cy="468047"/>
              </a:xfrm>
              <a:prstGeom prst="roundRect">
                <a:avLst/>
              </a:prstGeom>
              <a:noFill/>
              <a:ln w="19050" cap="flat" cmpd="sng">
                <a:solidFill>
                  <a:srgbClr val="5A5A5A"/>
                </a:solidFill>
                <a:prstDash val="solid"/>
                <a:miter lim="800000"/>
                <a:headEnd type="none" w="sm" len="sm"/>
                <a:tailEnd type="none" w="sm" len="sm"/>
              </a:ln>
            </p:spPr>
            <p:txBody>
              <a:bodyPr spcFirstLastPara="1" wrap="square" lIns="0" tIns="0" rIns="0" bIns="0" anchor="ctr" anchorCtr="0">
                <a:noAutofit/>
              </a:bodyPr>
              <a:lstStyle/>
              <a:p>
                <a:pPr lvl="0" algn="ctr">
                  <a:lnSpc>
                    <a:spcPct val="80000"/>
                  </a:lnSpc>
                </a:pPr>
                <a:r>
                  <a:rPr lang="en-IN" sz="1600" spc="-4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Process</a:t>
                </a:r>
              </a:p>
            </p:txBody>
          </p:sp>
          <p:sp>
            <p:nvSpPr>
              <p:cNvPr id="37" name="Google Shape;207;p13">
                <a:extLst>
                  <a:ext uri="{FF2B5EF4-FFF2-40B4-BE49-F238E27FC236}">
                    <a16:creationId xmlns:a16="http://schemas.microsoft.com/office/drawing/2014/main" id="{DDF40B37-8A1D-43D8-9B40-07B2D2AE0CD8}"/>
                  </a:ext>
                </a:extLst>
              </p:cNvPr>
              <p:cNvSpPr/>
              <p:nvPr/>
            </p:nvSpPr>
            <p:spPr>
              <a:xfrm>
                <a:off x="7443555" y="-918481"/>
                <a:ext cx="1219857" cy="468047"/>
              </a:xfrm>
              <a:prstGeom prst="roundRect">
                <a:avLst/>
              </a:prstGeom>
              <a:noFill/>
              <a:ln w="19050" cap="flat" cmpd="sng">
                <a:solidFill>
                  <a:srgbClr val="5A5A5A"/>
                </a:solidFill>
                <a:prstDash val="solid"/>
                <a:miter lim="800000"/>
                <a:headEnd type="none" w="sm" len="sm"/>
                <a:tailEnd type="none" w="sm" len="sm"/>
              </a:ln>
            </p:spPr>
            <p:txBody>
              <a:bodyPr spcFirstLastPara="1" wrap="square" lIns="0" tIns="0" rIns="0" bIns="0" anchor="ctr" anchorCtr="0">
                <a:noAutofit/>
              </a:bodyPr>
              <a:lstStyle/>
              <a:p>
                <a:pPr lvl="0" algn="ctr">
                  <a:lnSpc>
                    <a:spcPct val="80000"/>
                  </a:lnSpc>
                </a:pPr>
                <a:r>
                  <a:rPr lang="en-IN" sz="1600" spc="-4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Apply models</a:t>
                </a:r>
                <a:br>
                  <a:rPr lang="en-IN" sz="1600" spc="-4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br>
                <a:r>
                  <a:rPr lang="en-IN" sz="1600" spc="-4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or rules</a:t>
                </a:r>
              </a:p>
            </p:txBody>
          </p:sp>
          <p:sp>
            <p:nvSpPr>
              <p:cNvPr id="38" name="Google Shape;207;p13">
                <a:extLst>
                  <a:ext uri="{FF2B5EF4-FFF2-40B4-BE49-F238E27FC236}">
                    <a16:creationId xmlns:a16="http://schemas.microsoft.com/office/drawing/2014/main" id="{49D1CAF9-7934-4D5D-A742-653FF1839C80}"/>
                  </a:ext>
                </a:extLst>
              </p:cNvPr>
              <p:cNvSpPr/>
              <p:nvPr/>
            </p:nvSpPr>
            <p:spPr>
              <a:xfrm>
                <a:off x="8923648" y="-918481"/>
                <a:ext cx="1374633" cy="468047"/>
              </a:xfrm>
              <a:prstGeom prst="roundRect">
                <a:avLst/>
              </a:prstGeom>
              <a:noFill/>
              <a:ln w="19050" cap="flat" cmpd="sng">
                <a:solidFill>
                  <a:srgbClr val="5A5A5A"/>
                </a:solidFill>
                <a:prstDash val="solid"/>
                <a:miter lim="800000"/>
                <a:headEnd type="none" w="sm" len="sm"/>
                <a:tailEnd type="none" w="sm" len="sm"/>
              </a:ln>
            </p:spPr>
            <p:txBody>
              <a:bodyPr spcFirstLastPara="1" wrap="square" lIns="0" tIns="0" rIns="0" bIns="0" anchor="ctr" anchorCtr="0">
                <a:noAutofit/>
              </a:bodyPr>
              <a:lstStyle/>
              <a:p>
                <a:pPr lvl="0" algn="ctr">
                  <a:lnSpc>
                    <a:spcPct val="80000"/>
                  </a:lnSpc>
                </a:pPr>
                <a:r>
                  <a:rPr lang="en-US" sz="1600" spc="-4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Store (pro-</a:t>
                </a:r>
                <a:r>
                  <a:rPr lang="en-US" sz="1600" spc="-40" dirty="0" err="1">
                    <a:solidFill>
                      <a:schemeClr val="tx1"/>
                    </a:solidFill>
                    <a:latin typeface="Lato" panose="020F0502020204030203" pitchFamily="34" charset="0"/>
                    <a:ea typeface="Lato" panose="020F0502020204030203" pitchFamily="34" charset="0"/>
                    <a:cs typeface="Lato" panose="020F0502020204030203" pitchFamily="34" charset="0"/>
                    <a:sym typeface="Calibri"/>
                  </a:rPr>
                  <a:t>cessed</a:t>
                </a:r>
                <a:r>
                  <a:rPr lang="en-US" sz="1600" spc="-4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 data)</a:t>
                </a:r>
                <a:endParaRPr lang="en-IN" sz="1600" spc="-40" dirty="0">
                  <a:solidFill>
                    <a:schemeClr val="tx1"/>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39" name="Google Shape;207;p13">
                <a:extLst>
                  <a:ext uri="{FF2B5EF4-FFF2-40B4-BE49-F238E27FC236}">
                    <a16:creationId xmlns:a16="http://schemas.microsoft.com/office/drawing/2014/main" id="{EC0C0863-F5AA-444C-AD53-D3947B7FE84F}"/>
                  </a:ext>
                </a:extLst>
              </p:cNvPr>
              <p:cNvSpPr/>
              <p:nvPr/>
            </p:nvSpPr>
            <p:spPr>
              <a:xfrm>
                <a:off x="10558517" y="-918481"/>
                <a:ext cx="1183511" cy="468047"/>
              </a:xfrm>
              <a:prstGeom prst="roundRect">
                <a:avLst/>
              </a:prstGeom>
              <a:noFill/>
              <a:ln w="19050" cap="flat" cmpd="sng">
                <a:solidFill>
                  <a:srgbClr val="4890E4"/>
                </a:solidFill>
                <a:prstDash val="solid"/>
                <a:miter lim="800000"/>
                <a:headEnd type="none" w="sm" len="sm"/>
                <a:tailEnd type="none" w="sm" len="sm"/>
              </a:ln>
            </p:spPr>
            <p:txBody>
              <a:bodyPr spcFirstLastPara="1" wrap="square" lIns="0" tIns="0" rIns="0" bIns="0" anchor="ctr" anchorCtr="0">
                <a:noAutofit/>
              </a:bodyPr>
              <a:lstStyle/>
              <a:p>
                <a:pPr lvl="0" algn="ctr">
                  <a:lnSpc>
                    <a:spcPct val="80000"/>
                  </a:lnSpc>
                </a:pPr>
                <a:r>
                  <a:rPr lang="en-IN" sz="1600" spc="-4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Longer</a:t>
                </a:r>
                <a:br>
                  <a:rPr lang="en-IN" sz="1600" spc="-4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br>
                <a:r>
                  <a:rPr lang="en-IN" sz="1600" spc="-4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term action</a:t>
                </a:r>
              </a:p>
            </p:txBody>
          </p:sp>
        </p:grpSp>
        <p:sp>
          <p:nvSpPr>
            <p:cNvPr id="109" name="Google Shape;207;p13">
              <a:extLst>
                <a:ext uri="{FF2B5EF4-FFF2-40B4-BE49-F238E27FC236}">
                  <a16:creationId xmlns:a16="http://schemas.microsoft.com/office/drawing/2014/main" id="{F1EEF957-9399-4885-95DF-1CEC41C6DE5B}"/>
                </a:ext>
              </a:extLst>
            </p:cNvPr>
            <p:cNvSpPr/>
            <p:nvPr/>
          </p:nvSpPr>
          <p:spPr>
            <a:xfrm>
              <a:off x="3691949" y="1537982"/>
              <a:ext cx="8050079" cy="240650"/>
            </a:xfrm>
            <a:prstGeom prst="rect">
              <a:avLst/>
            </a:prstGeom>
            <a:noFill/>
            <a:ln w="19050" cap="flat" cmpd="sng">
              <a:noFill/>
              <a:prstDash val="solid"/>
              <a:miter lim="800000"/>
              <a:headEnd type="none" w="sm" len="sm"/>
              <a:tailEnd type="none" w="sm" len="sm"/>
            </a:ln>
          </p:spPr>
          <p:txBody>
            <a:bodyPr spcFirstLastPara="1" wrap="square" lIns="0" tIns="0" rIns="0" bIns="0" anchor="b" anchorCtr="0">
              <a:noAutofit/>
            </a:bodyPr>
            <a:lstStyle/>
            <a:p>
              <a:pPr algn="ctr">
                <a:lnSpc>
                  <a:spcPct val="80000"/>
                </a:lnSpc>
              </a:pPr>
              <a:r>
                <a:rPr lang="en-IN" sz="1600" b="1" spc="-4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Results of machine learning are used for non-real time actions —</a:t>
              </a:r>
              <a:br>
                <a:rPr lang="en-IN" sz="1600" b="1" spc="-4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br>
              <a:r>
                <a:rPr lang="en-IN" sz="1600" b="1" spc="-4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long term life of equipment, long term risk</a:t>
              </a:r>
            </a:p>
          </p:txBody>
        </p:sp>
      </p:grpSp>
      <p:cxnSp>
        <p:nvCxnSpPr>
          <p:cNvPr id="143" name="Straight Connector 142">
            <a:extLst>
              <a:ext uri="{FF2B5EF4-FFF2-40B4-BE49-F238E27FC236}">
                <a16:creationId xmlns:a16="http://schemas.microsoft.com/office/drawing/2014/main" id="{69E74726-70FE-4FA9-92C1-9AA8813F6D04}"/>
              </a:ext>
            </a:extLst>
          </p:cNvPr>
          <p:cNvCxnSpPr>
            <a:cxnSpLocks/>
          </p:cNvCxnSpPr>
          <p:nvPr/>
        </p:nvCxnSpPr>
        <p:spPr>
          <a:xfrm>
            <a:off x="3691948" y="3122986"/>
            <a:ext cx="8049600" cy="0"/>
          </a:xfrm>
          <a:prstGeom prst="line">
            <a:avLst/>
          </a:prstGeom>
          <a:ln>
            <a:solidFill>
              <a:srgbClr val="5A5A5A"/>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B7C03F56-8D6C-499A-BBA6-D3BD8C608FCF}"/>
              </a:ext>
            </a:extLst>
          </p:cNvPr>
          <p:cNvCxnSpPr>
            <a:cxnSpLocks/>
          </p:cNvCxnSpPr>
          <p:nvPr/>
        </p:nvCxnSpPr>
        <p:spPr>
          <a:xfrm>
            <a:off x="3691948" y="4609462"/>
            <a:ext cx="8049600" cy="0"/>
          </a:xfrm>
          <a:prstGeom prst="line">
            <a:avLst/>
          </a:prstGeom>
          <a:ln>
            <a:solidFill>
              <a:srgbClr val="5A5A5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51408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WiFi Networking">
            <a:extLst>
              <a:ext uri="{FF2B5EF4-FFF2-40B4-BE49-F238E27FC236}">
                <a16:creationId xmlns:a16="http://schemas.microsoft.com/office/drawing/2014/main" id="{EBE9BD2D-4612-4262-8CBD-5B5902B90884}"/>
              </a:ext>
            </a:extLst>
          </p:cNvPr>
          <p:cNvSpPr txBox="1"/>
          <p:nvPr/>
        </p:nvSpPr>
        <p:spPr>
          <a:xfrm>
            <a:off x="943432" y="189810"/>
            <a:ext cx="10305136"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ctr">
              <a:defRPr sz="2400">
                <a:latin typeface="Lato Semibold"/>
                <a:ea typeface="Lato Semibold"/>
                <a:cs typeface="Lato Semibold"/>
                <a:sym typeface="Lato Semibold"/>
              </a:defRPr>
            </a:lvl1pPr>
          </a:lstStyle>
          <a:p>
            <a:r>
              <a:rPr lang="en-US" dirty="0"/>
              <a:t>BENEFIT ESTIMATION</a:t>
            </a:r>
          </a:p>
        </p:txBody>
      </p:sp>
      <p:sp>
        <p:nvSpPr>
          <p:cNvPr id="9" name="Google Shape;207;p13">
            <a:extLst>
              <a:ext uri="{FF2B5EF4-FFF2-40B4-BE49-F238E27FC236}">
                <a16:creationId xmlns:a16="http://schemas.microsoft.com/office/drawing/2014/main" id="{14F61EDC-CE65-4DA2-B64A-B1B8F9903C5B}"/>
              </a:ext>
            </a:extLst>
          </p:cNvPr>
          <p:cNvSpPr/>
          <p:nvPr/>
        </p:nvSpPr>
        <p:spPr>
          <a:xfrm>
            <a:off x="1367558" y="1083538"/>
            <a:ext cx="1819039" cy="2524723"/>
          </a:xfrm>
          <a:prstGeom prst="roundRect">
            <a:avLst/>
          </a:prstGeom>
          <a:noFill/>
          <a:ln w="28575" cap="flat" cmpd="sng">
            <a:solidFill>
              <a:srgbClr val="FAA726"/>
            </a:solidFill>
            <a:prstDash val="solid"/>
            <a:miter lim="800000"/>
            <a:headEnd type="none" w="sm" len="sm"/>
            <a:tailEnd type="none" w="sm" len="sm"/>
          </a:ln>
        </p:spPr>
        <p:txBody>
          <a:bodyPr spcFirstLastPara="1" wrap="square" lIns="0" tIns="0" rIns="0" bIns="0" anchor="ctr" anchorCtr="0">
            <a:noAutofit/>
          </a:bodyPr>
          <a:lstStyle/>
          <a:p>
            <a:pPr lvl="0" algn="ctr"/>
            <a:r>
              <a:rPr lang="en-IN" sz="180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ML Model Performance Metrics</a:t>
            </a:r>
          </a:p>
        </p:txBody>
      </p:sp>
      <p:sp>
        <p:nvSpPr>
          <p:cNvPr id="10" name="Google Shape;208;p13">
            <a:extLst>
              <a:ext uri="{FF2B5EF4-FFF2-40B4-BE49-F238E27FC236}">
                <a16:creationId xmlns:a16="http://schemas.microsoft.com/office/drawing/2014/main" id="{68D02EFC-EA1C-4198-ADB0-7B5F61D9F997}"/>
              </a:ext>
            </a:extLst>
          </p:cNvPr>
          <p:cNvSpPr/>
          <p:nvPr/>
        </p:nvSpPr>
        <p:spPr>
          <a:xfrm>
            <a:off x="3902943" y="1083539"/>
            <a:ext cx="1817685" cy="2524724"/>
          </a:xfrm>
          <a:prstGeom prst="roundRect">
            <a:avLst/>
          </a:prstGeom>
          <a:noFill/>
          <a:ln w="28575" cap="flat" cmpd="sng">
            <a:solidFill>
              <a:srgbClr val="4890E4"/>
            </a:solidFill>
            <a:prstDash val="solid"/>
            <a:miter lim="800000"/>
            <a:headEnd type="none" w="sm" len="sm"/>
            <a:tailEnd type="none" w="sm" len="sm"/>
          </a:ln>
        </p:spPr>
        <p:txBody>
          <a:bodyPr spcFirstLastPara="1" wrap="square" lIns="0" tIns="0" rIns="0" bIns="0" anchor="ctr" anchorCtr="0">
            <a:noAutofit/>
          </a:bodyPr>
          <a:lstStyle/>
          <a:p>
            <a:pPr lvl="0" algn="ctr"/>
            <a:r>
              <a:rPr lang="en-IN" sz="180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Business</a:t>
            </a:r>
          </a:p>
          <a:p>
            <a:pPr lvl="0" algn="ctr"/>
            <a:r>
              <a:rPr lang="en-IN" sz="180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KPIs</a:t>
            </a:r>
          </a:p>
        </p:txBody>
      </p:sp>
      <p:cxnSp>
        <p:nvCxnSpPr>
          <p:cNvPr id="14" name="Google Shape;212;p13">
            <a:extLst>
              <a:ext uri="{FF2B5EF4-FFF2-40B4-BE49-F238E27FC236}">
                <a16:creationId xmlns:a16="http://schemas.microsoft.com/office/drawing/2014/main" id="{33E0CACE-CFDE-4522-9193-0E81EC26586C}"/>
              </a:ext>
            </a:extLst>
          </p:cNvPr>
          <p:cNvCxnSpPr>
            <a:cxnSpLocks/>
            <a:stCxn id="9" idx="3"/>
            <a:endCxn id="10" idx="1"/>
          </p:cNvCxnSpPr>
          <p:nvPr/>
        </p:nvCxnSpPr>
        <p:spPr>
          <a:xfrm>
            <a:off x="3186597" y="2345900"/>
            <a:ext cx="716346" cy="1"/>
          </a:xfrm>
          <a:prstGeom prst="straightConnector1">
            <a:avLst/>
          </a:prstGeom>
          <a:noFill/>
          <a:ln w="28575" cap="flat" cmpd="sng">
            <a:solidFill>
              <a:srgbClr val="5A5A5A"/>
            </a:solidFill>
            <a:prstDash val="solid"/>
            <a:miter lim="800000"/>
            <a:headEnd type="none" w="sm" len="sm"/>
            <a:tailEnd type="triangle" w="lg" len="lg"/>
          </a:ln>
        </p:spPr>
      </p:cxnSp>
      <p:sp>
        <p:nvSpPr>
          <p:cNvPr id="22" name="Google Shape;208;p13">
            <a:extLst>
              <a:ext uri="{FF2B5EF4-FFF2-40B4-BE49-F238E27FC236}">
                <a16:creationId xmlns:a16="http://schemas.microsoft.com/office/drawing/2014/main" id="{07E36A2C-BEC0-469C-8DDA-28CDCC992686}"/>
              </a:ext>
            </a:extLst>
          </p:cNvPr>
          <p:cNvSpPr/>
          <p:nvPr/>
        </p:nvSpPr>
        <p:spPr>
          <a:xfrm>
            <a:off x="6436974" y="1083539"/>
            <a:ext cx="4387469" cy="740295"/>
          </a:xfrm>
          <a:prstGeom prst="roundRect">
            <a:avLst/>
          </a:prstGeom>
          <a:noFill/>
          <a:ln w="28575" cap="flat" cmpd="sng">
            <a:solidFill>
              <a:srgbClr val="5A5A5A"/>
            </a:solidFill>
            <a:prstDash val="solid"/>
            <a:miter lim="800000"/>
            <a:headEnd type="none" w="sm" len="sm"/>
            <a:tailEnd type="none" w="sm" len="sm"/>
          </a:ln>
        </p:spPr>
        <p:txBody>
          <a:bodyPr spcFirstLastPara="1" wrap="square" lIns="0" tIns="0" rIns="0" bIns="0" anchor="ctr" anchorCtr="0">
            <a:noAutofit/>
          </a:bodyPr>
          <a:lstStyle/>
          <a:p>
            <a:pPr lvl="0" algn="ctr"/>
            <a:r>
              <a:rPr lang="en-IN" sz="180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Cost</a:t>
            </a:r>
          </a:p>
        </p:txBody>
      </p:sp>
      <p:cxnSp>
        <p:nvCxnSpPr>
          <p:cNvPr id="23" name="Google Shape;212;p13">
            <a:extLst>
              <a:ext uri="{FF2B5EF4-FFF2-40B4-BE49-F238E27FC236}">
                <a16:creationId xmlns:a16="http://schemas.microsoft.com/office/drawing/2014/main" id="{755776ED-2AC0-4BC9-889E-1C8EF725E93A}"/>
              </a:ext>
            </a:extLst>
          </p:cNvPr>
          <p:cNvCxnSpPr>
            <a:cxnSpLocks/>
            <a:stCxn id="10" idx="3"/>
            <a:endCxn id="22" idx="1"/>
          </p:cNvCxnSpPr>
          <p:nvPr/>
        </p:nvCxnSpPr>
        <p:spPr>
          <a:xfrm flipV="1">
            <a:off x="5720628" y="1453687"/>
            <a:ext cx="716346" cy="892214"/>
          </a:xfrm>
          <a:prstGeom prst="bentConnector3">
            <a:avLst>
              <a:gd name="adj1" fmla="val 50000"/>
            </a:avLst>
          </a:prstGeom>
          <a:noFill/>
          <a:ln w="28575" cap="flat" cmpd="sng">
            <a:solidFill>
              <a:srgbClr val="5A5A5A"/>
            </a:solidFill>
            <a:prstDash val="solid"/>
            <a:miter lim="800000"/>
            <a:headEnd type="none" w="sm" len="sm"/>
            <a:tailEnd type="triangle" w="lg" len="lg"/>
          </a:ln>
        </p:spPr>
      </p:cxnSp>
      <p:sp>
        <p:nvSpPr>
          <p:cNvPr id="25" name="Google Shape;208;p13">
            <a:extLst>
              <a:ext uri="{FF2B5EF4-FFF2-40B4-BE49-F238E27FC236}">
                <a16:creationId xmlns:a16="http://schemas.microsoft.com/office/drawing/2014/main" id="{8343656B-2094-4672-8F90-F49F84E08CFA}"/>
              </a:ext>
            </a:extLst>
          </p:cNvPr>
          <p:cNvSpPr/>
          <p:nvPr/>
        </p:nvSpPr>
        <p:spPr>
          <a:xfrm>
            <a:off x="6436974" y="1975754"/>
            <a:ext cx="4387469" cy="740295"/>
          </a:xfrm>
          <a:prstGeom prst="roundRect">
            <a:avLst/>
          </a:prstGeom>
          <a:noFill/>
          <a:ln w="28575" cap="flat" cmpd="sng">
            <a:solidFill>
              <a:srgbClr val="5A5A5A"/>
            </a:solidFill>
            <a:prstDash val="solid"/>
            <a:miter lim="800000"/>
            <a:headEnd type="none" w="sm" len="sm"/>
            <a:tailEnd type="none" w="sm" len="sm"/>
          </a:ln>
        </p:spPr>
        <p:txBody>
          <a:bodyPr spcFirstLastPara="1" wrap="square" lIns="0" tIns="0" rIns="0" bIns="0" anchor="ctr" anchorCtr="0">
            <a:noAutofit/>
          </a:bodyPr>
          <a:lstStyle/>
          <a:p>
            <a:pPr lvl="0" algn="ctr"/>
            <a:r>
              <a:rPr lang="en-IN" sz="180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Revenue</a:t>
            </a:r>
          </a:p>
        </p:txBody>
      </p:sp>
      <p:cxnSp>
        <p:nvCxnSpPr>
          <p:cNvPr id="26" name="Google Shape;212;p13">
            <a:extLst>
              <a:ext uri="{FF2B5EF4-FFF2-40B4-BE49-F238E27FC236}">
                <a16:creationId xmlns:a16="http://schemas.microsoft.com/office/drawing/2014/main" id="{4273AA94-5ABF-4A49-B937-84EABF2E63C3}"/>
              </a:ext>
            </a:extLst>
          </p:cNvPr>
          <p:cNvCxnSpPr>
            <a:cxnSpLocks/>
            <a:stCxn id="10" idx="3"/>
            <a:endCxn id="25" idx="1"/>
          </p:cNvCxnSpPr>
          <p:nvPr/>
        </p:nvCxnSpPr>
        <p:spPr>
          <a:xfrm>
            <a:off x="5720628" y="2345901"/>
            <a:ext cx="716346" cy="1"/>
          </a:xfrm>
          <a:prstGeom prst="straightConnector1">
            <a:avLst/>
          </a:prstGeom>
          <a:noFill/>
          <a:ln w="28575" cap="flat" cmpd="sng">
            <a:solidFill>
              <a:srgbClr val="5A5A5A"/>
            </a:solidFill>
            <a:prstDash val="solid"/>
            <a:miter lim="800000"/>
            <a:headEnd type="none" w="sm" len="sm"/>
            <a:tailEnd type="triangle" w="lg" len="lg"/>
          </a:ln>
        </p:spPr>
      </p:cxnSp>
      <p:sp>
        <p:nvSpPr>
          <p:cNvPr id="27" name="Google Shape;208;p13">
            <a:extLst>
              <a:ext uri="{FF2B5EF4-FFF2-40B4-BE49-F238E27FC236}">
                <a16:creationId xmlns:a16="http://schemas.microsoft.com/office/drawing/2014/main" id="{5F556E48-41E5-4A11-8F51-50B16691ECD7}"/>
              </a:ext>
            </a:extLst>
          </p:cNvPr>
          <p:cNvSpPr/>
          <p:nvPr/>
        </p:nvSpPr>
        <p:spPr>
          <a:xfrm>
            <a:off x="6436974" y="2867968"/>
            <a:ext cx="4387469" cy="740295"/>
          </a:xfrm>
          <a:prstGeom prst="roundRect">
            <a:avLst/>
          </a:prstGeom>
          <a:noFill/>
          <a:ln w="28575" cap="flat" cmpd="sng">
            <a:solidFill>
              <a:srgbClr val="5A5A5A"/>
            </a:solidFill>
            <a:prstDash val="solid"/>
            <a:miter lim="800000"/>
            <a:headEnd type="none" w="sm" len="sm"/>
            <a:tailEnd type="none" w="sm" len="sm"/>
          </a:ln>
        </p:spPr>
        <p:txBody>
          <a:bodyPr spcFirstLastPara="1" wrap="square" lIns="0" tIns="0" rIns="0" bIns="0" anchor="ctr" anchorCtr="0">
            <a:noAutofit/>
          </a:bodyPr>
          <a:lstStyle/>
          <a:p>
            <a:pPr lvl="0" algn="ctr"/>
            <a:r>
              <a:rPr lang="en-US" sz="180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Transformation (Beyond</a:t>
            </a:r>
            <a:br>
              <a:rPr lang="en-US" sz="180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br>
            <a:r>
              <a:rPr lang="en-US" sz="180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Immediate Cost and Revenue)</a:t>
            </a:r>
          </a:p>
        </p:txBody>
      </p:sp>
      <p:cxnSp>
        <p:nvCxnSpPr>
          <p:cNvPr id="28" name="Google Shape;212;p13">
            <a:extLst>
              <a:ext uri="{FF2B5EF4-FFF2-40B4-BE49-F238E27FC236}">
                <a16:creationId xmlns:a16="http://schemas.microsoft.com/office/drawing/2014/main" id="{6F3E0849-96FA-48C1-9449-0A6604044F3C}"/>
              </a:ext>
            </a:extLst>
          </p:cNvPr>
          <p:cNvCxnSpPr>
            <a:cxnSpLocks/>
            <a:stCxn id="10" idx="3"/>
            <a:endCxn id="27" idx="1"/>
          </p:cNvCxnSpPr>
          <p:nvPr/>
        </p:nvCxnSpPr>
        <p:spPr>
          <a:xfrm>
            <a:off x="5720628" y="2345901"/>
            <a:ext cx="716346" cy="892215"/>
          </a:xfrm>
          <a:prstGeom prst="bentConnector3">
            <a:avLst>
              <a:gd name="adj1" fmla="val 50000"/>
            </a:avLst>
          </a:prstGeom>
          <a:noFill/>
          <a:ln w="28575" cap="flat" cmpd="sng">
            <a:solidFill>
              <a:srgbClr val="5A5A5A"/>
            </a:solidFill>
            <a:prstDash val="solid"/>
            <a:miter lim="800000"/>
            <a:headEnd type="none" w="sm" len="sm"/>
            <a:tailEnd type="triangle" w="lg" len="lg"/>
          </a:ln>
        </p:spPr>
      </p:cxnSp>
      <p:sp>
        <p:nvSpPr>
          <p:cNvPr id="50" name="Content Placeholder 2">
            <a:extLst>
              <a:ext uri="{FF2B5EF4-FFF2-40B4-BE49-F238E27FC236}">
                <a16:creationId xmlns:a16="http://schemas.microsoft.com/office/drawing/2014/main" id="{A1026C9B-4EC6-461E-8F27-182FE142921F}"/>
              </a:ext>
            </a:extLst>
          </p:cNvPr>
          <p:cNvSpPr txBox="1">
            <a:spLocks/>
          </p:cNvSpPr>
          <p:nvPr/>
        </p:nvSpPr>
        <p:spPr>
          <a:xfrm>
            <a:off x="836386" y="3889028"/>
            <a:ext cx="10076256" cy="2410170"/>
          </a:xfrm>
          <a:prstGeom prst="roundRect">
            <a:avLst>
              <a:gd name="adj" fmla="val 5076"/>
            </a:avLst>
          </a:prstGeom>
          <a:noFill/>
          <a:ln w="28575">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marL="0" indent="0" algn="ctr">
              <a:spcBef>
                <a:spcPts val="400"/>
              </a:spcBef>
              <a:spcAft>
                <a:spcPts val="400"/>
              </a:spcAft>
              <a:buClr>
                <a:srgbClr val="EE283C"/>
              </a:buClr>
              <a:buSzPct val="100000"/>
              <a:buNone/>
              <a:defRPr sz="1800" b="1">
                <a:latin typeface="Lato" panose="020F0502020204030203" pitchFamily="34" charset="0"/>
                <a:ea typeface="Lato" panose="020F0502020204030203" pitchFamily="34" charset="0"/>
                <a:cs typeface="Lato" panose="020F0502020204030203" pitchFamily="34" charset="0"/>
              </a:defRPr>
            </a:lvl1pPr>
            <a:lvl2pPr marL="914400" indent="-342900">
              <a:lnSpc>
                <a:spcPct val="90000"/>
              </a:lnSpc>
              <a:spcBef>
                <a:spcPts val="1000"/>
              </a:spcBef>
              <a:buSzPts val="1800"/>
              <a:buChar char="•"/>
              <a:defRPr sz="2800">
                <a:latin typeface="Calibri"/>
                <a:ea typeface="Calibri"/>
                <a:cs typeface="Calibri"/>
              </a:defRPr>
            </a:lvl2pPr>
            <a:lvl3pPr marL="1371600" indent="-406400">
              <a:lnSpc>
                <a:spcPct val="90000"/>
              </a:lnSpc>
              <a:spcBef>
                <a:spcPts val="1000"/>
              </a:spcBef>
              <a:buSzPts val="2800"/>
              <a:buChar char="•"/>
              <a:defRPr sz="2800">
                <a:latin typeface="Calibri"/>
                <a:ea typeface="Calibri"/>
                <a:cs typeface="Calibri"/>
              </a:defRPr>
            </a:lvl3pPr>
            <a:lvl4pPr marL="1828800" indent="-406400">
              <a:lnSpc>
                <a:spcPct val="90000"/>
              </a:lnSpc>
              <a:spcBef>
                <a:spcPts val="1000"/>
              </a:spcBef>
              <a:buSzPts val="2800"/>
              <a:buChar char="•"/>
              <a:defRPr sz="2800">
                <a:latin typeface="Calibri"/>
                <a:ea typeface="Calibri"/>
                <a:cs typeface="Calibri"/>
              </a:defRPr>
            </a:lvl4pPr>
            <a:lvl5pPr marL="2286000" indent="-406400">
              <a:lnSpc>
                <a:spcPct val="90000"/>
              </a:lnSpc>
              <a:spcBef>
                <a:spcPts val="1000"/>
              </a:spcBef>
              <a:buSzPts val="2800"/>
              <a:buChar char="•"/>
              <a:defRPr sz="2800">
                <a:latin typeface="Calibri"/>
                <a:ea typeface="Calibri"/>
                <a:cs typeface="Calibri"/>
              </a:defRPr>
            </a:lvl5pPr>
            <a:lvl6pPr marL="2743200" indent="-342900">
              <a:lnSpc>
                <a:spcPct val="90000"/>
              </a:lnSpc>
              <a:spcBef>
                <a:spcPts val="1000"/>
              </a:spcBef>
              <a:buSzPts val="1800"/>
              <a:buChar char="•"/>
              <a:defRPr sz="3000">
                <a:latin typeface="Calibri"/>
                <a:ea typeface="Calibri"/>
                <a:cs typeface="Calibri"/>
              </a:defRPr>
            </a:lvl6pPr>
            <a:lvl7pPr marL="3200400" indent="-342900">
              <a:lnSpc>
                <a:spcPct val="90000"/>
              </a:lnSpc>
              <a:spcBef>
                <a:spcPts val="1000"/>
              </a:spcBef>
              <a:buSzPts val="1800"/>
              <a:buChar char="•"/>
              <a:defRPr sz="3000">
                <a:latin typeface="Calibri"/>
                <a:ea typeface="Calibri"/>
                <a:cs typeface="Calibri"/>
              </a:defRPr>
            </a:lvl7pPr>
            <a:lvl8pPr marL="3657600" indent="-342900">
              <a:lnSpc>
                <a:spcPct val="90000"/>
              </a:lnSpc>
              <a:spcBef>
                <a:spcPts val="1000"/>
              </a:spcBef>
              <a:buSzPts val="1800"/>
              <a:buChar char="•"/>
              <a:defRPr sz="3000">
                <a:latin typeface="Calibri"/>
                <a:ea typeface="Calibri"/>
                <a:cs typeface="Calibri"/>
              </a:defRPr>
            </a:lvl8pPr>
            <a:lvl9pPr marL="4114800" indent="-342900">
              <a:lnSpc>
                <a:spcPct val="90000"/>
              </a:lnSpc>
              <a:spcBef>
                <a:spcPts val="1000"/>
              </a:spcBef>
              <a:buSzPts val="1800"/>
              <a:buChar char="•"/>
              <a:defRPr sz="3000">
                <a:latin typeface="Calibri"/>
                <a:ea typeface="Calibri"/>
                <a:cs typeface="Calibri"/>
              </a:defRPr>
            </a:lvl9pPr>
          </a:lstStyle>
          <a:p>
            <a:pPr marL="347472" indent="-347472" algn="l" hangingPunct="0">
              <a:buFont typeface="Wingdings" panose="05000000000000000000" pitchFamily="2" charset="2"/>
              <a:buChar char=""/>
            </a:pPr>
            <a:r>
              <a:rPr lang="en-US" sz="1600" b="0" dirty="0">
                <a:sym typeface="Calibri"/>
              </a:rPr>
              <a:t>A good model may not always provide a financial benefit </a:t>
            </a:r>
          </a:p>
          <a:p>
            <a:pPr marL="347472" indent="-347472" algn="l" hangingPunct="0">
              <a:buFont typeface="Wingdings" panose="05000000000000000000" pitchFamily="2" charset="2"/>
              <a:buChar char=""/>
            </a:pPr>
            <a:r>
              <a:rPr lang="en-US" sz="1600" b="0" dirty="0">
                <a:sym typeface="Calibri"/>
              </a:rPr>
              <a:t>Consider a cross-sell model to identify potential customers who will buy a new product. Currently, the sales team calls every single customer. The cost of calling is ₹10, and the revenue from the same of the new product is ₹1,00,000. The current customer base is 2,00,000 people. And the response rate is 2%. You have a model that captures 40% of the responders in the top decile. Do you think that it is prudent to use the model?</a:t>
            </a:r>
          </a:p>
          <a:p>
            <a:pPr marL="347472" indent="-347472" algn="l" hangingPunct="0">
              <a:buFont typeface="Wingdings" panose="05000000000000000000" pitchFamily="2" charset="2"/>
              <a:buChar char=""/>
            </a:pPr>
            <a:r>
              <a:rPr lang="en-US" sz="1600" b="0" dirty="0">
                <a:sym typeface="Calibri"/>
              </a:rPr>
              <a:t>Other aspects of benefit estimation involve understanding hidden costs such as cannibalization, inventory holding costs, etc. </a:t>
            </a:r>
          </a:p>
        </p:txBody>
      </p:sp>
    </p:spTree>
    <p:extLst>
      <p:ext uri="{BB962C8B-B14F-4D97-AF65-F5344CB8AC3E}">
        <p14:creationId xmlns:p14="http://schemas.microsoft.com/office/powerpoint/2010/main" val="352507183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WiFi Networking">
            <a:extLst>
              <a:ext uri="{FF2B5EF4-FFF2-40B4-BE49-F238E27FC236}">
                <a16:creationId xmlns:a16="http://schemas.microsoft.com/office/drawing/2014/main" id="{EBE9BD2D-4612-4262-8CBD-5B5902B90884}"/>
              </a:ext>
            </a:extLst>
          </p:cNvPr>
          <p:cNvSpPr txBox="1"/>
          <p:nvPr/>
        </p:nvSpPr>
        <p:spPr>
          <a:xfrm>
            <a:off x="943432" y="189810"/>
            <a:ext cx="10305136"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ctr">
              <a:defRPr sz="2400">
                <a:latin typeface="Lato Semibold"/>
                <a:ea typeface="Lato Semibold"/>
                <a:cs typeface="Lato Semibold"/>
                <a:sym typeface="Lato Semibold"/>
              </a:defRPr>
            </a:lvl1pPr>
          </a:lstStyle>
          <a:p>
            <a:r>
              <a:rPr lang="en-US" dirty="0"/>
              <a:t>BENEFIT ESTIMATION EXAMPLE</a:t>
            </a:r>
          </a:p>
        </p:txBody>
      </p:sp>
      <p:sp>
        <p:nvSpPr>
          <p:cNvPr id="50" name="Content Placeholder 2">
            <a:extLst>
              <a:ext uri="{FF2B5EF4-FFF2-40B4-BE49-F238E27FC236}">
                <a16:creationId xmlns:a16="http://schemas.microsoft.com/office/drawing/2014/main" id="{A1026C9B-4EC6-461E-8F27-182FE142921F}"/>
              </a:ext>
            </a:extLst>
          </p:cNvPr>
          <p:cNvSpPr txBox="1">
            <a:spLocks/>
          </p:cNvSpPr>
          <p:nvPr/>
        </p:nvSpPr>
        <p:spPr>
          <a:xfrm>
            <a:off x="339228" y="4305300"/>
            <a:ext cx="7812314" cy="2120898"/>
          </a:xfrm>
          <a:prstGeom prst="roundRect">
            <a:avLst>
              <a:gd name="adj" fmla="val 6274"/>
            </a:avLst>
          </a:prstGeom>
          <a:noFill/>
          <a:ln w="28575">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marL="0" indent="0" algn="ctr">
              <a:spcBef>
                <a:spcPts val="400"/>
              </a:spcBef>
              <a:spcAft>
                <a:spcPts val="400"/>
              </a:spcAft>
              <a:buClr>
                <a:srgbClr val="EE283C"/>
              </a:buClr>
              <a:buSzPct val="100000"/>
              <a:buNone/>
              <a:defRPr sz="1800" b="1">
                <a:latin typeface="Lato" panose="020F0502020204030203" pitchFamily="34" charset="0"/>
                <a:ea typeface="Lato" panose="020F0502020204030203" pitchFamily="34" charset="0"/>
                <a:cs typeface="Lato" panose="020F0502020204030203" pitchFamily="34" charset="0"/>
              </a:defRPr>
            </a:lvl1pPr>
            <a:lvl2pPr marL="914400" indent="-342900">
              <a:lnSpc>
                <a:spcPct val="90000"/>
              </a:lnSpc>
              <a:spcBef>
                <a:spcPts val="1000"/>
              </a:spcBef>
              <a:buSzPts val="1800"/>
              <a:buChar char="•"/>
              <a:defRPr sz="2800">
                <a:latin typeface="Calibri"/>
                <a:ea typeface="Calibri"/>
                <a:cs typeface="Calibri"/>
              </a:defRPr>
            </a:lvl2pPr>
            <a:lvl3pPr marL="1371600" indent="-406400">
              <a:lnSpc>
                <a:spcPct val="90000"/>
              </a:lnSpc>
              <a:spcBef>
                <a:spcPts val="1000"/>
              </a:spcBef>
              <a:buSzPts val="2800"/>
              <a:buChar char="•"/>
              <a:defRPr sz="2800">
                <a:latin typeface="Calibri"/>
                <a:ea typeface="Calibri"/>
                <a:cs typeface="Calibri"/>
              </a:defRPr>
            </a:lvl3pPr>
            <a:lvl4pPr marL="1828800" indent="-406400">
              <a:lnSpc>
                <a:spcPct val="90000"/>
              </a:lnSpc>
              <a:spcBef>
                <a:spcPts val="1000"/>
              </a:spcBef>
              <a:buSzPts val="2800"/>
              <a:buChar char="•"/>
              <a:defRPr sz="2800">
                <a:latin typeface="Calibri"/>
                <a:ea typeface="Calibri"/>
                <a:cs typeface="Calibri"/>
              </a:defRPr>
            </a:lvl4pPr>
            <a:lvl5pPr marL="2286000" indent="-406400">
              <a:lnSpc>
                <a:spcPct val="90000"/>
              </a:lnSpc>
              <a:spcBef>
                <a:spcPts val="1000"/>
              </a:spcBef>
              <a:buSzPts val="2800"/>
              <a:buChar char="•"/>
              <a:defRPr sz="2800">
                <a:latin typeface="Calibri"/>
                <a:ea typeface="Calibri"/>
                <a:cs typeface="Calibri"/>
              </a:defRPr>
            </a:lvl5pPr>
            <a:lvl6pPr marL="2743200" indent="-342900">
              <a:lnSpc>
                <a:spcPct val="90000"/>
              </a:lnSpc>
              <a:spcBef>
                <a:spcPts val="1000"/>
              </a:spcBef>
              <a:buSzPts val="1800"/>
              <a:buChar char="•"/>
              <a:defRPr sz="3000">
                <a:latin typeface="Calibri"/>
                <a:ea typeface="Calibri"/>
                <a:cs typeface="Calibri"/>
              </a:defRPr>
            </a:lvl6pPr>
            <a:lvl7pPr marL="3200400" indent="-342900">
              <a:lnSpc>
                <a:spcPct val="90000"/>
              </a:lnSpc>
              <a:spcBef>
                <a:spcPts val="1000"/>
              </a:spcBef>
              <a:buSzPts val="1800"/>
              <a:buChar char="•"/>
              <a:defRPr sz="3000">
                <a:latin typeface="Calibri"/>
                <a:ea typeface="Calibri"/>
                <a:cs typeface="Calibri"/>
              </a:defRPr>
            </a:lvl7pPr>
            <a:lvl8pPr marL="3657600" indent="-342900">
              <a:lnSpc>
                <a:spcPct val="90000"/>
              </a:lnSpc>
              <a:spcBef>
                <a:spcPts val="1000"/>
              </a:spcBef>
              <a:buSzPts val="1800"/>
              <a:buChar char="•"/>
              <a:defRPr sz="3000">
                <a:latin typeface="Calibri"/>
                <a:ea typeface="Calibri"/>
                <a:cs typeface="Calibri"/>
              </a:defRPr>
            </a:lvl8pPr>
            <a:lvl9pPr marL="4114800" indent="-342900">
              <a:lnSpc>
                <a:spcPct val="90000"/>
              </a:lnSpc>
              <a:spcBef>
                <a:spcPts val="1000"/>
              </a:spcBef>
              <a:buSzPts val="1800"/>
              <a:buChar char="•"/>
              <a:defRPr sz="3000">
                <a:latin typeface="Calibri"/>
                <a:ea typeface="Calibri"/>
                <a:cs typeface="Calibri"/>
              </a:defRPr>
            </a:lvl9pPr>
          </a:lstStyle>
          <a:p>
            <a:pPr marL="347472" indent="-347472" algn="l" hangingPunct="0">
              <a:buFont typeface="Wingdings" panose="05000000000000000000" pitchFamily="2" charset="2"/>
              <a:buChar char=""/>
            </a:pPr>
            <a:r>
              <a:rPr lang="en-US" b="0" dirty="0">
                <a:sym typeface="Calibri"/>
              </a:rPr>
              <a:t>The cost of each shutdown is $100k</a:t>
            </a:r>
          </a:p>
          <a:p>
            <a:pPr marL="347472" indent="-347472" algn="l" hangingPunct="0">
              <a:buFont typeface="Wingdings" panose="05000000000000000000" pitchFamily="2" charset="2"/>
              <a:buChar char=""/>
            </a:pPr>
            <a:r>
              <a:rPr lang="en-US" b="0" dirty="0">
                <a:sym typeface="Calibri"/>
              </a:rPr>
              <a:t>The cost of a failure is $150k</a:t>
            </a:r>
          </a:p>
          <a:p>
            <a:pPr marL="347472" indent="-347472" algn="l" hangingPunct="0">
              <a:buFont typeface="Wingdings" panose="05000000000000000000" pitchFamily="2" charset="2"/>
              <a:buChar char=""/>
            </a:pPr>
            <a:r>
              <a:rPr lang="en-US" b="0" dirty="0">
                <a:sym typeface="Calibri"/>
              </a:rPr>
              <a:t>Whenever there is a failure, one must shut down the plant as well. So, the total cost incurred in case of failure is $250k</a:t>
            </a:r>
          </a:p>
          <a:p>
            <a:pPr marL="347472" indent="-347472" algn="l" hangingPunct="0">
              <a:buFont typeface="Wingdings" panose="05000000000000000000" pitchFamily="2" charset="2"/>
              <a:buChar char=""/>
            </a:pPr>
            <a:r>
              <a:rPr lang="en-US" b="0" dirty="0">
                <a:sym typeface="Calibri"/>
              </a:rPr>
              <a:t>What is the maximum benefit that one can obtain from this model?</a:t>
            </a:r>
          </a:p>
        </p:txBody>
      </p:sp>
      <p:pic>
        <p:nvPicPr>
          <p:cNvPr id="15" name="Google Shape;234;p15">
            <a:extLst>
              <a:ext uri="{FF2B5EF4-FFF2-40B4-BE49-F238E27FC236}">
                <a16:creationId xmlns:a16="http://schemas.microsoft.com/office/drawing/2014/main" id="{F4281DA5-689D-4C50-B55C-132025D6D242}"/>
              </a:ext>
            </a:extLst>
          </p:cNvPr>
          <p:cNvPicPr preferRelativeResize="0"/>
          <p:nvPr/>
        </p:nvPicPr>
        <p:blipFill rotWithShape="1">
          <a:blip r:embed="rId2"/>
          <a:srcRect l="1" r="-1097" b="-3402"/>
          <a:stretch/>
        </p:blipFill>
        <p:spPr>
          <a:xfrm>
            <a:off x="339228" y="1688514"/>
            <a:ext cx="5420221" cy="2342034"/>
          </a:xfrm>
          <a:prstGeom prst="roundRect">
            <a:avLst>
              <a:gd name="adj" fmla="val 8248"/>
            </a:avLst>
          </a:prstGeom>
          <a:noFill/>
          <a:ln w="19050">
            <a:solidFill>
              <a:srgbClr val="5A5A5A"/>
            </a:solidFill>
          </a:ln>
        </p:spPr>
      </p:pic>
      <p:graphicFrame>
        <p:nvGraphicFramePr>
          <p:cNvPr id="16" name="Google Shape;235;p15">
            <a:extLst>
              <a:ext uri="{FF2B5EF4-FFF2-40B4-BE49-F238E27FC236}">
                <a16:creationId xmlns:a16="http://schemas.microsoft.com/office/drawing/2014/main" id="{981B0B1E-FC7B-484D-AE7A-7FD4039AF844}"/>
              </a:ext>
            </a:extLst>
          </p:cNvPr>
          <p:cNvGraphicFramePr/>
          <p:nvPr/>
        </p:nvGraphicFramePr>
        <p:xfrm>
          <a:off x="5972671" y="911931"/>
          <a:ext cx="5880100" cy="3895200"/>
        </p:xfrm>
        <a:graphic>
          <a:graphicData uri="http://schemas.openxmlformats.org/drawingml/2006/table">
            <a:tbl>
              <a:tblPr>
                <a:noFill/>
                <a:tableStyleId>{48CAF343-2ED1-4E81-8B03-4AA92D390BD6}</a:tableStyleId>
              </a:tblPr>
              <a:tblGrid>
                <a:gridCol w="1092200">
                  <a:extLst>
                    <a:ext uri="{9D8B030D-6E8A-4147-A177-3AD203B41FA5}">
                      <a16:colId xmlns:a16="http://schemas.microsoft.com/office/drawing/2014/main" val="20000"/>
                    </a:ext>
                  </a:extLst>
                </a:gridCol>
                <a:gridCol w="1092200">
                  <a:extLst>
                    <a:ext uri="{9D8B030D-6E8A-4147-A177-3AD203B41FA5}">
                      <a16:colId xmlns:a16="http://schemas.microsoft.com/office/drawing/2014/main" val="20001"/>
                    </a:ext>
                  </a:extLst>
                </a:gridCol>
                <a:gridCol w="1092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384300">
                  <a:extLst>
                    <a:ext uri="{9D8B030D-6E8A-4147-A177-3AD203B41FA5}">
                      <a16:colId xmlns:a16="http://schemas.microsoft.com/office/drawing/2014/main" val="20004"/>
                    </a:ext>
                  </a:extLst>
                </a:gridCol>
              </a:tblGrid>
              <a:tr h="361950">
                <a:tc>
                  <a:txBody>
                    <a:bodyPr/>
                    <a:lstStyle/>
                    <a:p>
                      <a:pPr marL="0" marR="0" lvl="0" indent="0" algn="ctr" rtl="0">
                        <a:spcBef>
                          <a:spcPts val="0"/>
                        </a:spcBef>
                        <a:spcAft>
                          <a:spcPts val="0"/>
                        </a:spcAft>
                        <a:buNone/>
                      </a:pPr>
                      <a:r>
                        <a:rPr lang="en-IN" sz="1600" b="0" i="0" u="none" strike="noStrike" cap="none" dirty="0">
                          <a:solidFill>
                            <a:srgbClr val="FFFFFF"/>
                          </a:solidFill>
                          <a:latin typeface="Lato" panose="020F0502020204030203" pitchFamily="34" charset="0"/>
                          <a:ea typeface="Lato" panose="020F0502020204030203" pitchFamily="34" charset="0"/>
                          <a:cs typeface="Lato" panose="020F0502020204030203" pitchFamily="34" charset="0"/>
                          <a:sym typeface="Calibri"/>
                        </a:rPr>
                        <a:t>Max.</a:t>
                      </a:r>
                      <a:br>
                        <a:rPr lang="en-IN" sz="1600" b="0" i="0" u="none" strike="noStrike" cap="none" dirty="0">
                          <a:solidFill>
                            <a:srgbClr val="FFFFFF"/>
                          </a:solidFill>
                          <a:latin typeface="Lato" panose="020F0502020204030203" pitchFamily="34" charset="0"/>
                          <a:ea typeface="Lato" panose="020F0502020204030203" pitchFamily="34" charset="0"/>
                          <a:cs typeface="Lato" panose="020F0502020204030203" pitchFamily="34" charset="0"/>
                          <a:sym typeface="Calibri"/>
                        </a:rPr>
                      </a:br>
                      <a:r>
                        <a:rPr lang="en-IN" sz="1600" b="0" i="0" u="none" strike="noStrike" cap="none" dirty="0">
                          <a:solidFill>
                            <a:srgbClr val="FFFFFF"/>
                          </a:solidFill>
                          <a:latin typeface="Lato" panose="020F0502020204030203" pitchFamily="34" charset="0"/>
                          <a:ea typeface="Lato" panose="020F0502020204030203" pitchFamily="34" charset="0"/>
                          <a:cs typeface="Lato" panose="020F0502020204030203" pitchFamily="34" charset="0"/>
                          <a:sym typeface="Calibri"/>
                        </a:rPr>
                        <a:t>predicted probability</a:t>
                      </a:r>
                      <a:endParaRPr sz="3600" b="0" dirty="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A5A5A"/>
                    </a:solidFill>
                  </a:tcPr>
                </a:tc>
                <a:tc>
                  <a:txBody>
                    <a:bodyPr/>
                    <a:lstStyle/>
                    <a:p>
                      <a:pPr marL="0" marR="0" lvl="0" indent="0" algn="ctr" rtl="0">
                        <a:spcBef>
                          <a:spcPts val="0"/>
                        </a:spcBef>
                        <a:spcAft>
                          <a:spcPts val="0"/>
                        </a:spcAft>
                        <a:buNone/>
                      </a:pPr>
                      <a:r>
                        <a:rPr lang="en-IN" sz="1600" b="0" i="0" u="none" strike="noStrike" cap="none" dirty="0">
                          <a:solidFill>
                            <a:srgbClr val="FFFFFF"/>
                          </a:solidFill>
                          <a:latin typeface="Lato" panose="020F0502020204030203" pitchFamily="34" charset="0"/>
                          <a:ea typeface="Lato" panose="020F0502020204030203" pitchFamily="34" charset="0"/>
                          <a:cs typeface="Lato" panose="020F0502020204030203" pitchFamily="34" charset="0"/>
                          <a:sym typeface="Calibri"/>
                        </a:rPr>
                        <a:t>Min.</a:t>
                      </a:r>
                      <a:br>
                        <a:rPr lang="en-IN" sz="1600" b="0" i="0" u="none" strike="noStrike" cap="none" dirty="0">
                          <a:solidFill>
                            <a:srgbClr val="FFFFFF"/>
                          </a:solidFill>
                          <a:latin typeface="Lato" panose="020F0502020204030203" pitchFamily="34" charset="0"/>
                          <a:ea typeface="Lato" panose="020F0502020204030203" pitchFamily="34" charset="0"/>
                          <a:cs typeface="Lato" panose="020F0502020204030203" pitchFamily="34" charset="0"/>
                          <a:sym typeface="Calibri"/>
                        </a:rPr>
                      </a:br>
                      <a:r>
                        <a:rPr lang="en-IN" sz="1600" b="0" i="0" u="none" strike="noStrike" cap="none" dirty="0">
                          <a:solidFill>
                            <a:srgbClr val="FFFFFF"/>
                          </a:solidFill>
                          <a:latin typeface="Lato" panose="020F0502020204030203" pitchFamily="34" charset="0"/>
                          <a:ea typeface="Lato" panose="020F0502020204030203" pitchFamily="34" charset="0"/>
                          <a:cs typeface="Lato" panose="020F0502020204030203" pitchFamily="34" charset="0"/>
                          <a:sym typeface="Calibri"/>
                        </a:rPr>
                        <a:t>predicted probability</a:t>
                      </a:r>
                      <a:endParaRPr sz="3600" b="0" dirty="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A5A5A"/>
                    </a:solidFill>
                  </a:tcPr>
                </a:tc>
                <a:tc>
                  <a:txBody>
                    <a:bodyPr/>
                    <a:lstStyle/>
                    <a:p>
                      <a:pPr marL="0" marR="0" lvl="0" indent="0" algn="ctr" rtl="0">
                        <a:spcBef>
                          <a:spcPts val="0"/>
                        </a:spcBef>
                        <a:spcAft>
                          <a:spcPts val="0"/>
                        </a:spcAft>
                        <a:buNone/>
                      </a:pPr>
                      <a:r>
                        <a:rPr lang="en-IN" sz="1600" b="0" i="0" u="none" strike="noStrike" cap="none" dirty="0">
                          <a:solidFill>
                            <a:srgbClr val="FFFFFF"/>
                          </a:solidFill>
                          <a:latin typeface="Lato" panose="020F0502020204030203" pitchFamily="34" charset="0"/>
                          <a:ea typeface="Lato" panose="020F0502020204030203" pitchFamily="34" charset="0"/>
                          <a:cs typeface="Lato" panose="020F0502020204030203" pitchFamily="34" charset="0"/>
                          <a:sym typeface="Calibri"/>
                        </a:rPr>
                        <a:t>Avg.</a:t>
                      </a:r>
                      <a:br>
                        <a:rPr lang="en-IN" sz="1600" b="0" i="0" u="none" strike="noStrike" cap="none" dirty="0">
                          <a:solidFill>
                            <a:srgbClr val="FFFFFF"/>
                          </a:solidFill>
                          <a:latin typeface="Lato" panose="020F0502020204030203" pitchFamily="34" charset="0"/>
                          <a:ea typeface="Lato" panose="020F0502020204030203" pitchFamily="34" charset="0"/>
                          <a:cs typeface="Lato" panose="020F0502020204030203" pitchFamily="34" charset="0"/>
                          <a:sym typeface="Calibri"/>
                        </a:rPr>
                      </a:br>
                      <a:r>
                        <a:rPr lang="en-IN" sz="1600" b="0" i="0" u="none" strike="noStrike" cap="none" dirty="0">
                          <a:solidFill>
                            <a:srgbClr val="FFFFFF"/>
                          </a:solidFill>
                          <a:latin typeface="Lato" panose="020F0502020204030203" pitchFamily="34" charset="0"/>
                          <a:ea typeface="Lato" panose="020F0502020204030203" pitchFamily="34" charset="0"/>
                          <a:cs typeface="Lato" panose="020F0502020204030203" pitchFamily="34" charset="0"/>
                          <a:sym typeface="Calibri"/>
                        </a:rPr>
                        <a:t>predicted probability</a:t>
                      </a:r>
                      <a:endParaRPr sz="3600" b="0" dirty="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A5A5A"/>
                    </a:solidFill>
                  </a:tcPr>
                </a:tc>
                <a:tc>
                  <a:txBody>
                    <a:bodyPr/>
                    <a:lstStyle/>
                    <a:p>
                      <a:pPr marL="0" marR="0" lvl="0" indent="0" algn="ctr" rtl="0">
                        <a:spcBef>
                          <a:spcPts val="0"/>
                        </a:spcBef>
                        <a:spcAft>
                          <a:spcPts val="0"/>
                        </a:spcAft>
                        <a:buNone/>
                      </a:pPr>
                      <a:r>
                        <a:rPr lang="en-IN" sz="1600" b="0" i="0" u="none" strike="noStrike" cap="none" dirty="0">
                          <a:solidFill>
                            <a:srgbClr val="FFFFFF"/>
                          </a:solidFill>
                          <a:latin typeface="Lato" panose="020F0502020204030203" pitchFamily="34" charset="0"/>
                          <a:ea typeface="Lato" panose="020F0502020204030203" pitchFamily="34" charset="0"/>
                          <a:cs typeface="Lato" panose="020F0502020204030203" pitchFamily="34" charset="0"/>
                          <a:sym typeface="Calibri"/>
                        </a:rPr>
                        <a:t>Windows where a breakdown was observed</a:t>
                      </a:r>
                      <a:endParaRPr sz="3600" b="0" dirty="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A5A5A"/>
                    </a:solidFill>
                  </a:tcPr>
                </a:tc>
                <a:tc>
                  <a:txBody>
                    <a:bodyPr/>
                    <a:lstStyle/>
                    <a:p>
                      <a:pPr marL="0" marR="0" lvl="0" indent="0" algn="ctr" rtl="0">
                        <a:spcBef>
                          <a:spcPts val="0"/>
                        </a:spcBef>
                        <a:spcAft>
                          <a:spcPts val="0"/>
                        </a:spcAft>
                        <a:buNone/>
                      </a:pPr>
                      <a:r>
                        <a:rPr lang="en-IN" sz="1600" b="0" i="0" u="none" strike="noStrike" cap="none" dirty="0">
                          <a:solidFill>
                            <a:srgbClr val="FFFFFF"/>
                          </a:solidFill>
                          <a:latin typeface="Lato" panose="020F0502020204030203" pitchFamily="34" charset="0"/>
                          <a:ea typeface="Lato" panose="020F0502020204030203" pitchFamily="34" charset="0"/>
                          <a:cs typeface="Lato" panose="020F0502020204030203" pitchFamily="34" charset="0"/>
                          <a:sym typeface="Calibri"/>
                        </a:rPr>
                        <a:t>Windows where a breakdown was not observed</a:t>
                      </a:r>
                      <a:endParaRPr sz="3600" b="0" dirty="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A5A5A"/>
                    </a:solidFill>
                  </a:tcPr>
                </a:tc>
                <a:extLst>
                  <a:ext uri="{0D108BD9-81ED-4DB2-BD59-A6C34878D82A}">
                    <a16:rowId xmlns:a16="http://schemas.microsoft.com/office/drawing/2014/main" val="10000"/>
                  </a:ext>
                </a:extLst>
              </a:tr>
              <a:tr h="133350">
                <a:tc>
                  <a:txBody>
                    <a:bodyPr/>
                    <a:lstStyle/>
                    <a:p>
                      <a:pPr marL="0" marR="0" lvl="0" indent="0" algn="ctr" rtl="0">
                        <a:spcBef>
                          <a:spcPts val="0"/>
                        </a:spcBef>
                        <a:spcAft>
                          <a:spcPts val="0"/>
                        </a:spcAft>
                        <a:buNone/>
                      </a:pPr>
                      <a:r>
                        <a:rPr lang="en-IN" sz="1600" b="0" i="0" u="none" strike="noStrike" cap="none" dirty="0">
                          <a:solidFill>
                            <a:srgbClr val="000000"/>
                          </a:solidFill>
                          <a:latin typeface="Lato" panose="020F0502020204030203" pitchFamily="34" charset="0"/>
                          <a:ea typeface="Lato" panose="020F0502020204030203" pitchFamily="34" charset="0"/>
                          <a:cs typeface="Lato" panose="020F0502020204030203" pitchFamily="34" charset="0"/>
                          <a:sym typeface="Calibri"/>
                        </a:rPr>
                        <a:t>100.0%</a:t>
                      </a:r>
                      <a:endParaRPr sz="3600" dirty="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43.1%</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dirty="0">
                          <a:solidFill>
                            <a:srgbClr val="000000"/>
                          </a:solidFill>
                          <a:latin typeface="Lato" panose="020F0502020204030203" pitchFamily="34" charset="0"/>
                          <a:ea typeface="Lato" panose="020F0502020204030203" pitchFamily="34" charset="0"/>
                          <a:cs typeface="Lato" panose="020F0502020204030203" pitchFamily="34" charset="0"/>
                          <a:sym typeface="Calibri"/>
                        </a:rPr>
                        <a:t>57%</a:t>
                      </a:r>
                      <a:endParaRPr sz="3600" dirty="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dirty="0">
                          <a:solidFill>
                            <a:srgbClr val="000000"/>
                          </a:solidFill>
                          <a:latin typeface="Lato" panose="020F0502020204030203" pitchFamily="34" charset="0"/>
                          <a:ea typeface="Lato" panose="020F0502020204030203" pitchFamily="34" charset="0"/>
                          <a:cs typeface="Lato" panose="020F0502020204030203" pitchFamily="34" charset="0"/>
                          <a:sym typeface="Calibri"/>
                        </a:rPr>
                        <a:t>123</a:t>
                      </a:r>
                      <a:endParaRPr sz="3600" dirty="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dirty="0">
                          <a:solidFill>
                            <a:srgbClr val="000000"/>
                          </a:solidFill>
                          <a:latin typeface="Lato" panose="020F0502020204030203" pitchFamily="34" charset="0"/>
                          <a:ea typeface="Lato" panose="020F0502020204030203" pitchFamily="34" charset="0"/>
                          <a:cs typeface="Lato" panose="020F0502020204030203" pitchFamily="34" charset="0"/>
                          <a:sym typeface="Calibri"/>
                        </a:rPr>
                        <a:t>99</a:t>
                      </a:r>
                      <a:endParaRPr sz="3600" dirty="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33350">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42.6%</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dirty="0">
                          <a:solidFill>
                            <a:srgbClr val="000000"/>
                          </a:solidFill>
                          <a:latin typeface="Lato" panose="020F0502020204030203" pitchFamily="34" charset="0"/>
                          <a:ea typeface="Lato" panose="020F0502020204030203" pitchFamily="34" charset="0"/>
                          <a:cs typeface="Lato" panose="020F0502020204030203" pitchFamily="34" charset="0"/>
                          <a:sym typeface="Calibri"/>
                        </a:rPr>
                        <a:t>31.3%</a:t>
                      </a:r>
                      <a:endParaRPr sz="3600" dirty="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32%</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77</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dirty="0">
                          <a:solidFill>
                            <a:srgbClr val="000000"/>
                          </a:solidFill>
                          <a:latin typeface="Lato" panose="020F0502020204030203" pitchFamily="34" charset="0"/>
                          <a:ea typeface="Lato" panose="020F0502020204030203" pitchFamily="34" charset="0"/>
                          <a:cs typeface="Lato" panose="020F0502020204030203" pitchFamily="34" charset="0"/>
                          <a:sym typeface="Calibri"/>
                        </a:rPr>
                        <a:t>140</a:t>
                      </a:r>
                      <a:endParaRPr sz="3600" dirty="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33350">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30.1%</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24.2%</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28%</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67</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dirty="0">
                          <a:solidFill>
                            <a:srgbClr val="000000"/>
                          </a:solidFill>
                          <a:latin typeface="Lato" panose="020F0502020204030203" pitchFamily="34" charset="0"/>
                          <a:ea typeface="Lato" panose="020F0502020204030203" pitchFamily="34" charset="0"/>
                          <a:cs typeface="Lato" panose="020F0502020204030203" pitchFamily="34" charset="0"/>
                          <a:sym typeface="Calibri"/>
                        </a:rPr>
                        <a:t>152</a:t>
                      </a:r>
                      <a:endParaRPr sz="3600" dirty="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33350">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24.1%</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19.0%</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22%</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52</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dirty="0">
                          <a:solidFill>
                            <a:srgbClr val="000000"/>
                          </a:solidFill>
                          <a:latin typeface="Lato" panose="020F0502020204030203" pitchFamily="34" charset="0"/>
                          <a:ea typeface="Lato" panose="020F0502020204030203" pitchFamily="34" charset="0"/>
                          <a:cs typeface="Lato" panose="020F0502020204030203" pitchFamily="34" charset="0"/>
                          <a:sym typeface="Calibri"/>
                        </a:rPr>
                        <a:t>156</a:t>
                      </a:r>
                      <a:endParaRPr sz="3600" dirty="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33350">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18.7%</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13.2%</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15%</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dirty="0">
                          <a:solidFill>
                            <a:srgbClr val="000000"/>
                          </a:solidFill>
                          <a:latin typeface="Lato" panose="020F0502020204030203" pitchFamily="34" charset="0"/>
                          <a:ea typeface="Lato" panose="020F0502020204030203" pitchFamily="34" charset="0"/>
                          <a:cs typeface="Lato" panose="020F0502020204030203" pitchFamily="34" charset="0"/>
                          <a:sym typeface="Calibri"/>
                        </a:rPr>
                        <a:t>31</a:t>
                      </a:r>
                      <a:endParaRPr sz="3600" dirty="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dirty="0">
                          <a:solidFill>
                            <a:srgbClr val="000000"/>
                          </a:solidFill>
                          <a:latin typeface="Lato" panose="020F0502020204030203" pitchFamily="34" charset="0"/>
                          <a:ea typeface="Lato" panose="020F0502020204030203" pitchFamily="34" charset="0"/>
                          <a:cs typeface="Lato" panose="020F0502020204030203" pitchFamily="34" charset="0"/>
                          <a:sym typeface="Calibri"/>
                        </a:rPr>
                        <a:t>189</a:t>
                      </a:r>
                      <a:endParaRPr sz="3600" dirty="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33350">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12.8%</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10.1%</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11%</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23</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dirty="0">
                          <a:solidFill>
                            <a:srgbClr val="000000"/>
                          </a:solidFill>
                          <a:latin typeface="Lato" panose="020F0502020204030203" pitchFamily="34" charset="0"/>
                          <a:ea typeface="Lato" panose="020F0502020204030203" pitchFamily="34" charset="0"/>
                          <a:cs typeface="Lato" panose="020F0502020204030203" pitchFamily="34" charset="0"/>
                          <a:sym typeface="Calibri"/>
                        </a:rPr>
                        <a:t>195</a:t>
                      </a:r>
                      <a:endParaRPr sz="3600" dirty="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33350">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9.4%</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7.3%</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8%</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18</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dirty="0">
                          <a:solidFill>
                            <a:srgbClr val="000000"/>
                          </a:solidFill>
                          <a:latin typeface="Lato" panose="020F0502020204030203" pitchFamily="34" charset="0"/>
                          <a:ea typeface="Lato" panose="020F0502020204030203" pitchFamily="34" charset="0"/>
                          <a:cs typeface="Lato" panose="020F0502020204030203" pitchFamily="34" charset="0"/>
                          <a:sym typeface="Calibri"/>
                        </a:rPr>
                        <a:t>205</a:t>
                      </a:r>
                      <a:endParaRPr sz="3600" dirty="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33350">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6.4%</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3.1%</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5%</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13</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dirty="0">
                          <a:solidFill>
                            <a:srgbClr val="000000"/>
                          </a:solidFill>
                          <a:latin typeface="Lato" panose="020F0502020204030203" pitchFamily="34" charset="0"/>
                          <a:ea typeface="Lato" panose="020F0502020204030203" pitchFamily="34" charset="0"/>
                          <a:cs typeface="Lato" panose="020F0502020204030203" pitchFamily="34" charset="0"/>
                          <a:sym typeface="Calibri"/>
                        </a:rPr>
                        <a:t>199</a:t>
                      </a:r>
                      <a:endParaRPr sz="3600" dirty="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33350">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2.5%</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1.8%</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3%</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8</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dirty="0">
                          <a:solidFill>
                            <a:srgbClr val="000000"/>
                          </a:solidFill>
                          <a:latin typeface="Lato" panose="020F0502020204030203" pitchFamily="34" charset="0"/>
                          <a:ea typeface="Lato" panose="020F0502020204030203" pitchFamily="34" charset="0"/>
                          <a:cs typeface="Lato" panose="020F0502020204030203" pitchFamily="34" charset="0"/>
                          <a:sym typeface="Calibri"/>
                        </a:rPr>
                        <a:t>206</a:t>
                      </a:r>
                      <a:endParaRPr sz="3600" dirty="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33350">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1.5%</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0.0%</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2%</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6</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dirty="0">
                          <a:solidFill>
                            <a:srgbClr val="000000"/>
                          </a:solidFill>
                          <a:latin typeface="Lato" panose="020F0502020204030203" pitchFamily="34" charset="0"/>
                          <a:ea typeface="Lato" panose="020F0502020204030203" pitchFamily="34" charset="0"/>
                          <a:cs typeface="Lato" panose="020F0502020204030203" pitchFamily="34" charset="0"/>
                          <a:sym typeface="Calibri"/>
                        </a:rPr>
                        <a:t>231</a:t>
                      </a:r>
                      <a:endParaRPr sz="3600" dirty="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67190551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WiFi Networking">
            <a:extLst>
              <a:ext uri="{FF2B5EF4-FFF2-40B4-BE49-F238E27FC236}">
                <a16:creationId xmlns:a16="http://schemas.microsoft.com/office/drawing/2014/main" id="{EBE9BD2D-4612-4262-8CBD-5B5902B90884}"/>
              </a:ext>
            </a:extLst>
          </p:cNvPr>
          <p:cNvSpPr txBox="1"/>
          <p:nvPr/>
        </p:nvSpPr>
        <p:spPr>
          <a:xfrm>
            <a:off x="943432" y="189810"/>
            <a:ext cx="10305136"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ctr">
              <a:defRPr sz="2400">
                <a:latin typeface="Lato Semibold"/>
                <a:ea typeface="Lato Semibold"/>
                <a:cs typeface="Lato Semibold"/>
                <a:sym typeface="Lato Semibold"/>
              </a:defRPr>
            </a:lvl1pPr>
          </a:lstStyle>
          <a:p>
            <a:r>
              <a:rPr lang="en-US" dirty="0"/>
              <a:t>BENEFIT ESTIMATION EXAMPLE - BASELINE</a:t>
            </a:r>
          </a:p>
        </p:txBody>
      </p:sp>
      <p:graphicFrame>
        <p:nvGraphicFramePr>
          <p:cNvPr id="6" name="Google Shape;235;p15">
            <a:extLst>
              <a:ext uri="{FF2B5EF4-FFF2-40B4-BE49-F238E27FC236}">
                <a16:creationId xmlns:a16="http://schemas.microsoft.com/office/drawing/2014/main" id="{7AEAFE8B-5F5D-438C-92DF-94FB79DBCB0B}"/>
              </a:ext>
            </a:extLst>
          </p:cNvPr>
          <p:cNvGraphicFramePr/>
          <p:nvPr>
            <p:extLst>
              <p:ext uri="{D42A27DB-BD31-4B8C-83A1-F6EECF244321}">
                <p14:modId xmlns:p14="http://schemas.microsoft.com/office/powerpoint/2010/main" val="1796566655"/>
              </p:ext>
            </p:extLst>
          </p:nvPr>
        </p:nvGraphicFramePr>
        <p:xfrm>
          <a:off x="2787650" y="1329000"/>
          <a:ext cx="5880100" cy="3895200"/>
        </p:xfrm>
        <a:graphic>
          <a:graphicData uri="http://schemas.openxmlformats.org/drawingml/2006/table">
            <a:tbl>
              <a:tblPr>
                <a:noFill/>
                <a:tableStyleId>{48CAF343-2ED1-4E81-8B03-4AA92D390BD6}</a:tableStyleId>
              </a:tblPr>
              <a:tblGrid>
                <a:gridCol w="1092200">
                  <a:extLst>
                    <a:ext uri="{9D8B030D-6E8A-4147-A177-3AD203B41FA5}">
                      <a16:colId xmlns:a16="http://schemas.microsoft.com/office/drawing/2014/main" val="20000"/>
                    </a:ext>
                  </a:extLst>
                </a:gridCol>
                <a:gridCol w="1092200">
                  <a:extLst>
                    <a:ext uri="{9D8B030D-6E8A-4147-A177-3AD203B41FA5}">
                      <a16:colId xmlns:a16="http://schemas.microsoft.com/office/drawing/2014/main" val="20001"/>
                    </a:ext>
                  </a:extLst>
                </a:gridCol>
                <a:gridCol w="1092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384300">
                  <a:extLst>
                    <a:ext uri="{9D8B030D-6E8A-4147-A177-3AD203B41FA5}">
                      <a16:colId xmlns:a16="http://schemas.microsoft.com/office/drawing/2014/main" val="20004"/>
                    </a:ext>
                  </a:extLst>
                </a:gridCol>
              </a:tblGrid>
              <a:tr h="361950">
                <a:tc>
                  <a:txBody>
                    <a:bodyPr/>
                    <a:lstStyle/>
                    <a:p>
                      <a:pPr marL="0" marR="0" lvl="0" indent="0" algn="ctr" rtl="0">
                        <a:spcBef>
                          <a:spcPts val="0"/>
                        </a:spcBef>
                        <a:spcAft>
                          <a:spcPts val="0"/>
                        </a:spcAft>
                        <a:buNone/>
                      </a:pPr>
                      <a:r>
                        <a:rPr lang="en-IN" sz="1600" b="0" i="0" u="none" strike="noStrike" cap="none" dirty="0">
                          <a:solidFill>
                            <a:srgbClr val="FFFFFF"/>
                          </a:solidFill>
                          <a:latin typeface="Lato" panose="020F0502020204030203" pitchFamily="34" charset="0"/>
                          <a:ea typeface="Lato" panose="020F0502020204030203" pitchFamily="34" charset="0"/>
                          <a:cs typeface="Lato" panose="020F0502020204030203" pitchFamily="34" charset="0"/>
                          <a:sym typeface="Calibri"/>
                        </a:rPr>
                        <a:t>Max.</a:t>
                      </a:r>
                      <a:br>
                        <a:rPr lang="en-IN" sz="1600" b="0" i="0" u="none" strike="noStrike" cap="none" dirty="0">
                          <a:solidFill>
                            <a:srgbClr val="FFFFFF"/>
                          </a:solidFill>
                          <a:latin typeface="Lato" panose="020F0502020204030203" pitchFamily="34" charset="0"/>
                          <a:ea typeface="Lato" panose="020F0502020204030203" pitchFamily="34" charset="0"/>
                          <a:cs typeface="Lato" panose="020F0502020204030203" pitchFamily="34" charset="0"/>
                          <a:sym typeface="Calibri"/>
                        </a:rPr>
                      </a:br>
                      <a:r>
                        <a:rPr lang="en-IN" sz="1600" b="0" i="0" u="none" strike="noStrike" cap="none" dirty="0">
                          <a:solidFill>
                            <a:srgbClr val="FFFFFF"/>
                          </a:solidFill>
                          <a:latin typeface="Lato" panose="020F0502020204030203" pitchFamily="34" charset="0"/>
                          <a:ea typeface="Lato" panose="020F0502020204030203" pitchFamily="34" charset="0"/>
                          <a:cs typeface="Lato" panose="020F0502020204030203" pitchFamily="34" charset="0"/>
                          <a:sym typeface="Calibri"/>
                        </a:rPr>
                        <a:t>predicted probability</a:t>
                      </a:r>
                      <a:endParaRPr sz="3600" b="0" dirty="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A5A5A"/>
                    </a:solidFill>
                  </a:tcPr>
                </a:tc>
                <a:tc>
                  <a:txBody>
                    <a:bodyPr/>
                    <a:lstStyle/>
                    <a:p>
                      <a:pPr marL="0" marR="0" lvl="0" indent="0" algn="ctr" rtl="0">
                        <a:spcBef>
                          <a:spcPts val="0"/>
                        </a:spcBef>
                        <a:spcAft>
                          <a:spcPts val="0"/>
                        </a:spcAft>
                        <a:buNone/>
                      </a:pPr>
                      <a:r>
                        <a:rPr lang="en-IN" sz="1600" b="0" i="0" u="none" strike="noStrike" cap="none" dirty="0">
                          <a:solidFill>
                            <a:srgbClr val="FFFFFF"/>
                          </a:solidFill>
                          <a:latin typeface="Lato" panose="020F0502020204030203" pitchFamily="34" charset="0"/>
                          <a:ea typeface="Lato" panose="020F0502020204030203" pitchFamily="34" charset="0"/>
                          <a:cs typeface="Lato" panose="020F0502020204030203" pitchFamily="34" charset="0"/>
                          <a:sym typeface="Calibri"/>
                        </a:rPr>
                        <a:t>Min.</a:t>
                      </a:r>
                      <a:br>
                        <a:rPr lang="en-IN" sz="1600" b="0" i="0" u="none" strike="noStrike" cap="none" dirty="0">
                          <a:solidFill>
                            <a:srgbClr val="FFFFFF"/>
                          </a:solidFill>
                          <a:latin typeface="Lato" panose="020F0502020204030203" pitchFamily="34" charset="0"/>
                          <a:ea typeface="Lato" panose="020F0502020204030203" pitchFamily="34" charset="0"/>
                          <a:cs typeface="Lato" panose="020F0502020204030203" pitchFamily="34" charset="0"/>
                          <a:sym typeface="Calibri"/>
                        </a:rPr>
                      </a:br>
                      <a:r>
                        <a:rPr lang="en-IN" sz="1600" b="0" i="0" u="none" strike="noStrike" cap="none" dirty="0">
                          <a:solidFill>
                            <a:srgbClr val="FFFFFF"/>
                          </a:solidFill>
                          <a:latin typeface="Lato" panose="020F0502020204030203" pitchFamily="34" charset="0"/>
                          <a:ea typeface="Lato" panose="020F0502020204030203" pitchFamily="34" charset="0"/>
                          <a:cs typeface="Lato" panose="020F0502020204030203" pitchFamily="34" charset="0"/>
                          <a:sym typeface="Calibri"/>
                        </a:rPr>
                        <a:t>predicted probability</a:t>
                      </a:r>
                      <a:endParaRPr sz="3600" b="0" dirty="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A5A5A"/>
                    </a:solidFill>
                  </a:tcPr>
                </a:tc>
                <a:tc>
                  <a:txBody>
                    <a:bodyPr/>
                    <a:lstStyle/>
                    <a:p>
                      <a:pPr marL="0" marR="0" lvl="0" indent="0" algn="ctr" rtl="0">
                        <a:spcBef>
                          <a:spcPts val="0"/>
                        </a:spcBef>
                        <a:spcAft>
                          <a:spcPts val="0"/>
                        </a:spcAft>
                        <a:buNone/>
                      </a:pPr>
                      <a:r>
                        <a:rPr lang="en-IN" sz="1600" b="0" i="0" u="none" strike="noStrike" cap="none" dirty="0">
                          <a:solidFill>
                            <a:srgbClr val="FFFFFF"/>
                          </a:solidFill>
                          <a:latin typeface="Lato" panose="020F0502020204030203" pitchFamily="34" charset="0"/>
                          <a:ea typeface="Lato" panose="020F0502020204030203" pitchFamily="34" charset="0"/>
                          <a:cs typeface="Lato" panose="020F0502020204030203" pitchFamily="34" charset="0"/>
                          <a:sym typeface="Calibri"/>
                        </a:rPr>
                        <a:t>Avg.</a:t>
                      </a:r>
                      <a:br>
                        <a:rPr lang="en-IN" sz="1600" b="0" i="0" u="none" strike="noStrike" cap="none" dirty="0">
                          <a:solidFill>
                            <a:srgbClr val="FFFFFF"/>
                          </a:solidFill>
                          <a:latin typeface="Lato" panose="020F0502020204030203" pitchFamily="34" charset="0"/>
                          <a:ea typeface="Lato" panose="020F0502020204030203" pitchFamily="34" charset="0"/>
                          <a:cs typeface="Lato" panose="020F0502020204030203" pitchFamily="34" charset="0"/>
                          <a:sym typeface="Calibri"/>
                        </a:rPr>
                      </a:br>
                      <a:r>
                        <a:rPr lang="en-IN" sz="1600" b="0" i="0" u="none" strike="noStrike" cap="none" dirty="0">
                          <a:solidFill>
                            <a:srgbClr val="FFFFFF"/>
                          </a:solidFill>
                          <a:latin typeface="Lato" panose="020F0502020204030203" pitchFamily="34" charset="0"/>
                          <a:ea typeface="Lato" panose="020F0502020204030203" pitchFamily="34" charset="0"/>
                          <a:cs typeface="Lato" panose="020F0502020204030203" pitchFamily="34" charset="0"/>
                          <a:sym typeface="Calibri"/>
                        </a:rPr>
                        <a:t>predicted probability</a:t>
                      </a:r>
                      <a:endParaRPr sz="3600" b="0" dirty="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A5A5A"/>
                    </a:solidFill>
                  </a:tcPr>
                </a:tc>
                <a:tc>
                  <a:txBody>
                    <a:bodyPr/>
                    <a:lstStyle/>
                    <a:p>
                      <a:pPr marL="0" marR="0" lvl="0" indent="0" algn="ctr" rtl="0">
                        <a:spcBef>
                          <a:spcPts val="0"/>
                        </a:spcBef>
                        <a:spcAft>
                          <a:spcPts val="0"/>
                        </a:spcAft>
                        <a:buNone/>
                      </a:pPr>
                      <a:r>
                        <a:rPr lang="en-IN" sz="1600" b="0" i="0" u="none" strike="noStrike" cap="none" dirty="0">
                          <a:solidFill>
                            <a:srgbClr val="FFFFFF"/>
                          </a:solidFill>
                          <a:latin typeface="Lato" panose="020F0502020204030203" pitchFamily="34" charset="0"/>
                          <a:ea typeface="Lato" panose="020F0502020204030203" pitchFamily="34" charset="0"/>
                          <a:cs typeface="Lato" panose="020F0502020204030203" pitchFamily="34" charset="0"/>
                          <a:sym typeface="Calibri"/>
                        </a:rPr>
                        <a:t>Windows where a breakdown was observed</a:t>
                      </a:r>
                      <a:endParaRPr sz="3600" b="0" dirty="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A5A5A"/>
                    </a:solidFill>
                  </a:tcPr>
                </a:tc>
                <a:tc>
                  <a:txBody>
                    <a:bodyPr/>
                    <a:lstStyle/>
                    <a:p>
                      <a:pPr marL="0" marR="0" lvl="0" indent="0" algn="ctr" rtl="0">
                        <a:spcBef>
                          <a:spcPts val="0"/>
                        </a:spcBef>
                        <a:spcAft>
                          <a:spcPts val="0"/>
                        </a:spcAft>
                        <a:buNone/>
                      </a:pPr>
                      <a:r>
                        <a:rPr lang="en-IN" sz="1600" b="0" i="0" u="none" strike="noStrike" cap="none" dirty="0">
                          <a:solidFill>
                            <a:srgbClr val="FFFFFF"/>
                          </a:solidFill>
                          <a:latin typeface="Lato" panose="020F0502020204030203" pitchFamily="34" charset="0"/>
                          <a:ea typeface="Lato" panose="020F0502020204030203" pitchFamily="34" charset="0"/>
                          <a:cs typeface="Lato" panose="020F0502020204030203" pitchFamily="34" charset="0"/>
                          <a:sym typeface="Calibri"/>
                        </a:rPr>
                        <a:t>Windows where a breakdown was not observed</a:t>
                      </a:r>
                      <a:endParaRPr sz="3600" b="0" dirty="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A5A5A"/>
                    </a:solidFill>
                  </a:tcPr>
                </a:tc>
                <a:extLst>
                  <a:ext uri="{0D108BD9-81ED-4DB2-BD59-A6C34878D82A}">
                    <a16:rowId xmlns:a16="http://schemas.microsoft.com/office/drawing/2014/main" val="10000"/>
                  </a:ext>
                </a:extLst>
              </a:tr>
              <a:tr h="133350">
                <a:tc>
                  <a:txBody>
                    <a:bodyPr/>
                    <a:lstStyle/>
                    <a:p>
                      <a:pPr marL="0" marR="0" lvl="0" indent="0" algn="ctr" rtl="0">
                        <a:spcBef>
                          <a:spcPts val="0"/>
                        </a:spcBef>
                        <a:spcAft>
                          <a:spcPts val="0"/>
                        </a:spcAft>
                        <a:buNone/>
                      </a:pPr>
                      <a:r>
                        <a:rPr lang="en-IN" sz="1600" b="0" i="0" u="none" strike="noStrike" cap="none" dirty="0">
                          <a:solidFill>
                            <a:srgbClr val="000000"/>
                          </a:solidFill>
                          <a:latin typeface="Lato" panose="020F0502020204030203" pitchFamily="34" charset="0"/>
                          <a:ea typeface="Lato" panose="020F0502020204030203" pitchFamily="34" charset="0"/>
                          <a:cs typeface="Lato" panose="020F0502020204030203" pitchFamily="34" charset="0"/>
                          <a:sym typeface="Calibri"/>
                        </a:rPr>
                        <a:t>100.0%</a:t>
                      </a:r>
                      <a:endParaRPr sz="3600" dirty="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43.1%</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dirty="0">
                          <a:solidFill>
                            <a:srgbClr val="000000"/>
                          </a:solidFill>
                          <a:latin typeface="Lato" panose="020F0502020204030203" pitchFamily="34" charset="0"/>
                          <a:ea typeface="Lato" panose="020F0502020204030203" pitchFamily="34" charset="0"/>
                          <a:cs typeface="Lato" panose="020F0502020204030203" pitchFamily="34" charset="0"/>
                          <a:sym typeface="Calibri"/>
                        </a:rPr>
                        <a:t>57%</a:t>
                      </a:r>
                      <a:endParaRPr sz="3600" dirty="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dirty="0">
                          <a:solidFill>
                            <a:srgbClr val="000000"/>
                          </a:solidFill>
                          <a:latin typeface="Lato" panose="020F0502020204030203" pitchFamily="34" charset="0"/>
                          <a:ea typeface="Lato" panose="020F0502020204030203" pitchFamily="34" charset="0"/>
                          <a:cs typeface="Lato" panose="020F0502020204030203" pitchFamily="34" charset="0"/>
                          <a:sym typeface="Calibri"/>
                        </a:rPr>
                        <a:t>123</a:t>
                      </a:r>
                      <a:endParaRPr sz="3600" dirty="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dirty="0">
                          <a:solidFill>
                            <a:srgbClr val="000000"/>
                          </a:solidFill>
                          <a:latin typeface="Lato" panose="020F0502020204030203" pitchFamily="34" charset="0"/>
                          <a:ea typeface="Lato" panose="020F0502020204030203" pitchFamily="34" charset="0"/>
                          <a:cs typeface="Lato" panose="020F0502020204030203" pitchFamily="34" charset="0"/>
                          <a:sym typeface="Calibri"/>
                        </a:rPr>
                        <a:t>99</a:t>
                      </a:r>
                      <a:endParaRPr sz="3600" dirty="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33350">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42.6%</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dirty="0">
                          <a:solidFill>
                            <a:srgbClr val="000000"/>
                          </a:solidFill>
                          <a:latin typeface="Lato" panose="020F0502020204030203" pitchFamily="34" charset="0"/>
                          <a:ea typeface="Lato" panose="020F0502020204030203" pitchFamily="34" charset="0"/>
                          <a:cs typeface="Lato" panose="020F0502020204030203" pitchFamily="34" charset="0"/>
                          <a:sym typeface="Calibri"/>
                        </a:rPr>
                        <a:t>31.3%</a:t>
                      </a:r>
                      <a:endParaRPr sz="3600" dirty="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32%</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77</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dirty="0">
                          <a:solidFill>
                            <a:srgbClr val="000000"/>
                          </a:solidFill>
                          <a:latin typeface="Lato" panose="020F0502020204030203" pitchFamily="34" charset="0"/>
                          <a:ea typeface="Lato" panose="020F0502020204030203" pitchFamily="34" charset="0"/>
                          <a:cs typeface="Lato" panose="020F0502020204030203" pitchFamily="34" charset="0"/>
                          <a:sym typeface="Calibri"/>
                        </a:rPr>
                        <a:t>140</a:t>
                      </a:r>
                      <a:endParaRPr sz="3600" dirty="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33350">
                <a:tc>
                  <a:txBody>
                    <a:bodyPr/>
                    <a:lstStyle/>
                    <a:p>
                      <a:pPr marL="0" marR="0" lvl="0" indent="0" algn="ctr" rtl="0">
                        <a:spcBef>
                          <a:spcPts val="0"/>
                        </a:spcBef>
                        <a:spcAft>
                          <a:spcPts val="0"/>
                        </a:spcAft>
                        <a:buNone/>
                      </a:pPr>
                      <a:r>
                        <a:rPr lang="en-IN" sz="1600" b="0" i="0" u="none" strike="noStrike" cap="none" dirty="0">
                          <a:solidFill>
                            <a:srgbClr val="000000"/>
                          </a:solidFill>
                          <a:latin typeface="Lato" panose="020F0502020204030203" pitchFamily="34" charset="0"/>
                          <a:ea typeface="Lato" panose="020F0502020204030203" pitchFamily="34" charset="0"/>
                          <a:cs typeface="Lato" panose="020F0502020204030203" pitchFamily="34" charset="0"/>
                          <a:sym typeface="Calibri"/>
                        </a:rPr>
                        <a:t>30.1%</a:t>
                      </a:r>
                      <a:endParaRPr sz="3600" dirty="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24.2%</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28%</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67</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dirty="0">
                          <a:solidFill>
                            <a:srgbClr val="000000"/>
                          </a:solidFill>
                          <a:latin typeface="Lato" panose="020F0502020204030203" pitchFamily="34" charset="0"/>
                          <a:ea typeface="Lato" panose="020F0502020204030203" pitchFamily="34" charset="0"/>
                          <a:cs typeface="Lato" panose="020F0502020204030203" pitchFamily="34" charset="0"/>
                          <a:sym typeface="Calibri"/>
                        </a:rPr>
                        <a:t>152</a:t>
                      </a:r>
                      <a:endParaRPr sz="3600" dirty="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33350">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24.1%</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19.0%</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22%</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52</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dirty="0">
                          <a:solidFill>
                            <a:srgbClr val="000000"/>
                          </a:solidFill>
                          <a:latin typeface="Lato" panose="020F0502020204030203" pitchFamily="34" charset="0"/>
                          <a:ea typeface="Lato" panose="020F0502020204030203" pitchFamily="34" charset="0"/>
                          <a:cs typeface="Lato" panose="020F0502020204030203" pitchFamily="34" charset="0"/>
                          <a:sym typeface="Calibri"/>
                        </a:rPr>
                        <a:t>156</a:t>
                      </a:r>
                      <a:endParaRPr sz="3600" dirty="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33350">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18.7%</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13.2%</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15%</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dirty="0">
                          <a:solidFill>
                            <a:srgbClr val="000000"/>
                          </a:solidFill>
                          <a:latin typeface="Lato" panose="020F0502020204030203" pitchFamily="34" charset="0"/>
                          <a:ea typeface="Lato" panose="020F0502020204030203" pitchFamily="34" charset="0"/>
                          <a:cs typeface="Lato" panose="020F0502020204030203" pitchFamily="34" charset="0"/>
                          <a:sym typeface="Calibri"/>
                        </a:rPr>
                        <a:t>31</a:t>
                      </a:r>
                      <a:endParaRPr sz="3600" dirty="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dirty="0">
                          <a:solidFill>
                            <a:srgbClr val="000000"/>
                          </a:solidFill>
                          <a:latin typeface="Lato" panose="020F0502020204030203" pitchFamily="34" charset="0"/>
                          <a:ea typeface="Lato" panose="020F0502020204030203" pitchFamily="34" charset="0"/>
                          <a:cs typeface="Lato" panose="020F0502020204030203" pitchFamily="34" charset="0"/>
                          <a:sym typeface="Calibri"/>
                        </a:rPr>
                        <a:t>189</a:t>
                      </a:r>
                      <a:endParaRPr sz="3600" dirty="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33350">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12.8%</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10.1%</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11%</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23</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dirty="0">
                          <a:solidFill>
                            <a:srgbClr val="000000"/>
                          </a:solidFill>
                          <a:latin typeface="Lato" panose="020F0502020204030203" pitchFamily="34" charset="0"/>
                          <a:ea typeface="Lato" panose="020F0502020204030203" pitchFamily="34" charset="0"/>
                          <a:cs typeface="Lato" panose="020F0502020204030203" pitchFamily="34" charset="0"/>
                          <a:sym typeface="Calibri"/>
                        </a:rPr>
                        <a:t>195</a:t>
                      </a:r>
                      <a:endParaRPr sz="3600" dirty="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33350">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9.4%</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7.3%</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8%</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18</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dirty="0">
                          <a:solidFill>
                            <a:srgbClr val="000000"/>
                          </a:solidFill>
                          <a:latin typeface="Lato" panose="020F0502020204030203" pitchFamily="34" charset="0"/>
                          <a:ea typeface="Lato" panose="020F0502020204030203" pitchFamily="34" charset="0"/>
                          <a:cs typeface="Lato" panose="020F0502020204030203" pitchFamily="34" charset="0"/>
                          <a:sym typeface="Calibri"/>
                        </a:rPr>
                        <a:t>205</a:t>
                      </a:r>
                      <a:endParaRPr sz="3600" dirty="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33350">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6.4%</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3.1%</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5%</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13</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dirty="0">
                          <a:solidFill>
                            <a:srgbClr val="000000"/>
                          </a:solidFill>
                          <a:latin typeface="Lato" panose="020F0502020204030203" pitchFamily="34" charset="0"/>
                          <a:ea typeface="Lato" panose="020F0502020204030203" pitchFamily="34" charset="0"/>
                          <a:cs typeface="Lato" panose="020F0502020204030203" pitchFamily="34" charset="0"/>
                          <a:sym typeface="Calibri"/>
                        </a:rPr>
                        <a:t>199</a:t>
                      </a:r>
                      <a:endParaRPr sz="3600" dirty="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33350">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2.5%</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1.8%</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3%</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8</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dirty="0">
                          <a:solidFill>
                            <a:srgbClr val="000000"/>
                          </a:solidFill>
                          <a:latin typeface="Lato" panose="020F0502020204030203" pitchFamily="34" charset="0"/>
                          <a:ea typeface="Lato" panose="020F0502020204030203" pitchFamily="34" charset="0"/>
                          <a:cs typeface="Lato" panose="020F0502020204030203" pitchFamily="34" charset="0"/>
                          <a:sym typeface="Calibri"/>
                        </a:rPr>
                        <a:t>206</a:t>
                      </a:r>
                      <a:endParaRPr sz="3600" dirty="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33350">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1.5%</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0.0%</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2%</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Calibri"/>
                        </a:rPr>
                        <a:t>6</a:t>
                      </a:r>
                      <a:endParaRPr sz="360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IN" sz="1600" b="0" i="0" u="none" strike="noStrike" cap="none" dirty="0">
                          <a:solidFill>
                            <a:srgbClr val="000000"/>
                          </a:solidFill>
                          <a:latin typeface="Lato" panose="020F0502020204030203" pitchFamily="34" charset="0"/>
                          <a:ea typeface="Lato" panose="020F0502020204030203" pitchFamily="34" charset="0"/>
                          <a:cs typeface="Lato" panose="020F0502020204030203" pitchFamily="34" charset="0"/>
                          <a:sym typeface="Calibri"/>
                        </a:rPr>
                        <a:t>231</a:t>
                      </a:r>
                      <a:endParaRPr sz="3600" dirty="0">
                        <a:latin typeface="Lato" panose="020F0502020204030203" pitchFamily="34" charset="0"/>
                        <a:ea typeface="Lato" panose="020F0502020204030203" pitchFamily="34" charset="0"/>
                        <a:cs typeface="Lato" panose="020F0502020204030203" pitchFamily="34" charset="0"/>
                      </a:endParaRPr>
                    </a:p>
                  </a:txBody>
                  <a:tcPr marL="10800" marR="10800" marT="10800" marB="1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graphicFrame>
        <p:nvGraphicFramePr>
          <p:cNvPr id="2" name="Table 1">
            <a:extLst>
              <a:ext uri="{FF2B5EF4-FFF2-40B4-BE49-F238E27FC236}">
                <a16:creationId xmlns:a16="http://schemas.microsoft.com/office/drawing/2014/main" id="{4346846E-EC49-483E-978B-5A66ED1AB124}"/>
              </a:ext>
            </a:extLst>
          </p:cNvPr>
          <p:cNvGraphicFramePr>
            <a:graphicFrameLocks noGrp="1"/>
          </p:cNvGraphicFramePr>
          <p:nvPr>
            <p:extLst>
              <p:ext uri="{D42A27DB-BD31-4B8C-83A1-F6EECF244321}">
                <p14:modId xmlns:p14="http://schemas.microsoft.com/office/powerpoint/2010/main" val="2747413381"/>
              </p:ext>
            </p:extLst>
          </p:nvPr>
        </p:nvGraphicFramePr>
        <p:xfrm>
          <a:off x="2787650" y="5438775"/>
          <a:ext cx="5880100" cy="933450"/>
        </p:xfrm>
        <a:graphic>
          <a:graphicData uri="http://schemas.openxmlformats.org/drawingml/2006/table">
            <a:tbl>
              <a:tblPr>
                <a:tableStyleId>{48CAF343-2ED1-4E81-8B03-4AA92D390BD6}</a:tableStyleId>
              </a:tblPr>
              <a:tblGrid>
                <a:gridCol w="4546134">
                  <a:extLst>
                    <a:ext uri="{9D8B030D-6E8A-4147-A177-3AD203B41FA5}">
                      <a16:colId xmlns:a16="http://schemas.microsoft.com/office/drawing/2014/main" val="2396778340"/>
                    </a:ext>
                  </a:extLst>
                </a:gridCol>
                <a:gridCol w="1333966">
                  <a:extLst>
                    <a:ext uri="{9D8B030D-6E8A-4147-A177-3AD203B41FA5}">
                      <a16:colId xmlns:a16="http://schemas.microsoft.com/office/drawing/2014/main" val="1605259972"/>
                    </a:ext>
                  </a:extLst>
                </a:gridCol>
              </a:tblGrid>
              <a:tr h="168275">
                <a:tc gridSpan="2">
                  <a:txBody>
                    <a:bodyPr/>
                    <a:lstStyle/>
                    <a:p>
                      <a:pPr algn="ctr" fontAlgn="b"/>
                      <a:r>
                        <a:rPr lang="en-IN" sz="2000" u="none" strike="noStrike" dirty="0">
                          <a:effectLst/>
                        </a:rPr>
                        <a:t>Base line</a:t>
                      </a:r>
                      <a:endParaRPr lang="en-IN" sz="2000" b="0" i="0" u="none" strike="noStrike" dirty="0">
                        <a:solidFill>
                          <a:srgbClr val="000000"/>
                        </a:solidFill>
                        <a:effectLst/>
                        <a:latin typeface="Calibri" panose="020F0502020204030204" pitchFamily="34" charset="0"/>
                      </a:endParaRPr>
                    </a:p>
                  </a:txBody>
                  <a:tcPr marL="6350" marR="6350" marT="6350" marB="0" anchor="b"/>
                </a:tc>
                <a:tc hMerge="1">
                  <a:txBody>
                    <a:bodyPr/>
                    <a:lstStyle/>
                    <a:p>
                      <a:endParaRPr lang="en-IN"/>
                    </a:p>
                  </a:txBody>
                  <a:tcPr/>
                </a:tc>
                <a:extLst>
                  <a:ext uri="{0D108BD9-81ED-4DB2-BD59-A6C34878D82A}">
                    <a16:rowId xmlns:a16="http://schemas.microsoft.com/office/drawing/2014/main" val="3528432187"/>
                  </a:ext>
                </a:extLst>
              </a:tr>
              <a:tr h="168275">
                <a:tc>
                  <a:txBody>
                    <a:bodyPr/>
                    <a:lstStyle/>
                    <a:p>
                      <a:pPr algn="l" fontAlgn="b"/>
                      <a:r>
                        <a:rPr lang="en-US" sz="2000" u="none" strike="noStrike" dirty="0">
                          <a:effectLst/>
                        </a:rPr>
                        <a:t>No of breakdowns in a year</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IN" sz="2000" u="none" strike="noStrike" dirty="0">
                          <a:effectLst/>
                        </a:rPr>
                        <a:t>418</a:t>
                      </a:r>
                      <a:endParaRPr lang="en-IN"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74043010"/>
                  </a:ext>
                </a:extLst>
              </a:tr>
              <a:tr h="168275">
                <a:tc>
                  <a:txBody>
                    <a:bodyPr/>
                    <a:lstStyle/>
                    <a:p>
                      <a:pPr algn="l" fontAlgn="b"/>
                      <a:r>
                        <a:rPr lang="en-US" sz="2000" u="none" strike="noStrike" dirty="0">
                          <a:effectLst/>
                        </a:rPr>
                        <a:t>Cost (@250K per breakdown) in Million</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IN" sz="2000" u="none" strike="noStrike" dirty="0">
                          <a:effectLst/>
                        </a:rPr>
                        <a:t>104.5</a:t>
                      </a:r>
                      <a:endParaRPr lang="en-IN"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575744675"/>
                  </a:ext>
                </a:extLst>
              </a:tr>
            </a:tbl>
          </a:graphicData>
        </a:graphic>
      </p:graphicFrame>
    </p:spTree>
    <p:extLst>
      <p:ext uri="{BB962C8B-B14F-4D97-AF65-F5344CB8AC3E}">
        <p14:creationId xmlns:p14="http://schemas.microsoft.com/office/powerpoint/2010/main" val="179092756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WiFi Networking">
            <a:extLst>
              <a:ext uri="{FF2B5EF4-FFF2-40B4-BE49-F238E27FC236}">
                <a16:creationId xmlns:a16="http://schemas.microsoft.com/office/drawing/2014/main" id="{EBE9BD2D-4612-4262-8CBD-5B5902B90884}"/>
              </a:ext>
            </a:extLst>
          </p:cNvPr>
          <p:cNvSpPr txBox="1"/>
          <p:nvPr/>
        </p:nvSpPr>
        <p:spPr>
          <a:xfrm>
            <a:off x="943432" y="189810"/>
            <a:ext cx="10305136"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ctr">
              <a:defRPr sz="2400">
                <a:latin typeface="Lato Semibold"/>
                <a:ea typeface="Lato Semibold"/>
                <a:cs typeface="Lato Semibold"/>
                <a:sym typeface="Lato Semibold"/>
              </a:defRPr>
            </a:lvl1pPr>
          </a:lstStyle>
          <a:p>
            <a:r>
              <a:rPr lang="en-US" dirty="0"/>
              <a:t>BENEFIT ESTIMATION EXAMPLE – STRATEGY-1</a:t>
            </a:r>
          </a:p>
        </p:txBody>
      </p:sp>
      <p:graphicFrame>
        <p:nvGraphicFramePr>
          <p:cNvPr id="3" name="Table 2">
            <a:extLst>
              <a:ext uri="{FF2B5EF4-FFF2-40B4-BE49-F238E27FC236}">
                <a16:creationId xmlns:a16="http://schemas.microsoft.com/office/drawing/2014/main" id="{EA959523-44F2-4C9C-B23A-0E18C6E57026}"/>
              </a:ext>
            </a:extLst>
          </p:cNvPr>
          <p:cNvGraphicFramePr>
            <a:graphicFrameLocks noGrp="1"/>
          </p:cNvGraphicFramePr>
          <p:nvPr>
            <p:extLst>
              <p:ext uri="{D42A27DB-BD31-4B8C-83A1-F6EECF244321}">
                <p14:modId xmlns:p14="http://schemas.microsoft.com/office/powerpoint/2010/main" val="3351698109"/>
              </p:ext>
            </p:extLst>
          </p:nvPr>
        </p:nvGraphicFramePr>
        <p:xfrm>
          <a:off x="762000" y="666841"/>
          <a:ext cx="10772775" cy="3246120"/>
        </p:xfrm>
        <a:graphic>
          <a:graphicData uri="http://schemas.openxmlformats.org/drawingml/2006/table">
            <a:tbl>
              <a:tblPr/>
              <a:tblGrid>
                <a:gridCol w="1293319">
                  <a:extLst>
                    <a:ext uri="{9D8B030D-6E8A-4147-A177-3AD203B41FA5}">
                      <a16:colId xmlns:a16="http://schemas.microsoft.com/office/drawing/2014/main" val="2562564142"/>
                    </a:ext>
                  </a:extLst>
                </a:gridCol>
                <a:gridCol w="1548341">
                  <a:extLst>
                    <a:ext uri="{9D8B030D-6E8A-4147-A177-3AD203B41FA5}">
                      <a16:colId xmlns:a16="http://schemas.microsoft.com/office/drawing/2014/main" val="1475676452"/>
                    </a:ext>
                  </a:extLst>
                </a:gridCol>
                <a:gridCol w="1712282">
                  <a:extLst>
                    <a:ext uri="{9D8B030D-6E8A-4147-A177-3AD203B41FA5}">
                      <a16:colId xmlns:a16="http://schemas.microsoft.com/office/drawing/2014/main" val="3272606393"/>
                    </a:ext>
                  </a:extLst>
                </a:gridCol>
                <a:gridCol w="2932739">
                  <a:extLst>
                    <a:ext uri="{9D8B030D-6E8A-4147-A177-3AD203B41FA5}">
                      <a16:colId xmlns:a16="http://schemas.microsoft.com/office/drawing/2014/main" val="1070866928"/>
                    </a:ext>
                  </a:extLst>
                </a:gridCol>
                <a:gridCol w="3286094">
                  <a:extLst>
                    <a:ext uri="{9D8B030D-6E8A-4147-A177-3AD203B41FA5}">
                      <a16:colId xmlns:a16="http://schemas.microsoft.com/office/drawing/2014/main" val="3745746305"/>
                    </a:ext>
                  </a:extLst>
                </a:gridCol>
              </a:tblGrid>
              <a:tr h="184150">
                <a:tc>
                  <a:txBody>
                    <a:bodyPr/>
                    <a:lstStyle/>
                    <a:p>
                      <a:pPr algn="ctr" rtl="0" fontAlgn="ctr"/>
                      <a:r>
                        <a:rPr lang="en-IN" sz="1600" b="0" i="0" u="none" strike="noStrike" dirty="0">
                          <a:solidFill>
                            <a:srgbClr val="FFFFFF"/>
                          </a:solidFill>
                          <a:effectLst/>
                          <a:latin typeface="Lato" panose="020F0502020204030203"/>
                        </a:rPr>
                        <a:t>Max.</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5A5A5A"/>
                    </a:solidFill>
                  </a:tcPr>
                </a:tc>
                <a:tc>
                  <a:txBody>
                    <a:bodyPr/>
                    <a:lstStyle/>
                    <a:p>
                      <a:pPr algn="ctr" rtl="0" fontAlgn="ctr"/>
                      <a:r>
                        <a:rPr lang="en-IN" sz="1600" b="0" i="0" u="none" strike="noStrike">
                          <a:solidFill>
                            <a:srgbClr val="FFFFFF"/>
                          </a:solidFill>
                          <a:effectLst/>
                          <a:latin typeface="Lato" panose="020F0502020204030203"/>
                        </a:rPr>
                        <a:t>Min.</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5A5A5A"/>
                    </a:solidFill>
                  </a:tcPr>
                </a:tc>
                <a:tc>
                  <a:txBody>
                    <a:bodyPr/>
                    <a:lstStyle/>
                    <a:p>
                      <a:pPr algn="ctr" rtl="0" fontAlgn="ctr"/>
                      <a:r>
                        <a:rPr lang="en-IN" sz="1600" b="0" i="0" u="none" strike="noStrike">
                          <a:solidFill>
                            <a:srgbClr val="FFFFFF"/>
                          </a:solidFill>
                          <a:effectLst/>
                          <a:latin typeface="Lato" panose="020F0502020204030203"/>
                        </a:rPr>
                        <a:t>Avg.</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5A5A5A"/>
                    </a:solidFill>
                  </a:tcPr>
                </a:tc>
                <a:tc rowSpan="2">
                  <a:txBody>
                    <a:bodyPr/>
                    <a:lstStyle/>
                    <a:p>
                      <a:pPr algn="ctr" rtl="0" fontAlgn="ctr"/>
                      <a:r>
                        <a:rPr lang="en-US" sz="1600" b="0" i="0" u="none" strike="noStrike">
                          <a:solidFill>
                            <a:srgbClr val="FFFFFF"/>
                          </a:solidFill>
                          <a:effectLst/>
                          <a:latin typeface="Lato" panose="020F0502020204030203"/>
                        </a:rPr>
                        <a:t>Windows where a breakdown was observed</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A5A5A"/>
                    </a:solidFill>
                  </a:tcPr>
                </a:tc>
                <a:tc rowSpan="2">
                  <a:txBody>
                    <a:bodyPr/>
                    <a:lstStyle/>
                    <a:p>
                      <a:pPr algn="ctr" rtl="0" fontAlgn="ctr"/>
                      <a:r>
                        <a:rPr lang="en-US" sz="1600" b="0" i="0" u="none" strike="noStrike">
                          <a:solidFill>
                            <a:srgbClr val="FFFFFF"/>
                          </a:solidFill>
                          <a:effectLst/>
                          <a:latin typeface="Lato" panose="020F0502020204030203"/>
                        </a:rPr>
                        <a:t>Windows where a breakdown was not observed</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A5A5A"/>
                    </a:solidFill>
                  </a:tcPr>
                </a:tc>
                <a:extLst>
                  <a:ext uri="{0D108BD9-81ED-4DB2-BD59-A6C34878D82A}">
                    <a16:rowId xmlns:a16="http://schemas.microsoft.com/office/drawing/2014/main" val="3191477924"/>
                  </a:ext>
                </a:extLst>
              </a:tr>
              <a:tr h="260350">
                <a:tc>
                  <a:txBody>
                    <a:bodyPr/>
                    <a:lstStyle/>
                    <a:p>
                      <a:pPr algn="ctr" rtl="0" fontAlgn="ctr"/>
                      <a:r>
                        <a:rPr lang="en-IN" sz="1600" b="0" i="0" u="none" strike="noStrike" dirty="0">
                          <a:solidFill>
                            <a:srgbClr val="FFFFFF"/>
                          </a:solidFill>
                          <a:effectLst/>
                          <a:latin typeface="Lato" panose="020F0502020204030203"/>
                        </a:rPr>
                        <a:t>predicted probability</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5A5A5A"/>
                    </a:solidFill>
                  </a:tcPr>
                </a:tc>
                <a:tc>
                  <a:txBody>
                    <a:bodyPr/>
                    <a:lstStyle/>
                    <a:p>
                      <a:pPr algn="ctr" rtl="0" fontAlgn="ctr"/>
                      <a:r>
                        <a:rPr lang="en-IN" sz="1600" b="0" i="0" u="none" strike="noStrike">
                          <a:solidFill>
                            <a:srgbClr val="FFFFFF"/>
                          </a:solidFill>
                          <a:effectLst/>
                          <a:latin typeface="Lato" panose="020F0502020204030203"/>
                        </a:rPr>
                        <a:t>predicted probability</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5A5A5A"/>
                    </a:solidFill>
                  </a:tcPr>
                </a:tc>
                <a:tc>
                  <a:txBody>
                    <a:bodyPr/>
                    <a:lstStyle/>
                    <a:p>
                      <a:pPr algn="ctr" rtl="0" fontAlgn="ctr"/>
                      <a:r>
                        <a:rPr lang="en-IN" sz="1600" b="0" i="0" u="none" strike="noStrike">
                          <a:solidFill>
                            <a:srgbClr val="FFFFFF"/>
                          </a:solidFill>
                          <a:effectLst/>
                          <a:latin typeface="Lato" panose="020F0502020204030203"/>
                        </a:rPr>
                        <a:t>predicted probability</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5A5A5A"/>
                    </a:solidFill>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88373350"/>
                  </a:ext>
                </a:extLst>
              </a:tr>
              <a:tr h="190500">
                <a:tc>
                  <a:txBody>
                    <a:bodyPr/>
                    <a:lstStyle/>
                    <a:p>
                      <a:pPr algn="ctr" rtl="0" fontAlgn="ctr"/>
                      <a:r>
                        <a:rPr lang="en-IN" sz="1600" b="0" i="0" u="none" strike="noStrike">
                          <a:solidFill>
                            <a:srgbClr val="000000"/>
                          </a:solidFill>
                          <a:effectLst/>
                          <a:latin typeface="Lato" panose="020F0502020204030203"/>
                        </a:rPr>
                        <a:t>100.00%</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600" b="0" i="0" u="none" strike="noStrike">
                          <a:solidFill>
                            <a:srgbClr val="000000"/>
                          </a:solidFill>
                          <a:effectLst/>
                          <a:latin typeface="Lato" panose="020F0502020204030203"/>
                        </a:rPr>
                        <a:t>43.10%</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600" b="0" i="0" u="none" strike="noStrike">
                          <a:solidFill>
                            <a:srgbClr val="000000"/>
                          </a:solidFill>
                          <a:effectLst/>
                          <a:latin typeface="Lato" panose="020F0502020204030203"/>
                        </a:rPr>
                        <a:t>57%</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600" b="0" i="0" u="none" strike="noStrike">
                          <a:solidFill>
                            <a:srgbClr val="000000"/>
                          </a:solidFill>
                          <a:effectLst/>
                          <a:latin typeface="Lato" panose="020F0502020204030203"/>
                        </a:rPr>
                        <a:t>123</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600" b="0" i="0" u="none" strike="noStrike">
                          <a:solidFill>
                            <a:srgbClr val="000000"/>
                          </a:solidFill>
                          <a:effectLst/>
                          <a:latin typeface="Lato" panose="020F0502020204030203"/>
                        </a:rPr>
                        <a:t>99</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BC2E6"/>
                    </a:solidFill>
                  </a:tcPr>
                </a:tc>
                <a:extLst>
                  <a:ext uri="{0D108BD9-81ED-4DB2-BD59-A6C34878D82A}">
                    <a16:rowId xmlns:a16="http://schemas.microsoft.com/office/drawing/2014/main" val="3137875598"/>
                  </a:ext>
                </a:extLst>
              </a:tr>
              <a:tr h="190500">
                <a:tc>
                  <a:txBody>
                    <a:bodyPr/>
                    <a:lstStyle/>
                    <a:p>
                      <a:pPr algn="ctr" rtl="0" fontAlgn="ctr"/>
                      <a:r>
                        <a:rPr lang="en-IN" sz="1600" b="0" i="0" u="none" strike="noStrike">
                          <a:solidFill>
                            <a:srgbClr val="000000"/>
                          </a:solidFill>
                          <a:effectLst/>
                          <a:latin typeface="Lato" panose="020F0502020204030203"/>
                        </a:rPr>
                        <a:t>42.60%</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600" b="0" i="0" u="none" strike="noStrike">
                          <a:solidFill>
                            <a:srgbClr val="000000"/>
                          </a:solidFill>
                          <a:effectLst/>
                          <a:latin typeface="Lato" panose="020F0502020204030203"/>
                        </a:rPr>
                        <a:t>31.30%</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600" b="0" i="0" u="none" strike="noStrike">
                          <a:solidFill>
                            <a:srgbClr val="000000"/>
                          </a:solidFill>
                          <a:effectLst/>
                          <a:latin typeface="Lato" panose="020F0502020204030203"/>
                        </a:rPr>
                        <a:t>32%</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600" b="0" i="0" u="none" strike="noStrike">
                          <a:solidFill>
                            <a:srgbClr val="000000"/>
                          </a:solidFill>
                          <a:effectLst/>
                          <a:latin typeface="Lato" panose="020F0502020204030203"/>
                        </a:rPr>
                        <a:t>77</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600" b="0" i="0" u="none" strike="noStrike">
                          <a:solidFill>
                            <a:srgbClr val="000000"/>
                          </a:solidFill>
                          <a:effectLst/>
                          <a:latin typeface="Lato" panose="020F0502020204030203"/>
                        </a:rPr>
                        <a:t>140</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BC2E6"/>
                    </a:solidFill>
                  </a:tcPr>
                </a:tc>
                <a:extLst>
                  <a:ext uri="{0D108BD9-81ED-4DB2-BD59-A6C34878D82A}">
                    <a16:rowId xmlns:a16="http://schemas.microsoft.com/office/drawing/2014/main" val="2596516779"/>
                  </a:ext>
                </a:extLst>
              </a:tr>
              <a:tr h="190500">
                <a:tc>
                  <a:txBody>
                    <a:bodyPr/>
                    <a:lstStyle/>
                    <a:p>
                      <a:pPr algn="ctr" rtl="0" fontAlgn="ctr"/>
                      <a:r>
                        <a:rPr lang="en-IN" sz="1600" b="0" i="0" u="none" strike="noStrike">
                          <a:solidFill>
                            <a:srgbClr val="000000"/>
                          </a:solidFill>
                          <a:effectLst/>
                          <a:latin typeface="Lato" panose="020F0502020204030203"/>
                        </a:rPr>
                        <a:t>30.10%</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600" b="0" i="0" u="none" strike="noStrike">
                          <a:solidFill>
                            <a:srgbClr val="000000"/>
                          </a:solidFill>
                          <a:effectLst/>
                          <a:latin typeface="Lato" panose="020F0502020204030203"/>
                        </a:rPr>
                        <a:t>24.20%</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600" b="0" i="0" u="none" strike="noStrike">
                          <a:solidFill>
                            <a:srgbClr val="000000"/>
                          </a:solidFill>
                          <a:effectLst/>
                          <a:latin typeface="Lato" panose="020F0502020204030203"/>
                        </a:rPr>
                        <a:t>28%</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600" b="0" i="0" u="none" strike="noStrike">
                          <a:solidFill>
                            <a:srgbClr val="000000"/>
                          </a:solidFill>
                          <a:effectLst/>
                          <a:latin typeface="Lato" panose="020F0502020204030203"/>
                        </a:rPr>
                        <a:t>67</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IN" sz="1600" b="0" i="0" u="none" strike="noStrike">
                          <a:solidFill>
                            <a:srgbClr val="000000"/>
                          </a:solidFill>
                          <a:effectLst/>
                          <a:latin typeface="Lato" panose="020F0502020204030203"/>
                        </a:rPr>
                        <a:t>152</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5128441"/>
                  </a:ext>
                </a:extLst>
              </a:tr>
              <a:tr h="190500">
                <a:tc>
                  <a:txBody>
                    <a:bodyPr/>
                    <a:lstStyle/>
                    <a:p>
                      <a:pPr algn="ctr" rtl="0" fontAlgn="ctr"/>
                      <a:r>
                        <a:rPr lang="en-IN" sz="1600" b="0" i="0" u="none" strike="noStrike">
                          <a:solidFill>
                            <a:srgbClr val="000000"/>
                          </a:solidFill>
                          <a:effectLst/>
                          <a:latin typeface="Lato" panose="020F0502020204030203"/>
                        </a:rPr>
                        <a:t>24.10%</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600" b="0" i="0" u="none" strike="noStrike">
                          <a:solidFill>
                            <a:srgbClr val="000000"/>
                          </a:solidFill>
                          <a:effectLst/>
                          <a:latin typeface="Lato" panose="020F0502020204030203"/>
                        </a:rPr>
                        <a:t>19.00%</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600" b="0" i="0" u="none" strike="noStrike">
                          <a:solidFill>
                            <a:srgbClr val="000000"/>
                          </a:solidFill>
                          <a:effectLst/>
                          <a:latin typeface="Lato" panose="020F0502020204030203"/>
                        </a:rPr>
                        <a:t>22%</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600" b="0" i="0" u="none" strike="noStrike" dirty="0">
                          <a:solidFill>
                            <a:srgbClr val="000000"/>
                          </a:solidFill>
                          <a:effectLst/>
                          <a:latin typeface="Lato" panose="020F0502020204030203"/>
                        </a:rPr>
                        <a:t>52</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IN" sz="1600" b="0" i="0" u="none" strike="noStrike">
                          <a:solidFill>
                            <a:srgbClr val="000000"/>
                          </a:solidFill>
                          <a:effectLst/>
                          <a:latin typeface="Lato" panose="020F0502020204030203"/>
                        </a:rPr>
                        <a:t>156</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864859"/>
                  </a:ext>
                </a:extLst>
              </a:tr>
              <a:tr h="190500">
                <a:tc>
                  <a:txBody>
                    <a:bodyPr/>
                    <a:lstStyle/>
                    <a:p>
                      <a:pPr algn="ctr" rtl="0" fontAlgn="ctr"/>
                      <a:r>
                        <a:rPr lang="en-IN" sz="1600" b="0" i="0" u="none" strike="noStrike">
                          <a:solidFill>
                            <a:srgbClr val="000000"/>
                          </a:solidFill>
                          <a:effectLst/>
                          <a:latin typeface="Lato" panose="020F0502020204030203"/>
                        </a:rPr>
                        <a:t>18.70%</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600" b="0" i="0" u="none" strike="noStrike">
                          <a:solidFill>
                            <a:srgbClr val="000000"/>
                          </a:solidFill>
                          <a:effectLst/>
                          <a:latin typeface="Lato" panose="020F0502020204030203"/>
                        </a:rPr>
                        <a:t>13.20%</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600" b="0" i="0" u="none" strike="noStrike">
                          <a:solidFill>
                            <a:srgbClr val="000000"/>
                          </a:solidFill>
                          <a:effectLst/>
                          <a:latin typeface="Lato" panose="020F0502020204030203"/>
                        </a:rPr>
                        <a:t>15%</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600" b="0" i="0" u="none" strike="noStrike">
                          <a:solidFill>
                            <a:srgbClr val="000000"/>
                          </a:solidFill>
                          <a:effectLst/>
                          <a:latin typeface="Lato" panose="020F0502020204030203"/>
                        </a:rPr>
                        <a:t>31</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IN" sz="1600" b="0" i="0" u="none" strike="noStrike">
                          <a:solidFill>
                            <a:srgbClr val="000000"/>
                          </a:solidFill>
                          <a:effectLst/>
                          <a:latin typeface="Lato" panose="020F0502020204030203"/>
                        </a:rPr>
                        <a:t>189</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07036384"/>
                  </a:ext>
                </a:extLst>
              </a:tr>
              <a:tr h="190500">
                <a:tc>
                  <a:txBody>
                    <a:bodyPr/>
                    <a:lstStyle/>
                    <a:p>
                      <a:pPr algn="ctr" rtl="0" fontAlgn="ctr"/>
                      <a:r>
                        <a:rPr lang="en-IN" sz="1600" b="0" i="0" u="none" strike="noStrike">
                          <a:solidFill>
                            <a:srgbClr val="000000"/>
                          </a:solidFill>
                          <a:effectLst/>
                          <a:latin typeface="Lato" panose="020F0502020204030203"/>
                        </a:rPr>
                        <a:t>12.80%</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600" b="0" i="0" u="none" strike="noStrike">
                          <a:solidFill>
                            <a:srgbClr val="000000"/>
                          </a:solidFill>
                          <a:effectLst/>
                          <a:latin typeface="Lato" panose="020F0502020204030203"/>
                        </a:rPr>
                        <a:t>10.10%</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600" b="0" i="0" u="none" strike="noStrike">
                          <a:solidFill>
                            <a:srgbClr val="000000"/>
                          </a:solidFill>
                          <a:effectLst/>
                          <a:latin typeface="Lato" panose="020F0502020204030203"/>
                        </a:rPr>
                        <a:t>11%</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600" b="0" i="0" u="none" strike="noStrike" dirty="0">
                          <a:solidFill>
                            <a:srgbClr val="000000"/>
                          </a:solidFill>
                          <a:effectLst/>
                          <a:latin typeface="Lato" panose="020F0502020204030203"/>
                        </a:rPr>
                        <a:t>23</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IN" sz="1600" b="0" i="0" u="none" strike="noStrike">
                          <a:solidFill>
                            <a:srgbClr val="000000"/>
                          </a:solidFill>
                          <a:effectLst/>
                          <a:latin typeface="Lato" panose="020F0502020204030203"/>
                        </a:rPr>
                        <a:t>195</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978408"/>
                  </a:ext>
                </a:extLst>
              </a:tr>
              <a:tr h="190500">
                <a:tc>
                  <a:txBody>
                    <a:bodyPr/>
                    <a:lstStyle/>
                    <a:p>
                      <a:pPr algn="ctr" rtl="0" fontAlgn="ctr"/>
                      <a:r>
                        <a:rPr lang="en-IN" sz="1600" b="0" i="0" u="none" strike="noStrike">
                          <a:solidFill>
                            <a:srgbClr val="000000"/>
                          </a:solidFill>
                          <a:effectLst/>
                          <a:latin typeface="Lato" panose="020F0502020204030203"/>
                        </a:rPr>
                        <a:t>9.40%</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600" b="0" i="0" u="none" strike="noStrike">
                          <a:solidFill>
                            <a:srgbClr val="000000"/>
                          </a:solidFill>
                          <a:effectLst/>
                          <a:latin typeface="Lato" panose="020F0502020204030203"/>
                        </a:rPr>
                        <a:t>7.30%</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600" b="0" i="0" u="none" strike="noStrike">
                          <a:solidFill>
                            <a:srgbClr val="000000"/>
                          </a:solidFill>
                          <a:effectLst/>
                          <a:latin typeface="Lato" panose="020F0502020204030203"/>
                        </a:rPr>
                        <a:t>8%</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600" b="0" i="0" u="none" strike="noStrike">
                          <a:solidFill>
                            <a:srgbClr val="000000"/>
                          </a:solidFill>
                          <a:effectLst/>
                          <a:latin typeface="Lato" panose="020F0502020204030203"/>
                        </a:rPr>
                        <a:t>18</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IN" sz="1600" b="0" i="0" u="none" strike="noStrike">
                          <a:solidFill>
                            <a:srgbClr val="000000"/>
                          </a:solidFill>
                          <a:effectLst/>
                          <a:latin typeface="Lato" panose="020F0502020204030203"/>
                        </a:rPr>
                        <a:t>205</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9186737"/>
                  </a:ext>
                </a:extLst>
              </a:tr>
              <a:tr h="190500">
                <a:tc>
                  <a:txBody>
                    <a:bodyPr/>
                    <a:lstStyle/>
                    <a:p>
                      <a:pPr algn="ctr" rtl="0" fontAlgn="ctr"/>
                      <a:r>
                        <a:rPr lang="en-IN" sz="1600" b="0" i="0" u="none" strike="noStrike">
                          <a:solidFill>
                            <a:srgbClr val="000000"/>
                          </a:solidFill>
                          <a:effectLst/>
                          <a:latin typeface="Lato" panose="020F0502020204030203"/>
                        </a:rPr>
                        <a:t>6.40%</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600" b="0" i="0" u="none" strike="noStrike">
                          <a:solidFill>
                            <a:srgbClr val="000000"/>
                          </a:solidFill>
                          <a:effectLst/>
                          <a:latin typeface="Lato" panose="020F0502020204030203"/>
                        </a:rPr>
                        <a:t>3.10%</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600" b="0" i="0" u="none" strike="noStrike">
                          <a:solidFill>
                            <a:srgbClr val="000000"/>
                          </a:solidFill>
                          <a:effectLst/>
                          <a:latin typeface="Lato" panose="020F0502020204030203"/>
                        </a:rPr>
                        <a:t>5%</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600" b="0" i="0" u="none" strike="noStrike">
                          <a:solidFill>
                            <a:srgbClr val="000000"/>
                          </a:solidFill>
                          <a:effectLst/>
                          <a:latin typeface="Lato" panose="020F0502020204030203"/>
                        </a:rPr>
                        <a:t>13</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IN" sz="1600" b="0" i="0" u="none" strike="noStrike" dirty="0">
                          <a:solidFill>
                            <a:srgbClr val="000000"/>
                          </a:solidFill>
                          <a:effectLst/>
                          <a:latin typeface="Lato" panose="020F0502020204030203"/>
                        </a:rPr>
                        <a:t>199</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646513"/>
                  </a:ext>
                </a:extLst>
              </a:tr>
              <a:tr h="190500">
                <a:tc>
                  <a:txBody>
                    <a:bodyPr/>
                    <a:lstStyle/>
                    <a:p>
                      <a:pPr algn="ctr" rtl="0" fontAlgn="ctr"/>
                      <a:r>
                        <a:rPr lang="en-IN" sz="1600" b="0" i="0" u="none" strike="noStrike">
                          <a:solidFill>
                            <a:srgbClr val="000000"/>
                          </a:solidFill>
                          <a:effectLst/>
                          <a:latin typeface="Lato" panose="020F0502020204030203"/>
                        </a:rPr>
                        <a:t>2.50%</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600" b="0" i="0" u="none" strike="noStrike">
                          <a:solidFill>
                            <a:srgbClr val="000000"/>
                          </a:solidFill>
                          <a:effectLst/>
                          <a:latin typeface="Lato" panose="020F0502020204030203"/>
                        </a:rPr>
                        <a:t>1.80%</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600" b="0" i="0" u="none" strike="noStrike">
                          <a:solidFill>
                            <a:srgbClr val="000000"/>
                          </a:solidFill>
                          <a:effectLst/>
                          <a:latin typeface="Lato" panose="020F0502020204030203"/>
                        </a:rPr>
                        <a:t>3%</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600" b="0" i="0" u="none" strike="noStrike">
                          <a:solidFill>
                            <a:srgbClr val="000000"/>
                          </a:solidFill>
                          <a:effectLst/>
                          <a:latin typeface="Lato" panose="020F0502020204030203"/>
                        </a:rPr>
                        <a:t>8</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IN" sz="1600" b="0" i="0" u="none" strike="noStrike" dirty="0">
                          <a:solidFill>
                            <a:srgbClr val="000000"/>
                          </a:solidFill>
                          <a:effectLst/>
                          <a:latin typeface="Lato" panose="020F0502020204030203"/>
                        </a:rPr>
                        <a:t>206</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525100"/>
                  </a:ext>
                </a:extLst>
              </a:tr>
              <a:tr h="190500">
                <a:tc>
                  <a:txBody>
                    <a:bodyPr/>
                    <a:lstStyle/>
                    <a:p>
                      <a:pPr algn="ctr" rtl="0" fontAlgn="ctr"/>
                      <a:r>
                        <a:rPr lang="en-IN" sz="1600" b="0" i="0" u="none" strike="noStrike">
                          <a:solidFill>
                            <a:srgbClr val="000000"/>
                          </a:solidFill>
                          <a:effectLst/>
                          <a:latin typeface="Lato" panose="020F0502020204030203"/>
                        </a:rPr>
                        <a:t>1.50%</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600" b="0" i="0" u="none" strike="noStrike">
                          <a:solidFill>
                            <a:srgbClr val="000000"/>
                          </a:solidFill>
                          <a:effectLst/>
                          <a:latin typeface="Lato" panose="020F0502020204030203"/>
                        </a:rPr>
                        <a:t>0.00%</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600" b="0" i="0" u="none" strike="noStrike">
                          <a:solidFill>
                            <a:srgbClr val="000000"/>
                          </a:solidFill>
                          <a:effectLst/>
                          <a:latin typeface="Lato" panose="020F0502020204030203"/>
                        </a:rPr>
                        <a:t>2%</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600" b="0" i="0" u="none" strike="noStrike">
                          <a:solidFill>
                            <a:srgbClr val="000000"/>
                          </a:solidFill>
                          <a:effectLst/>
                          <a:latin typeface="Lato" panose="020F0502020204030203"/>
                        </a:rPr>
                        <a:t>6</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IN" sz="1600" b="0" i="0" u="none" strike="noStrike" dirty="0">
                          <a:solidFill>
                            <a:srgbClr val="000000"/>
                          </a:solidFill>
                          <a:effectLst/>
                          <a:latin typeface="Lato" panose="020F0502020204030203"/>
                        </a:rPr>
                        <a:t>231</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4946046"/>
                  </a:ext>
                </a:extLst>
              </a:tr>
            </a:tbl>
          </a:graphicData>
        </a:graphic>
      </p:graphicFrame>
      <p:graphicFrame>
        <p:nvGraphicFramePr>
          <p:cNvPr id="4" name="Table 3">
            <a:extLst>
              <a:ext uri="{FF2B5EF4-FFF2-40B4-BE49-F238E27FC236}">
                <a16:creationId xmlns:a16="http://schemas.microsoft.com/office/drawing/2014/main" id="{E7F1B0A6-44E7-4F82-AD9A-67463DF88D58}"/>
              </a:ext>
            </a:extLst>
          </p:cNvPr>
          <p:cNvGraphicFramePr>
            <a:graphicFrameLocks noGrp="1"/>
          </p:cNvGraphicFramePr>
          <p:nvPr>
            <p:extLst>
              <p:ext uri="{D42A27DB-BD31-4B8C-83A1-F6EECF244321}">
                <p14:modId xmlns:p14="http://schemas.microsoft.com/office/powerpoint/2010/main" val="2425621798"/>
              </p:ext>
            </p:extLst>
          </p:nvPr>
        </p:nvGraphicFramePr>
        <p:xfrm>
          <a:off x="1711325" y="4105910"/>
          <a:ext cx="9242224" cy="2416810"/>
        </p:xfrm>
        <a:graphic>
          <a:graphicData uri="http://schemas.openxmlformats.org/drawingml/2006/table">
            <a:tbl>
              <a:tblPr>
                <a:tableStyleId>{48CAF343-2ED1-4E81-8B03-4AA92D390BD6}</a:tableStyleId>
              </a:tblPr>
              <a:tblGrid>
                <a:gridCol w="8238544">
                  <a:extLst>
                    <a:ext uri="{9D8B030D-6E8A-4147-A177-3AD203B41FA5}">
                      <a16:colId xmlns:a16="http://schemas.microsoft.com/office/drawing/2014/main" val="1520442100"/>
                    </a:ext>
                  </a:extLst>
                </a:gridCol>
                <a:gridCol w="1003680">
                  <a:extLst>
                    <a:ext uri="{9D8B030D-6E8A-4147-A177-3AD203B41FA5}">
                      <a16:colId xmlns:a16="http://schemas.microsoft.com/office/drawing/2014/main" val="3873844070"/>
                    </a:ext>
                  </a:extLst>
                </a:gridCol>
              </a:tblGrid>
              <a:tr h="190500">
                <a:tc gridSpan="2">
                  <a:txBody>
                    <a:bodyPr/>
                    <a:lstStyle/>
                    <a:p>
                      <a:pPr algn="ctr" fontAlgn="b"/>
                      <a:r>
                        <a:rPr lang="en-IN" sz="1400" b="1" u="none" strike="noStrike" dirty="0">
                          <a:effectLst/>
                        </a:rPr>
                        <a:t>Base line</a:t>
                      </a:r>
                      <a:endParaRPr lang="en-IN" sz="1400" b="1" i="0" u="none" strike="noStrike" dirty="0">
                        <a:solidFill>
                          <a:srgbClr val="000000"/>
                        </a:solidFill>
                        <a:effectLst/>
                        <a:latin typeface="Calibri" panose="020F0502020204030204" pitchFamily="34" charset="0"/>
                      </a:endParaRPr>
                    </a:p>
                  </a:txBody>
                  <a:tcPr marL="6350" marR="6350" marT="6350" marB="0" anchor="b"/>
                </a:tc>
                <a:tc hMerge="1">
                  <a:txBody>
                    <a:bodyPr/>
                    <a:lstStyle/>
                    <a:p>
                      <a:endParaRPr lang="en-IN"/>
                    </a:p>
                  </a:txBody>
                  <a:tcPr/>
                </a:tc>
                <a:extLst>
                  <a:ext uri="{0D108BD9-81ED-4DB2-BD59-A6C34878D82A}">
                    <a16:rowId xmlns:a16="http://schemas.microsoft.com/office/drawing/2014/main" val="2129509235"/>
                  </a:ext>
                </a:extLst>
              </a:tr>
              <a:tr h="190500">
                <a:tc>
                  <a:txBody>
                    <a:bodyPr/>
                    <a:lstStyle/>
                    <a:p>
                      <a:pPr algn="l" fontAlgn="b"/>
                      <a:r>
                        <a:rPr lang="en-US" sz="1400" u="none" strike="noStrike" dirty="0">
                          <a:effectLst/>
                        </a:rPr>
                        <a:t>No of breakdowns in a year</a:t>
                      </a:r>
                      <a:endParaRPr lang="en-US" sz="14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IN" sz="1400" u="none" strike="noStrike">
                          <a:effectLst/>
                        </a:rPr>
                        <a:t>418</a:t>
                      </a:r>
                      <a:endParaRPr lang="en-IN" sz="1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773749540"/>
                  </a:ext>
                </a:extLst>
              </a:tr>
              <a:tr h="190500">
                <a:tc>
                  <a:txBody>
                    <a:bodyPr/>
                    <a:lstStyle/>
                    <a:p>
                      <a:pPr algn="l" fontAlgn="b"/>
                      <a:r>
                        <a:rPr lang="en-US" sz="1400" u="none" strike="noStrike">
                          <a:effectLst/>
                        </a:rPr>
                        <a:t>Cost (@250K per breakdown) in Million</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400" u="none" strike="noStrike">
                          <a:effectLst/>
                        </a:rPr>
                        <a:t>104.5</a:t>
                      </a:r>
                      <a:endParaRPr lang="en-IN" sz="1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67252668"/>
                  </a:ext>
                </a:extLst>
              </a:tr>
              <a:tr h="190500">
                <a:tc>
                  <a:txBody>
                    <a:bodyPr/>
                    <a:lstStyle/>
                    <a:p>
                      <a:pPr algn="l" fontAlgn="b"/>
                      <a:endParaRPr lang="en-IN"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IN" sz="1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144158011"/>
                  </a:ext>
                </a:extLst>
              </a:tr>
              <a:tr h="190500">
                <a:tc gridSpan="2">
                  <a:txBody>
                    <a:bodyPr/>
                    <a:lstStyle/>
                    <a:p>
                      <a:pPr algn="ctr" fontAlgn="b"/>
                      <a:r>
                        <a:rPr lang="en-US" sz="1400" b="1" u="none" strike="noStrike" dirty="0">
                          <a:effectLst/>
                        </a:rPr>
                        <a:t>If our strategy is to shut down the machine if the probability of breakdown is more than 31.3%</a:t>
                      </a:r>
                      <a:endParaRPr lang="en-US" sz="1400" b="1" i="0" u="none" strike="noStrike" dirty="0">
                        <a:solidFill>
                          <a:srgbClr val="000000"/>
                        </a:solidFill>
                        <a:effectLst/>
                        <a:latin typeface="Calibri" panose="020F0502020204030204" pitchFamily="34" charset="0"/>
                      </a:endParaRPr>
                    </a:p>
                  </a:txBody>
                  <a:tcPr marL="6350" marR="6350" marT="6350" marB="0" anchor="b"/>
                </a:tc>
                <a:tc hMerge="1">
                  <a:txBody>
                    <a:bodyPr/>
                    <a:lstStyle/>
                    <a:p>
                      <a:endParaRPr lang="en-IN"/>
                    </a:p>
                  </a:txBody>
                  <a:tcPr/>
                </a:tc>
                <a:extLst>
                  <a:ext uri="{0D108BD9-81ED-4DB2-BD59-A6C34878D82A}">
                    <a16:rowId xmlns:a16="http://schemas.microsoft.com/office/drawing/2014/main" val="2884610074"/>
                  </a:ext>
                </a:extLst>
              </a:tr>
              <a:tr h="190500">
                <a:tc>
                  <a:txBody>
                    <a:bodyPr/>
                    <a:lstStyle/>
                    <a:p>
                      <a:pPr algn="l" fontAlgn="b"/>
                      <a:r>
                        <a:rPr lang="en-US" sz="1400" u="none" strike="noStrike" dirty="0">
                          <a:effectLst/>
                        </a:rPr>
                        <a:t>No of breakdown in a year - false negatives</a:t>
                      </a:r>
                      <a:endParaRPr lang="en-US" sz="1400" b="0" i="0" u="none" strike="noStrike" dirty="0">
                        <a:solidFill>
                          <a:srgbClr val="000000"/>
                        </a:solidFill>
                        <a:effectLst/>
                        <a:latin typeface="Calibri" panose="020F0502020204030204" pitchFamily="34" charset="0"/>
                      </a:endParaRPr>
                    </a:p>
                  </a:txBody>
                  <a:tcPr marL="6350" marR="6350" marT="6350" marB="0" anchor="b">
                    <a:solidFill>
                      <a:srgbClr val="FFFF00"/>
                    </a:solidFill>
                  </a:tcPr>
                </a:tc>
                <a:tc>
                  <a:txBody>
                    <a:bodyPr/>
                    <a:lstStyle/>
                    <a:p>
                      <a:pPr algn="r" fontAlgn="b"/>
                      <a:r>
                        <a:rPr lang="en-IN" sz="1400" u="none" strike="noStrike" dirty="0">
                          <a:effectLst/>
                        </a:rPr>
                        <a:t>218</a:t>
                      </a:r>
                      <a:endParaRPr lang="en-IN" sz="1400" b="0" i="0" u="none" strike="noStrike" dirty="0">
                        <a:solidFill>
                          <a:srgbClr val="000000"/>
                        </a:solidFill>
                        <a:effectLst/>
                        <a:latin typeface="Calibri" panose="020F0502020204030204" pitchFamily="34" charset="0"/>
                      </a:endParaRPr>
                    </a:p>
                  </a:txBody>
                  <a:tcPr marL="6350" marR="6350" marT="6350" marB="0" anchor="b">
                    <a:solidFill>
                      <a:srgbClr val="FFFF00"/>
                    </a:solidFill>
                  </a:tcPr>
                </a:tc>
                <a:extLst>
                  <a:ext uri="{0D108BD9-81ED-4DB2-BD59-A6C34878D82A}">
                    <a16:rowId xmlns:a16="http://schemas.microsoft.com/office/drawing/2014/main" val="2564624495"/>
                  </a:ext>
                </a:extLst>
              </a:tr>
              <a:tr h="190500">
                <a:tc>
                  <a:txBody>
                    <a:bodyPr/>
                    <a:lstStyle/>
                    <a:p>
                      <a:pPr algn="l" fontAlgn="b"/>
                      <a:r>
                        <a:rPr lang="en-US" sz="1400" u="none" strike="noStrike" dirty="0">
                          <a:effectLst/>
                        </a:rPr>
                        <a:t>Cost (@250K per breakdown) in Million</a:t>
                      </a:r>
                      <a:endParaRPr lang="en-US" sz="1400" b="0" i="0" u="none" strike="noStrike" dirty="0">
                        <a:solidFill>
                          <a:srgbClr val="000000"/>
                        </a:solidFill>
                        <a:effectLst/>
                        <a:latin typeface="Calibri" panose="020F0502020204030204" pitchFamily="34" charset="0"/>
                      </a:endParaRPr>
                    </a:p>
                  </a:txBody>
                  <a:tcPr marL="6350" marR="6350" marT="6350" marB="0" anchor="b">
                    <a:solidFill>
                      <a:srgbClr val="FFFF00"/>
                    </a:solidFill>
                  </a:tcPr>
                </a:tc>
                <a:tc>
                  <a:txBody>
                    <a:bodyPr/>
                    <a:lstStyle/>
                    <a:p>
                      <a:pPr algn="r" fontAlgn="b"/>
                      <a:r>
                        <a:rPr lang="en-IN" sz="1400" u="none" strike="noStrike" dirty="0">
                          <a:effectLst/>
                        </a:rPr>
                        <a:t>54.5</a:t>
                      </a:r>
                      <a:endParaRPr lang="en-IN" sz="1400" b="0" i="0" u="none" strike="noStrike" dirty="0">
                        <a:solidFill>
                          <a:srgbClr val="000000"/>
                        </a:solidFill>
                        <a:effectLst/>
                        <a:latin typeface="Calibri" panose="020F0502020204030204" pitchFamily="34" charset="0"/>
                      </a:endParaRPr>
                    </a:p>
                  </a:txBody>
                  <a:tcPr marL="6350" marR="6350" marT="6350" marB="0" anchor="b">
                    <a:solidFill>
                      <a:srgbClr val="FFFF00"/>
                    </a:solidFill>
                  </a:tcPr>
                </a:tc>
                <a:extLst>
                  <a:ext uri="{0D108BD9-81ED-4DB2-BD59-A6C34878D82A}">
                    <a16:rowId xmlns:a16="http://schemas.microsoft.com/office/drawing/2014/main" val="530806737"/>
                  </a:ext>
                </a:extLst>
              </a:tr>
              <a:tr h="190500">
                <a:tc>
                  <a:txBody>
                    <a:bodyPr/>
                    <a:lstStyle/>
                    <a:p>
                      <a:pPr algn="l" fontAlgn="b"/>
                      <a:r>
                        <a:rPr lang="en-US" sz="1400" u="none" strike="noStrike" dirty="0">
                          <a:effectLst/>
                        </a:rPr>
                        <a:t>No of shutdown without break down - false positives</a:t>
                      </a:r>
                      <a:endParaRPr lang="en-US" sz="1400" b="0" i="0" u="none" strike="noStrike" dirty="0">
                        <a:solidFill>
                          <a:srgbClr val="000000"/>
                        </a:solidFill>
                        <a:effectLst/>
                        <a:latin typeface="Calibri" panose="020F0502020204030204" pitchFamily="34" charset="0"/>
                      </a:endParaRPr>
                    </a:p>
                  </a:txBody>
                  <a:tcPr marL="6350" marR="6350" marT="6350" marB="0" anchor="b">
                    <a:solidFill>
                      <a:schemeClr val="accent5">
                        <a:lumMod val="60000"/>
                        <a:lumOff val="40000"/>
                      </a:schemeClr>
                    </a:solidFill>
                  </a:tcPr>
                </a:tc>
                <a:tc>
                  <a:txBody>
                    <a:bodyPr/>
                    <a:lstStyle/>
                    <a:p>
                      <a:pPr algn="r" fontAlgn="b"/>
                      <a:r>
                        <a:rPr lang="en-IN" sz="1400" u="none" strike="noStrike" dirty="0">
                          <a:effectLst/>
                        </a:rPr>
                        <a:t>239</a:t>
                      </a:r>
                      <a:endParaRPr lang="en-IN" sz="1400" b="0" i="0" u="none" strike="noStrike" dirty="0">
                        <a:solidFill>
                          <a:srgbClr val="000000"/>
                        </a:solidFill>
                        <a:effectLst/>
                        <a:latin typeface="Calibri" panose="020F0502020204030204" pitchFamily="34" charset="0"/>
                      </a:endParaRPr>
                    </a:p>
                  </a:txBody>
                  <a:tcPr marL="6350" marR="6350" marT="6350" marB="0" anchor="b">
                    <a:solidFill>
                      <a:schemeClr val="accent5">
                        <a:lumMod val="60000"/>
                        <a:lumOff val="40000"/>
                      </a:schemeClr>
                    </a:solidFill>
                  </a:tcPr>
                </a:tc>
                <a:extLst>
                  <a:ext uri="{0D108BD9-81ED-4DB2-BD59-A6C34878D82A}">
                    <a16:rowId xmlns:a16="http://schemas.microsoft.com/office/drawing/2014/main" val="3225172361"/>
                  </a:ext>
                </a:extLst>
              </a:tr>
              <a:tr h="190500">
                <a:tc>
                  <a:txBody>
                    <a:bodyPr/>
                    <a:lstStyle/>
                    <a:p>
                      <a:pPr algn="l" fontAlgn="b"/>
                      <a:r>
                        <a:rPr lang="en-US" sz="1400" u="none" strike="noStrike" dirty="0">
                          <a:effectLst/>
                        </a:rPr>
                        <a:t>Cost (@100K per breakdown) in Million</a:t>
                      </a:r>
                      <a:endParaRPr lang="en-US" sz="1400" b="0" i="0" u="none" strike="noStrike" dirty="0">
                        <a:solidFill>
                          <a:srgbClr val="000000"/>
                        </a:solidFill>
                        <a:effectLst/>
                        <a:latin typeface="Calibri" panose="020F0502020204030204" pitchFamily="34" charset="0"/>
                      </a:endParaRPr>
                    </a:p>
                  </a:txBody>
                  <a:tcPr marL="6350" marR="6350" marT="6350" marB="0" anchor="b">
                    <a:solidFill>
                      <a:schemeClr val="accent5">
                        <a:lumMod val="60000"/>
                        <a:lumOff val="40000"/>
                      </a:schemeClr>
                    </a:solidFill>
                  </a:tcPr>
                </a:tc>
                <a:tc>
                  <a:txBody>
                    <a:bodyPr/>
                    <a:lstStyle/>
                    <a:p>
                      <a:pPr algn="r" fontAlgn="b"/>
                      <a:r>
                        <a:rPr lang="en-IN" sz="1400" u="none" strike="noStrike" dirty="0">
                          <a:effectLst/>
                        </a:rPr>
                        <a:t>23.9</a:t>
                      </a:r>
                      <a:endParaRPr lang="en-IN" sz="1400" b="0" i="0" u="none" strike="noStrike" dirty="0">
                        <a:solidFill>
                          <a:srgbClr val="000000"/>
                        </a:solidFill>
                        <a:effectLst/>
                        <a:latin typeface="Calibri" panose="020F0502020204030204" pitchFamily="34" charset="0"/>
                      </a:endParaRPr>
                    </a:p>
                  </a:txBody>
                  <a:tcPr marL="6350" marR="6350" marT="6350" marB="0" anchor="b">
                    <a:solidFill>
                      <a:schemeClr val="accent5">
                        <a:lumMod val="60000"/>
                        <a:lumOff val="40000"/>
                      </a:schemeClr>
                    </a:solidFill>
                  </a:tcPr>
                </a:tc>
                <a:extLst>
                  <a:ext uri="{0D108BD9-81ED-4DB2-BD59-A6C34878D82A}">
                    <a16:rowId xmlns:a16="http://schemas.microsoft.com/office/drawing/2014/main" val="759154298"/>
                  </a:ext>
                </a:extLst>
              </a:tr>
              <a:tr h="190500">
                <a:tc>
                  <a:txBody>
                    <a:bodyPr/>
                    <a:lstStyle/>
                    <a:p>
                      <a:pPr algn="l" fontAlgn="b"/>
                      <a:r>
                        <a:rPr lang="en-IN" sz="1400" u="none" strike="noStrike">
                          <a:effectLst/>
                        </a:rPr>
                        <a:t>Total cost</a:t>
                      </a:r>
                      <a:endParaRPr lang="en-IN"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400" u="none" strike="noStrike" dirty="0">
                          <a:effectLst/>
                        </a:rPr>
                        <a:t>78.4</a:t>
                      </a:r>
                      <a:endParaRPr lang="en-IN" sz="14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348938247"/>
                  </a:ext>
                </a:extLst>
              </a:tr>
              <a:tr h="184150">
                <a:tc>
                  <a:txBody>
                    <a:bodyPr/>
                    <a:lstStyle/>
                    <a:p>
                      <a:pPr algn="l" fontAlgn="b"/>
                      <a:r>
                        <a:rPr lang="en-US" sz="1400" u="none" strike="noStrike" dirty="0">
                          <a:effectLst/>
                        </a:rPr>
                        <a:t>Cost save compared to baseline</a:t>
                      </a:r>
                      <a:endParaRPr lang="en-US" sz="14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IN" sz="1400" b="1" u="none" strike="noStrike" dirty="0">
                          <a:effectLst/>
                        </a:rPr>
                        <a:t>26.1</a:t>
                      </a:r>
                      <a:endParaRPr lang="en-IN" sz="14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47330865"/>
                  </a:ext>
                </a:extLst>
              </a:tr>
            </a:tbl>
          </a:graphicData>
        </a:graphic>
      </p:graphicFrame>
    </p:spTree>
    <p:extLst>
      <p:ext uri="{BB962C8B-B14F-4D97-AF65-F5344CB8AC3E}">
        <p14:creationId xmlns:p14="http://schemas.microsoft.com/office/powerpoint/2010/main" val="331160382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WiFi Networking">
            <a:extLst>
              <a:ext uri="{FF2B5EF4-FFF2-40B4-BE49-F238E27FC236}">
                <a16:creationId xmlns:a16="http://schemas.microsoft.com/office/drawing/2014/main" id="{EBE9BD2D-4612-4262-8CBD-5B5902B90884}"/>
              </a:ext>
            </a:extLst>
          </p:cNvPr>
          <p:cNvSpPr txBox="1"/>
          <p:nvPr/>
        </p:nvSpPr>
        <p:spPr>
          <a:xfrm>
            <a:off x="943432" y="189810"/>
            <a:ext cx="10305136"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ctr">
              <a:defRPr sz="2400">
                <a:latin typeface="Lato Semibold"/>
                <a:ea typeface="Lato Semibold"/>
                <a:cs typeface="Lato Semibold"/>
                <a:sym typeface="Lato Semibold"/>
              </a:defRPr>
            </a:lvl1pPr>
          </a:lstStyle>
          <a:p>
            <a:r>
              <a:rPr lang="en-US" dirty="0"/>
              <a:t>BENEFIT ESTIMATION EXAMPLE – STRATEGY-2</a:t>
            </a:r>
          </a:p>
        </p:txBody>
      </p:sp>
      <p:graphicFrame>
        <p:nvGraphicFramePr>
          <p:cNvPr id="5" name="Table 4">
            <a:extLst>
              <a:ext uri="{FF2B5EF4-FFF2-40B4-BE49-F238E27FC236}">
                <a16:creationId xmlns:a16="http://schemas.microsoft.com/office/drawing/2014/main" id="{1D778203-4ED3-4907-B73A-D09D48501214}"/>
              </a:ext>
            </a:extLst>
          </p:cNvPr>
          <p:cNvGraphicFramePr>
            <a:graphicFrameLocks noGrp="1"/>
          </p:cNvGraphicFramePr>
          <p:nvPr>
            <p:extLst>
              <p:ext uri="{D42A27DB-BD31-4B8C-83A1-F6EECF244321}">
                <p14:modId xmlns:p14="http://schemas.microsoft.com/office/powerpoint/2010/main" val="4189933414"/>
              </p:ext>
            </p:extLst>
          </p:nvPr>
        </p:nvGraphicFramePr>
        <p:xfrm>
          <a:off x="1097280" y="891866"/>
          <a:ext cx="10655167" cy="3246120"/>
        </p:xfrm>
        <a:graphic>
          <a:graphicData uri="http://schemas.openxmlformats.org/drawingml/2006/table">
            <a:tbl>
              <a:tblPr/>
              <a:tblGrid>
                <a:gridCol w="1360642">
                  <a:extLst>
                    <a:ext uri="{9D8B030D-6E8A-4147-A177-3AD203B41FA5}">
                      <a16:colId xmlns:a16="http://schemas.microsoft.com/office/drawing/2014/main" val="4086777127"/>
                    </a:ext>
                  </a:extLst>
                </a:gridCol>
                <a:gridCol w="1628938">
                  <a:extLst>
                    <a:ext uri="{9D8B030D-6E8A-4147-A177-3AD203B41FA5}">
                      <a16:colId xmlns:a16="http://schemas.microsoft.com/office/drawing/2014/main" val="2639378471"/>
                    </a:ext>
                  </a:extLst>
                </a:gridCol>
                <a:gridCol w="1801413">
                  <a:extLst>
                    <a:ext uri="{9D8B030D-6E8A-4147-A177-3AD203B41FA5}">
                      <a16:colId xmlns:a16="http://schemas.microsoft.com/office/drawing/2014/main" val="667379165"/>
                    </a:ext>
                  </a:extLst>
                </a:gridCol>
                <a:gridCol w="3085399">
                  <a:extLst>
                    <a:ext uri="{9D8B030D-6E8A-4147-A177-3AD203B41FA5}">
                      <a16:colId xmlns:a16="http://schemas.microsoft.com/office/drawing/2014/main" val="2564203001"/>
                    </a:ext>
                  </a:extLst>
                </a:gridCol>
                <a:gridCol w="2778775">
                  <a:extLst>
                    <a:ext uri="{9D8B030D-6E8A-4147-A177-3AD203B41FA5}">
                      <a16:colId xmlns:a16="http://schemas.microsoft.com/office/drawing/2014/main" val="3898727833"/>
                    </a:ext>
                  </a:extLst>
                </a:gridCol>
              </a:tblGrid>
              <a:tr h="184150">
                <a:tc>
                  <a:txBody>
                    <a:bodyPr/>
                    <a:lstStyle/>
                    <a:p>
                      <a:pPr algn="ctr" rtl="0" fontAlgn="ctr"/>
                      <a:r>
                        <a:rPr lang="en-IN" sz="1600" b="0" i="0" u="none" strike="noStrike">
                          <a:solidFill>
                            <a:srgbClr val="FFFFFF"/>
                          </a:solidFill>
                          <a:effectLst/>
                          <a:latin typeface="Lato"/>
                        </a:rPr>
                        <a:t>Max.</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5A5A5A"/>
                    </a:solidFill>
                  </a:tcPr>
                </a:tc>
                <a:tc>
                  <a:txBody>
                    <a:bodyPr/>
                    <a:lstStyle/>
                    <a:p>
                      <a:pPr algn="ctr" rtl="0" fontAlgn="ctr"/>
                      <a:r>
                        <a:rPr lang="en-IN" sz="1600" b="0" i="0" u="none" strike="noStrike">
                          <a:solidFill>
                            <a:srgbClr val="FFFFFF"/>
                          </a:solidFill>
                          <a:effectLst/>
                          <a:latin typeface="Lato"/>
                        </a:rPr>
                        <a:t>Min.</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5A5A5A"/>
                    </a:solidFill>
                  </a:tcPr>
                </a:tc>
                <a:tc>
                  <a:txBody>
                    <a:bodyPr/>
                    <a:lstStyle/>
                    <a:p>
                      <a:pPr algn="ctr" rtl="0" fontAlgn="ctr"/>
                      <a:r>
                        <a:rPr lang="en-IN" sz="1600" b="0" i="0" u="none" strike="noStrike">
                          <a:solidFill>
                            <a:srgbClr val="FFFFFF"/>
                          </a:solidFill>
                          <a:effectLst/>
                          <a:latin typeface="Lato"/>
                        </a:rPr>
                        <a:t>Avg.</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5A5A5A"/>
                    </a:solidFill>
                  </a:tcPr>
                </a:tc>
                <a:tc rowSpan="2">
                  <a:txBody>
                    <a:bodyPr/>
                    <a:lstStyle/>
                    <a:p>
                      <a:pPr algn="ctr" rtl="0" fontAlgn="ctr"/>
                      <a:r>
                        <a:rPr lang="en-US" sz="1600" b="0" i="0" u="none" strike="noStrike">
                          <a:solidFill>
                            <a:srgbClr val="FFFFFF"/>
                          </a:solidFill>
                          <a:effectLst/>
                          <a:latin typeface="Lato"/>
                        </a:rPr>
                        <a:t>Windows where a breakdown was observed</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A5A5A"/>
                    </a:solidFill>
                  </a:tcPr>
                </a:tc>
                <a:tc rowSpan="2">
                  <a:txBody>
                    <a:bodyPr/>
                    <a:lstStyle/>
                    <a:p>
                      <a:pPr algn="ctr" rtl="0" fontAlgn="ctr"/>
                      <a:r>
                        <a:rPr lang="en-US" sz="1600" b="0" i="0" u="none" strike="noStrike">
                          <a:solidFill>
                            <a:srgbClr val="FFFFFF"/>
                          </a:solidFill>
                          <a:effectLst/>
                          <a:latin typeface="Lato"/>
                        </a:rPr>
                        <a:t>Windows where a breakdown was not observed</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A5A5A"/>
                    </a:solidFill>
                  </a:tcPr>
                </a:tc>
                <a:extLst>
                  <a:ext uri="{0D108BD9-81ED-4DB2-BD59-A6C34878D82A}">
                    <a16:rowId xmlns:a16="http://schemas.microsoft.com/office/drawing/2014/main" val="4232718877"/>
                  </a:ext>
                </a:extLst>
              </a:tr>
              <a:tr h="260350">
                <a:tc>
                  <a:txBody>
                    <a:bodyPr/>
                    <a:lstStyle/>
                    <a:p>
                      <a:pPr algn="ctr" rtl="0" fontAlgn="ctr"/>
                      <a:r>
                        <a:rPr lang="en-IN" sz="1600" b="0" i="0" u="none" strike="noStrike">
                          <a:solidFill>
                            <a:srgbClr val="FFFFFF"/>
                          </a:solidFill>
                          <a:effectLst/>
                          <a:latin typeface="Lato"/>
                        </a:rPr>
                        <a:t>predicted probability</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5A5A5A"/>
                    </a:solidFill>
                  </a:tcPr>
                </a:tc>
                <a:tc>
                  <a:txBody>
                    <a:bodyPr/>
                    <a:lstStyle/>
                    <a:p>
                      <a:pPr algn="ctr" rtl="0" fontAlgn="ctr"/>
                      <a:r>
                        <a:rPr lang="en-IN" sz="1600" b="0" i="0" u="none" strike="noStrike">
                          <a:solidFill>
                            <a:srgbClr val="FFFFFF"/>
                          </a:solidFill>
                          <a:effectLst/>
                          <a:latin typeface="Lato"/>
                        </a:rPr>
                        <a:t>predicted probability</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5A5A5A"/>
                    </a:solidFill>
                  </a:tcPr>
                </a:tc>
                <a:tc>
                  <a:txBody>
                    <a:bodyPr/>
                    <a:lstStyle/>
                    <a:p>
                      <a:pPr algn="ctr" rtl="0" fontAlgn="ctr"/>
                      <a:r>
                        <a:rPr lang="en-IN" sz="1600" b="0" i="0" u="none" strike="noStrike">
                          <a:solidFill>
                            <a:srgbClr val="FFFFFF"/>
                          </a:solidFill>
                          <a:effectLst/>
                          <a:latin typeface="Lato"/>
                        </a:rPr>
                        <a:t>predicted probability</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5A5A5A"/>
                    </a:solidFill>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422020738"/>
                  </a:ext>
                </a:extLst>
              </a:tr>
              <a:tr h="190500">
                <a:tc>
                  <a:txBody>
                    <a:bodyPr/>
                    <a:lstStyle/>
                    <a:p>
                      <a:pPr algn="ctr" rtl="0" fontAlgn="ctr"/>
                      <a:r>
                        <a:rPr lang="en-IN" sz="1600" b="0" i="0" u="none" strike="noStrike">
                          <a:solidFill>
                            <a:srgbClr val="000000"/>
                          </a:solidFill>
                          <a:effectLst/>
                          <a:latin typeface="Lato"/>
                        </a:rPr>
                        <a:t>100.00%</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600" b="0" i="0" u="none" strike="noStrike">
                          <a:solidFill>
                            <a:srgbClr val="000000"/>
                          </a:solidFill>
                          <a:effectLst/>
                          <a:latin typeface="Lato"/>
                        </a:rPr>
                        <a:t>43.10%</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600" b="0" i="0" u="none" strike="noStrike">
                          <a:solidFill>
                            <a:srgbClr val="000000"/>
                          </a:solidFill>
                          <a:effectLst/>
                          <a:latin typeface="Lato"/>
                        </a:rPr>
                        <a:t>57%</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600" b="0" i="0" u="none" strike="noStrike">
                          <a:solidFill>
                            <a:srgbClr val="000000"/>
                          </a:solidFill>
                          <a:effectLst/>
                          <a:latin typeface="Lato"/>
                        </a:rPr>
                        <a:t>123</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600" b="0" i="0" u="none" strike="noStrike">
                          <a:solidFill>
                            <a:srgbClr val="000000"/>
                          </a:solidFill>
                          <a:effectLst/>
                          <a:latin typeface="Lato"/>
                        </a:rPr>
                        <a:t>99</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BC2E6"/>
                    </a:solidFill>
                  </a:tcPr>
                </a:tc>
                <a:extLst>
                  <a:ext uri="{0D108BD9-81ED-4DB2-BD59-A6C34878D82A}">
                    <a16:rowId xmlns:a16="http://schemas.microsoft.com/office/drawing/2014/main" val="2861657308"/>
                  </a:ext>
                </a:extLst>
              </a:tr>
              <a:tr h="190500">
                <a:tc>
                  <a:txBody>
                    <a:bodyPr/>
                    <a:lstStyle/>
                    <a:p>
                      <a:pPr algn="ctr" rtl="0" fontAlgn="ctr"/>
                      <a:r>
                        <a:rPr lang="en-IN" sz="1600" b="0" i="0" u="none" strike="noStrike">
                          <a:solidFill>
                            <a:srgbClr val="000000"/>
                          </a:solidFill>
                          <a:effectLst/>
                          <a:latin typeface="Lato"/>
                        </a:rPr>
                        <a:t>42.60%</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600" b="0" i="0" u="none" strike="noStrike">
                          <a:solidFill>
                            <a:srgbClr val="000000"/>
                          </a:solidFill>
                          <a:effectLst/>
                          <a:latin typeface="Lato"/>
                        </a:rPr>
                        <a:t>31.30%</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600" b="0" i="0" u="none" strike="noStrike">
                          <a:solidFill>
                            <a:srgbClr val="000000"/>
                          </a:solidFill>
                          <a:effectLst/>
                          <a:latin typeface="Lato"/>
                        </a:rPr>
                        <a:t>32%</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600" b="0" i="0" u="none" strike="noStrike">
                          <a:solidFill>
                            <a:srgbClr val="000000"/>
                          </a:solidFill>
                          <a:effectLst/>
                          <a:latin typeface="Lato"/>
                        </a:rPr>
                        <a:t>77</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600" b="0" i="0" u="none" strike="noStrike">
                          <a:solidFill>
                            <a:srgbClr val="000000"/>
                          </a:solidFill>
                          <a:effectLst/>
                          <a:latin typeface="Lato"/>
                        </a:rPr>
                        <a:t>140</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BC2E6"/>
                    </a:solidFill>
                  </a:tcPr>
                </a:tc>
                <a:extLst>
                  <a:ext uri="{0D108BD9-81ED-4DB2-BD59-A6C34878D82A}">
                    <a16:rowId xmlns:a16="http://schemas.microsoft.com/office/drawing/2014/main" val="1514159660"/>
                  </a:ext>
                </a:extLst>
              </a:tr>
              <a:tr h="190500">
                <a:tc>
                  <a:txBody>
                    <a:bodyPr/>
                    <a:lstStyle/>
                    <a:p>
                      <a:pPr algn="ctr" rtl="0" fontAlgn="ctr"/>
                      <a:r>
                        <a:rPr lang="en-IN" sz="1600" b="0" i="0" u="none" strike="noStrike">
                          <a:solidFill>
                            <a:srgbClr val="000000"/>
                          </a:solidFill>
                          <a:effectLst/>
                          <a:latin typeface="Lato"/>
                        </a:rPr>
                        <a:t>30.10%</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600" b="0" i="0" u="none" strike="noStrike">
                          <a:solidFill>
                            <a:srgbClr val="000000"/>
                          </a:solidFill>
                          <a:effectLst/>
                          <a:latin typeface="Lato"/>
                        </a:rPr>
                        <a:t>24.20%</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600" b="0" i="0" u="none" strike="noStrike">
                          <a:solidFill>
                            <a:srgbClr val="000000"/>
                          </a:solidFill>
                          <a:effectLst/>
                          <a:latin typeface="Lato"/>
                        </a:rPr>
                        <a:t>28%</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600" b="0" i="0" u="none" strike="noStrike">
                          <a:solidFill>
                            <a:srgbClr val="000000"/>
                          </a:solidFill>
                          <a:effectLst/>
                          <a:latin typeface="Lato"/>
                        </a:rPr>
                        <a:t>67</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600" b="0" i="0" u="none" strike="noStrike">
                          <a:solidFill>
                            <a:srgbClr val="000000"/>
                          </a:solidFill>
                          <a:effectLst/>
                          <a:latin typeface="Lato"/>
                        </a:rPr>
                        <a:t>152</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BC2E6"/>
                    </a:solidFill>
                  </a:tcPr>
                </a:tc>
                <a:extLst>
                  <a:ext uri="{0D108BD9-81ED-4DB2-BD59-A6C34878D82A}">
                    <a16:rowId xmlns:a16="http://schemas.microsoft.com/office/drawing/2014/main" val="1852403374"/>
                  </a:ext>
                </a:extLst>
              </a:tr>
              <a:tr h="190500">
                <a:tc>
                  <a:txBody>
                    <a:bodyPr/>
                    <a:lstStyle/>
                    <a:p>
                      <a:pPr algn="ctr" rtl="0" fontAlgn="ctr"/>
                      <a:r>
                        <a:rPr lang="en-IN" sz="1600" b="0" i="0" u="none" strike="noStrike">
                          <a:solidFill>
                            <a:srgbClr val="000000"/>
                          </a:solidFill>
                          <a:effectLst/>
                          <a:latin typeface="Lato"/>
                        </a:rPr>
                        <a:t>24.10%</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600" b="0" i="0" u="none" strike="noStrike">
                          <a:solidFill>
                            <a:srgbClr val="000000"/>
                          </a:solidFill>
                          <a:effectLst/>
                          <a:latin typeface="Lato"/>
                        </a:rPr>
                        <a:t>19.00%</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600" b="0" i="0" u="none" strike="noStrike">
                          <a:solidFill>
                            <a:srgbClr val="000000"/>
                          </a:solidFill>
                          <a:effectLst/>
                          <a:latin typeface="Lato"/>
                        </a:rPr>
                        <a:t>22%</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600" b="0" i="0" u="none" strike="noStrike">
                          <a:solidFill>
                            <a:srgbClr val="000000"/>
                          </a:solidFill>
                          <a:effectLst/>
                          <a:latin typeface="Lato"/>
                        </a:rPr>
                        <a:t>52</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IN" sz="1600" b="0" i="0" u="none" strike="noStrike">
                          <a:solidFill>
                            <a:srgbClr val="000000"/>
                          </a:solidFill>
                          <a:effectLst/>
                          <a:latin typeface="Lato"/>
                        </a:rPr>
                        <a:t>156</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7981303"/>
                  </a:ext>
                </a:extLst>
              </a:tr>
              <a:tr h="190500">
                <a:tc>
                  <a:txBody>
                    <a:bodyPr/>
                    <a:lstStyle/>
                    <a:p>
                      <a:pPr algn="ctr" rtl="0" fontAlgn="ctr"/>
                      <a:r>
                        <a:rPr lang="en-IN" sz="1600" b="0" i="0" u="none" strike="noStrike">
                          <a:solidFill>
                            <a:srgbClr val="000000"/>
                          </a:solidFill>
                          <a:effectLst/>
                          <a:latin typeface="Lato"/>
                        </a:rPr>
                        <a:t>18.70%</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600" b="0" i="0" u="none" strike="noStrike">
                          <a:solidFill>
                            <a:srgbClr val="000000"/>
                          </a:solidFill>
                          <a:effectLst/>
                          <a:latin typeface="Lato"/>
                        </a:rPr>
                        <a:t>13.20%</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600" b="0" i="0" u="none" strike="noStrike">
                          <a:solidFill>
                            <a:srgbClr val="000000"/>
                          </a:solidFill>
                          <a:effectLst/>
                          <a:latin typeface="Lato"/>
                        </a:rPr>
                        <a:t>15%</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600" b="0" i="0" u="none" strike="noStrike">
                          <a:solidFill>
                            <a:srgbClr val="000000"/>
                          </a:solidFill>
                          <a:effectLst/>
                          <a:latin typeface="Lato"/>
                        </a:rPr>
                        <a:t>31</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IN" sz="1600" b="0" i="0" u="none" strike="noStrike">
                          <a:solidFill>
                            <a:srgbClr val="000000"/>
                          </a:solidFill>
                          <a:effectLst/>
                          <a:latin typeface="Lato"/>
                        </a:rPr>
                        <a:t>189</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1009500"/>
                  </a:ext>
                </a:extLst>
              </a:tr>
              <a:tr h="190500">
                <a:tc>
                  <a:txBody>
                    <a:bodyPr/>
                    <a:lstStyle/>
                    <a:p>
                      <a:pPr algn="ctr" rtl="0" fontAlgn="ctr"/>
                      <a:r>
                        <a:rPr lang="en-IN" sz="1600" b="0" i="0" u="none" strike="noStrike">
                          <a:solidFill>
                            <a:srgbClr val="000000"/>
                          </a:solidFill>
                          <a:effectLst/>
                          <a:latin typeface="Lato"/>
                        </a:rPr>
                        <a:t>12.80%</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600" b="0" i="0" u="none" strike="noStrike">
                          <a:solidFill>
                            <a:srgbClr val="000000"/>
                          </a:solidFill>
                          <a:effectLst/>
                          <a:latin typeface="Lato"/>
                        </a:rPr>
                        <a:t>10.10%</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600" b="0" i="0" u="none" strike="noStrike">
                          <a:solidFill>
                            <a:srgbClr val="000000"/>
                          </a:solidFill>
                          <a:effectLst/>
                          <a:latin typeface="Lato"/>
                        </a:rPr>
                        <a:t>11%</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600" b="0" i="0" u="none" strike="noStrike">
                          <a:solidFill>
                            <a:srgbClr val="000000"/>
                          </a:solidFill>
                          <a:effectLst/>
                          <a:latin typeface="Lato"/>
                        </a:rPr>
                        <a:t>23</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IN" sz="1600" b="0" i="0" u="none" strike="noStrike">
                          <a:solidFill>
                            <a:srgbClr val="000000"/>
                          </a:solidFill>
                          <a:effectLst/>
                          <a:latin typeface="Lato"/>
                        </a:rPr>
                        <a:t>195</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5792559"/>
                  </a:ext>
                </a:extLst>
              </a:tr>
              <a:tr h="190500">
                <a:tc>
                  <a:txBody>
                    <a:bodyPr/>
                    <a:lstStyle/>
                    <a:p>
                      <a:pPr algn="ctr" rtl="0" fontAlgn="ctr"/>
                      <a:r>
                        <a:rPr lang="en-IN" sz="1600" b="0" i="0" u="none" strike="noStrike">
                          <a:solidFill>
                            <a:srgbClr val="000000"/>
                          </a:solidFill>
                          <a:effectLst/>
                          <a:latin typeface="Lato"/>
                        </a:rPr>
                        <a:t>9.40%</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600" b="0" i="0" u="none" strike="noStrike">
                          <a:solidFill>
                            <a:srgbClr val="000000"/>
                          </a:solidFill>
                          <a:effectLst/>
                          <a:latin typeface="Lato"/>
                        </a:rPr>
                        <a:t>7.30%</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600" b="0" i="0" u="none" strike="noStrike">
                          <a:solidFill>
                            <a:srgbClr val="000000"/>
                          </a:solidFill>
                          <a:effectLst/>
                          <a:latin typeface="Lato"/>
                        </a:rPr>
                        <a:t>8%</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600" b="0" i="0" u="none" strike="noStrike">
                          <a:solidFill>
                            <a:srgbClr val="000000"/>
                          </a:solidFill>
                          <a:effectLst/>
                          <a:latin typeface="Lato"/>
                        </a:rPr>
                        <a:t>18</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IN" sz="1600" b="0" i="0" u="none" strike="noStrike">
                          <a:solidFill>
                            <a:srgbClr val="000000"/>
                          </a:solidFill>
                          <a:effectLst/>
                          <a:latin typeface="Lato"/>
                        </a:rPr>
                        <a:t>205</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5678296"/>
                  </a:ext>
                </a:extLst>
              </a:tr>
              <a:tr h="190500">
                <a:tc>
                  <a:txBody>
                    <a:bodyPr/>
                    <a:lstStyle/>
                    <a:p>
                      <a:pPr algn="ctr" rtl="0" fontAlgn="ctr"/>
                      <a:r>
                        <a:rPr lang="en-IN" sz="1600" b="0" i="0" u="none" strike="noStrike">
                          <a:solidFill>
                            <a:srgbClr val="000000"/>
                          </a:solidFill>
                          <a:effectLst/>
                          <a:latin typeface="Lato"/>
                        </a:rPr>
                        <a:t>6.40%</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600" b="0" i="0" u="none" strike="noStrike">
                          <a:solidFill>
                            <a:srgbClr val="000000"/>
                          </a:solidFill>
                          <a:effectLst/>
                          <a:latin typeface="Lato"/>
                        </a:rPr>
                        <a:t>3.10%</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600" b="0" i="0" u="none" strike="noStrike">
                          <a:solidFill>
                            <a:srgbClr val="000000"/>
                          </a:solidFill>
                          <a:effectLst/>
                          <a:latin typeface="Lato"/>
                        </a:rPr>
                        <a:t>5%</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600" b="0" i="0" u="none" strike="noStrike">
                          <a:solidFill>
                            <a:srgbClr val="000000"/>
                          </a:solidFill>
                          <a:effectLst/>
                          <a:latin typeface="Lato"/>
                        </a:rPr>
                        <a:t>13</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IN" sz="1600" b="0" i="0" u="none" strike="noStrike">
                          <a:solidFill>
                            <a:srgbClr val="000000"/>
                          </a:solidFill>
                          <a:effectLst/>
                          <a:latin typeface="Lato"/>
                        </a:rPr>
                        <a:t>199</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1214270"/>
                  </a:ext>
                </a:extLst>
              </a:tr>
              <a:tr h="190500">
                <a:tc>
                  <a:txBody>
                    <a:bodyPr/>
                    <a:lstStyle/>
                    <a:p>
                      <a:pPr algn="ctr" rtl="0" fontAlgn="ctr"/>
                      <a:r>
                        <a:rPr lang="en-IN" sz="1600" b="0" i="0" u="none" strike="noStrike">
                          <a:solidFill>
                            <a:srgbClr val="000000"/>
                          </a:solidFill>
                          <a:effectLst/>
                          <a:latin typeface="Lato"/>
                        </a:rPr>
                        <a:t>2.50%</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600" b="0" i="0" u="none" strike="noStrike">
                          <a:solidFill>
                            <a:srgbClr val="000000"/>
                          </a:solidFill>
                          <a:effectLst/>
                          <a:latin typeface="Lato"/>
                        </a:rPr>
                        <a:t>1.80%</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600" b="0" i="0" u="none" strike="noStrike">
                          <a:solidFill>
                            <a:srgbClr val="000000"/>
                          </a:solidFill>
                          <a:effectLst/>
                          <a:latin typeface="Lato"/>
                        </a:rPr>
                        <a:t>3%</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600" b="0" i="0" u="none" strike="noStrike">
                          <a:solidFill>
                            <a:srgbClr val="000000"/>
                          </a:solidFill>
                          <a:effectLst/>
                          <a:latin typeface="Lato"/>
                        </a:rPr>
                        <a:t>8</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IN" sz="1600" b="0" i="0" u="none" strike="noStrike">
                          <a:solidFill>
                            <a:srgbClr val="000000"/>
                          </a:solidFill>
                          <a:effectLst/>
                          <a:latin typeface="Lato"/>
                        </a:rPr>
                        <a:t>206</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0576014"/>
                  </a:ext>
                </a:extLst>
              </a:tr>
              <a:tr h="190500">
                <a:tc>
                  <a:txBody>
                    <a:bodyPr/>
                    <a:lstStyle/>
                    <a:p>
                      <a:pPr algn="ctr" rtl="0" fontAlgn="ctr"/>
                      <a:r>
                        <a:rPr lang="en-IN" sz="1600" b="0" i="0" u="none" strike="noStrike">
                          <a:solidFill>
                            <a:srgbClr val="000000"/>
                          </a:solidFill>
                          <a:effectLst/>
                          <a:latin typeface="Lato"/>
                        </a:rPr>
                        <a:t>1.50%</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600" b="0" i="0" u="none" strike="noStrike">
                          <a:solidFill>
                            <a:srgbClr val="000000"/>
                          </a:solidFill>
                          <a:effectLst/>
                          <a:latin typeface="Lato"/>
                        </a:rPr>
                        <a:t>0.00%</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600" b="0" i="0" u="none" strike="noStrike">
                          <a:solidFill>
                            <a:srgbClr val="000000"/>
                          </a:solidFill>
                          <a:effectLst/>
                          <a:latin typeface="Lato"/>
                        </a:rPr>
                        <a:t>2%</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600" b="0" i="0" u="none" strike="noStrike">
                          <a:solidFill>
                            <a:srgbClr val="000000"/>
                          </a:solidFill>
                          <a:effectLst/>
                          <a:latin typeface="Lato"/>
                        </a:rPr>
                        <a:t>6</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IN" sz="1600" b="0" i="0" u="none" strike="noStrike" dirty="0">
                          <a:solidFill>
                            <a:srgbClr val="000000"/>
                          </a:solidFill>
                          <a:effectLst/>
                          <a:latin typeface="Lato"/>
                        </a:rPr>
                        <a:t>231</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26638730"/>
                  </a:ext>
                </a:extLst>
              </a:tr>
            </a:tbl>
          </a:graphicData>
        </a:graphic>
      </p:graphicFrame>
      <p:graphicFrame>
        <p:nvGraphicFramePr>
          <p:cNvPr id="7" name="Table 6">
            <a:extLst>
              <a:ext uri="{FF2B5EF4-FFF2-40B4-BE49-F238E27FC236}">
                <a16:creationId xmlns:a16="http://schemas.microsoft.com/office/drawing/2014/main" id="{B09B5CDE-3ECB-4C00-99DE-2BBA72EFC14E}"/>
              </a:ext>
            </a:extLst>
          </p:cNvPr>
          <p:cNvGraphicFramePr>
            <a:graphicFrameLocks noGrp="1"/>
          </p:cNvGraphicFramePr>
          <p:nvPr>
            <p:extLst>
              <p:ext uri="{D42A27DB-BD31-4B8C-83A1-F6EECF244321}">
                <p14:modId xmlns:p14="http://schemas.microsoft.com/office/powerpoint/2010/main" val="1913945994"/>
              </p:ext>
            </p:extLst>
          </p:nvPr>
        </p:nvGraphicFramePr>
        <p:xfrm>
          <a:off x="1711325" y="4251380"/>
          <a:ext cx="9242224" cy="2416810"/>
        </p:xfrm>
        <a:graphic>
          <a:graphicData uri="http://schemas.openxmlformats.org/drawingml/2006/table">
            <a:tbl>
              <a:tblPr>
                <a:tableStyleId>{48CAF343-2ED1-4E81-8B03-4AA92D390BD6}</a:tableStyleId>
              </a:tblPr>
              <a:tblGrid>
                <a:gridCol w="8238544">
                  <a:extLst>
                    <a:ext uri="{9D8B030D-6E8A-4147-A177-3AD203B41FA5}">
                      <a16:colId xmlns:a16="http://schemas.microsoft.com/office/drawing/2014/main" val="1520442100"/>
                    </a:ext>
                  </a:extLst>
                </a:gridCol>
                <a:gridCol w="1003680">
                  <a:extLst>
                    <a:ext uri="{9D8B030D-6E8A-4147-A177-3AD203B41FA5}">
                      <a16:colId xmlns:a16="http://schemas.microsoft.com/office/drawing/2014/main" val="3873844070"/>
                    </a:ext>
                  </a:extLst>
                </a:gridCol>
              </a:tblGrid>
              <a:tr h="190500">
                <a:tc gridSpan="2">
                  <a:txBody>
                    <a:bodyPr/>
                    <a:lstStyle/>
                    <a:p>
                      <a:pPr algn="ctr" fontAlgn="b"/>
                      <a:r>
                        <a:rPr lang="en-IN" sz="1400" b="1" u="none" strike="noStrike" dirty="0">
                          <a:effectLst/>
                        </a:rPr>
                        <a:t>Base line</a:t>
                      </a:r>
                      <a:endParaRPr lang="en-IN" sz="1400" b="1" i="0" u="none" strike="noStrike" dirty="0">
                        <a:solidFill>
                          <a:srgbClr val="000000"/>
                        </a:solidFill>
                        <a:effectLst/>
                        <a:latin typeface="Calibri" panose="020F0502020204030204" pitchFamily="34" charset="0"/>
                      </a:endParaRPr>
                    </a:p>
                  </a:txBody>
                  <a:tcPr marL="6350" marR="6350" marT="6350" marB="0" anchor="b"/>
                </a:tc>
                <a:tc hMerge="1">
                  <a:txBody>
                    <a:bodyPr/>
                    <a:lstStyle/>
                    <a:p>
                      <a:endParaRPr lang="en-IN"/>
                    </a:p>
                  </a:txBody>
                  <a:tcPr/>
                </a:tc>
                <a:extLst>
                  <a:ext uri="{0D108BD9-81ED-4DB2-BD59-A6C34878D82A}">
                    <a16:rowId xmlns:a16="http://schemas.microsoft.com/office/drawing/2014/main" val="2129509235"/>
                  </a:ext>
                </a:extLst>
              </a:tr>
              <a:tr h="190500">
                <a:tc>
                  <a:txBody>
                    <a:bodyPr/>
                    <a:lstStyle/>
                    <a:p>
                      <a:pPr algn="l" fontAlgn="b"/>
                      <a:r>
                        <a:rPr lang="en-US" sz="1400" u="none" strike="noStrike" dirty="0">
                          <a:effectLst/>
                        </a:rPr>
                        <a:t>No of breakdowns in a year</a:t>
                      </a:r>
                      <a:endParaRPr lang="en-US" sz="14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IN" sz="1400" u="none" strike="noStrike">
                          <a:effectLst/>
                        </a:rPr>
                        <a:t>418</a:t>
                      </a:r>
                      <a:endParaRPr lang="en-IN" sz="1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773749540"/>
                  </a:ext>
                </a:extLst>
              </a:tr>
              <a:tr h="190500">
                <a:tc>
                  <a:txBody>
                    <a:bodyPr/>
                    <a:lstStyle/>
                    <a:p>
                      <a:pPr algn="l" fontAlgn="b"/>
                      <a:r>
                        <a:rPr lang="en-US" sz="1400" u="none" strike="noStrike">
                          <a:effectLst/>
                        </a:rPr>
                        <a:t>Cost (@250K per breakdown) in Million</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400" u="none" strike="noStrike">
                          <a:effectLst/>
                        </a:rPr>
                        <a:t>104.5</a:t>
                      </a:r>
                      <a:endParaRPr lang="en-IN" sz="1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67252668"/>
                  </a:ext>
                </a:extLst>
              </a:tr>
              <a:tr h="190500">
                <a:tc>
                  <a:txBody>
                    <a:bodyPr/>
                    <a:lstStyle/>
                    <a:p>
                      <a:pPr algn="l" fontAlgn="b"/>
                      <a:endParaRPr lang="en-IN"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IN" sz="1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144158011"/>
                  </a:ext>
                </a:extLst>
              </a:tr>
              <a:tr h="190500">
                <a:tc gridSpan="2">
                  <a:txBody>
                    <a:bodyPr/>
                    <a:lstStyle/>
                    <a:p>
                      <a:pPr algn="ctr" fontAlgn="b"/>
                      <a:r>
                        <a:rPr lang="en-US" sz="1400" b="1" u="none" strike="noStrike" dirty="0">
                          <a:effectLst/>
                        </a:rPr>
                        <a:t>If our strategy is to shut down the machine if the probability of breakdown is more than 19%</a:t>
                      </a:r>
                      <a:endParaRPr lang="en-US" sz="1400" b="1" i="0" u="none" strike="noStrike" dirty="0">
                        <a:solidFill>
                          <a:srgbClr val="000000"/>
                        </a:solidFill>
                        <a:effectLst/>
                        <a:latin typeface="Calibri" panose="020F0502020204030204" pitchFamily="34" charset="0"/>
                      </a:endParaRPr>
                    </a:p>
                  </a:txBody>
                  <a:tcPr marL="6350" marR="6350" marT="6350" marB="0" anchor="b"/>
                </a:tc>
                <a:tc hMerge="1">
                  <a:txBody>
                    <a:bodyPr/>
                    <a:lstStyle/>
                    <a:p>
                      <a:endParaRPr lang="en-IN"/>
                    </a:p>
                  </a:txBody>
                  <a:tcPr/>
                </a:tc>
                <a:extLst>
                  <a:ext uri="{0D108BD9-81ED-4DB2-BD59-A6C34878D82A}">
                    <a16:rowId xmlns:a16="http://schemas.microsoft.com/office/drawing/2014/main" val="2884610074"/>
                  </a:ext>
                </a:extLst>
              </a:tr>
              <a:tr h="190500">
                <a:tc>
                  <a:txBody>
                    <a:bodyPr/>
                    <a:lstStyle/>
                    <a:p>
                      <a:pPr algn="l" fontAlgn="b"/>
                      <a:r>
                        <a:rPr lang="en-US" sz="1400" u="none" strike="noStrike" dirty="0">
                          <a:effectLst/>
                        </a:rPr>
                        <a:t>No of breakdown in a year - false negatives</a:t>
                      </a:r>
                      <a:endParaRPr lang="en-US" sz="1400" b="0" i="0" u="none" strike="noStrike" dirty="0">
                        <a:solidFill>
                          <a:srgbClr val="000000"/>
                        </a:solidFill>
                        <a:effectLst/>
                        <a:latin typeface="Calibri" panose="020F0502020204030204" pitchFamily="34" charset="0"/>
                      </a:endParaRPr>
                    </a:p>
                  </a:txBody>
                  <a:tcPr marL="6350" marR="6350" marT="6350" marB="0" anchor="b">
                    <a:solidFill>
                      <a:srgbClr val="FFFF00"/>
                    </a:solidFill>
                  </a:tcPr>
                </a:tc>
                <a:tc>
                  <a:txBody>
                    <a:bodyPr/>
                    <a:lstStyle/>
                    <a:p>
                      <a:pPr algn="r" fontAlgn="b"/>
                      <a:r>
                        <a:rPr lang="en-IN" sz="1400" u="none" strike="noStrike" dirty="0">
                          <a:effectLst/>
                          <a:latin typeface="+mj-lt"/>
                        </a:rPr>
                        <a:t>151</a:t>
                      </a:r>
                      <a:endParaRPr lang="en-IN" sz="1400" b="0" i="0" u="none" strike="noStrike" dirty="0">
                        <a:solidFill>
                          <a:srgbClr val="000000"/>
                        </a:solidFill>
                        <a:effectLst/>
                        <a:latin typeface="+mj-lt"/>
                      </a:endParaRPr>
                    </a:p>
                  </a:txBody>
                  <a:tcPr marL="6350" marR="6350" marT="6350" marB="0" anchor="b">
                    <a:solidFill>
                      <a:srgbClr val="FFFF00"/>
                    </a:solidFill>
                  </a:tcPr>
                </a:tc>
                <a:extLst>
                  <a:ext uri="{0D108BD9-81ED-4DB2-BD59-A6C34878D82A}">
                    <a16:rowId xmlns:a16="http://schemas.microsoft.com/office/drawing/2014/main" val="2564624495"/>
                  </a:ext>
                </a:extLst>
              </a:tr>
              <a:tr h="190500">
                <a:tc>
                  <a:txBody>
                    <a:bodyPr/>
                    <a:lstStyle/>
                    <a:p>
                      <a:pPr algn="l" fontAlgn="b"/>
                      <a:r>
                        <a:rPr lang="en-US" sz="1400" u="none" strike="noStrike" dirty="0">
                          <a:effectLst/>
                        </a:rPr>
                        <a:t>Cost (@250K per breakdown) in Million</a:t>
                      </a:r>
                      <a:endParaRPr lang="en-US" sz="1400" b="0" i="0" u="none" strike="noStrike" dirty="0">
                        <a:solidFill>
                          <a:srgbClr val="000000"/>
                        </a:solidFill>
                        <a:effectLst/>
                        <a:latin typeface="Calibri" panose="020F0502020204030204" pitchFamily="34" charset="0"/>
                      </a:endParaRPr>
                    </a:p>
                  </a:txBody>
                  <a:tcPr marL="6350" marR="6350" marT="6350" marB="0" anchor="b">
                    <a:solidFill>
                      <a:srgbClr val="FFFF00"/>
                    </a:solidFill>
                  </a:tcPr>
                </a:tc>
                <a:tc>
                  <a:txBody>
                    <a:bodyPr/>
                    <a:lstStyle/>
                    <a:p>
                      <a:pPr algn="r" fontAlgn="b"/>
                      <a:r>
                        <a:rPr lang="en-IN" sz="1400" u="none" strike="noStrike" dirty="0">
                          <a:effectLst/>
                          <a:latin typeface="+mj-lt"/>
                        </a:rPr>
                        <a:t>37.75</a:t>
                      </a:r>
                      <a:endParaRPr lang="en-IN" sz="1400" b="0" i="0" u="none" strike="noStrike" dirty="0">
                        <a:solidFill>
                          <a:srgbClr val="000000"/>
                        </a:solidFill>
                        <a:effectLst/>
                        <a:latin typeface="+mj-lt"/>
                      </a:endParaRPr>
                    </a:p>
                  </a:txBody>
                  <a:tcPr marL="6350" marR="6350" marT="6350" marB="0" anchor="b">
                    <a:solidFill>
                      <a:srgbClr val="FFFF00"/>
                    </a:solidFill>
                  </a:tcPr>
                </a:tc>
                <a:extLst>
                  <a:ext uri="{0D108BD9-81ED-4DB2-BD59-A6C34878D82A}">
                    <a16:rowId xmlns:a16="http://schemas.microsoft.com/office/drawing/2014/main" val="530806737"/>
                  </a:ext>
                </a:extLst>
              </a:tr>
              <a:tr h="190500">
                <a:tc>
                  <a:txBody>
                    <a:bodyPr/>
                    <a:lstStyle/>
                    <a:p>
                      <a:pPr algn="l" fontAlgn="b"/>
                      <a:r>
                        <a:rPr lang="en-US" sz="1400" u="none" strike="noStrike" dirty="0">
                          <a:effectLst/>
                        </a:rPr>
                        <a:t>No of shutdown without break down - false positives</a:t>
                      </a:r>
                      <a:endParaRPr lang="en-US" sz="1400" b="0" i="0" u="none" strike="noStrike" dirty="0">
                        <a:solidFill>
                          <a:srgbClr val="000000"/>
                        </a:solidFill>
                        <a:effectLst/>
                        <a:latin typeface="Calibri" panose="020F0502020204030204" pitchFamily="34" charset="0"/>
                      </a:endParaRPr>
                    </a:p>
                  </a:txBody>
                  <a:tcPr marL="6350" marR="6350" marT="6350" marB="0" anchor="b">
                    <a:solidFill>
                      <a:schemeClr val="accent5">
                        <a:lumMod val="60000"/>
                        <a:lumOff val="40000"/>
                      </a:schemeClr>
                    </a:solidFill>
                  </a:tcPr>
                </a:tc>
                <a:tc>
                  <a:txBody>
                    <a:bodyPr/>
                    <a:lstStyle/>
                    <a:p>
                      <a:pPr algn="r" fontAlgn="b"/>
                      <a:r>
                        <a:rPr lang="en-IN" sz="1400" b="0" i="0" u="none" strike="noStrike" dirty="0">
                          <a:solidFill>
                            <a:srgbClr val="000000"/>
                          </a:solidFill>
                          <a:effectLst/>
                          <a:latin typeface="+mj-lt"/>
                        </a:rPr>
                        <a:t>391</a:t>
                      </a:r>
                    </a:p>
                  </a:txBody>
                  <a:tcPr marL="6350" marR="6350" marT="6350" marB="0" anchor="b">
                    <a:solidFill>
                      <a:schemeClr val="accent5">
                        <a:lumMod val="60000"/>
                        <a:lumOff val="40000"/>
                      </a:schemeClr>
                    </a:solidFill>
                  </a:tcPr>
                </a:tc>
                <a:extLst>
                  <a:ext uri="{0D108BD9-81ED-4DB2-BD59-A6C34878D82A}">
                    <a16:rowId xmlns:a16="http://schemas.microsoft.com/office/drawing/2014/main" val="3225172361"/>
                  </a:ext>
                </a:extLst>
              </a:tr>
              <a:tr h="190500">
                <a:tc>
                  <a:txBody>
                    <a:bodyPr/>
                    <a:lstStyle/>
                    <a:p>
                      <a:pPr algn="l" fontAlgn="b"/>
                      <a:r>
                        <a:rPr lang="en-US" sz="1400" u="none" strike="noStrike" dirty="0">
                          <a:effectLst/>
                        </a:rPr>
                        <a:t>Cost (@100K per breakdown) in Million</a:t>
                      </a:r>
                      <a:endParaRPr lang="en-US" sz="1400" b="0" i="0" u="none" strike="noStrike" dirty="0">
                        <a:solidFill>
                          <a:srgbClr val="000000"/>
                        </a:solidFill>
                        <a:effectLst/>
                        <a:latin typeface="Calibri" panose="020F0502020204030204" pitchFamily="34" charset="0"/>
                      </a:endParaRPr>
                    </a:p>
                  </a:txBody>
                  <a:tcPr marL="6350" marR="6350" marT="6350" marB="0" anchor="b">
                    <a:solidFill>
                      <a:schemeClr val="accent5">
                        <a:lumMod val="60000"/>
                        <a:lumOff val="40000"/>
                      </a:schemeClr>
                    </a:solidFill>
                  </a:tcPr>
                </a:tc>
                <a:tc>
                  <a:txBody>
                    <a:bodyPr/>
                    <a:lstStyle/>
                    <a:p>
                      <a:pPr algn="r" fontAlgn="b"/>
                      <a:r>
                        <a:rPr lang="en-IN" sz="1400" u="none" strike="noStrike" dirty="0">
                          <a:effectLst/>
                          <a:latin typeface="+mj-lt"/>
                        </a:rPr>
                        <a:t>39.1</a:t>
                      </a:r>
                      <a:endParaRPr lang="en-IN" sz="1400" b="0" i="0" u="none" strike="noStrike" dirty="0">
                        <a:solidFill>
                          <a:srgbClr val="000000"/>
                        </a:solidFill>
                        <a:effectLst/>
                        <a:latin typeface="+mj-lt"/>
                      </a:endParaRPr>
                    </a:p>
                  </a:txBody>
                  <a:tcPr marL="6350" marR="6350" marT="6350" marB="0" anchor="b">
                    <a:solidFill>
                      <a:schemeClr val="accent5">
                        <a:lumMod val="60000"/>
                        <a:lumOff val="40000"/>
                      </a:schemeClr>
                    </a:solidFill>
                  </a:tcPr>
                </a:tc>
                <a:extLst>
                  <a:ext uri="{0D108BD9-81ED-4DB2-BD59-A6C34878D82A}">
                    <a16:rowId xmlns:a16="http://schemas.microsoft.com/office/drawing/2014/main" val="759154298"/>
                  </a:ext>
                </a:extLst>
              </a:tr>
              <a:tr h="190500">
                <a:tc>
                  <a:txBody>
                    <a:bodyPr/>
                    <a:lstStyle/>
                    <a:p>
                      <a:pPr algn="l" fontAlgn="b"/>
                      <a:r>
                        <a:rPr lang="en-IN" sz="1400" u="none" strike="noStrike">
                          <a:effectLst/>
                        </a:rPr>
                        <a:t>Total cost</a:t>
                      </a:r>
                      <a:endParaRPr lang="en-IN"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400" b="0" i="0" u="none" strike="noStrike" dirty="0">
                          <a:solidFill>
                            <a:srgbClr val="000000"/>
                          </a:solidFill>
                          <a:effectLst/>
                          <a:latin typeface="+mj-lt"/>
                        </a:rPr>
                        <a:t>76.85</a:t>
                      </a:r>
                    </a:p>
                  </a:txBody>
                  <a:tcPr marL="6350" marR="6350" marT="6350" marB="0" anchor="b"/>
                </a:tc>
                <a:extLst>
                  <a:ext uri="{0D108BD9-81ED-4DB2-BD59-A6C34878D82A}">
                    <a16:rowId xmlns:a16="http://schemas.microsoft.com/office/drawing/2014/main" val="2348938247"/>
                  </a:ext>
                </a:extLst>
              </a:tr>
              <a:tr h="184150">
                <a:tc>
                  <a:txBody>
                    <a:bodyPr/>
                    <a:lstStyle/>
                    <a:p>
                      <a:pPr algn="l" fontAlgn="b"/>
                      <a:r>
                        <a:rPr lang="en-US" sz="1400" u="none" strike="noStrike" dirty="0">
                          <a:effectLst/>
                        </a:rPr>
                        <a:t>Cost save compared to baseline</a:t>
                      </a:r>
                      <a:endParaRPr lang="en-US" sz="14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IN" sz="1400" b="1" u="none" strike="noStrike" dirty="0">
                          <a:effectLst/>
                          <a:latin typeface="+mj-lt"/>
                        </a:rPr>
                        <a:t>27.65</a:t>
                      </a:r>
                      <a:endParaRPr lang="en-IN" sz="1400" b="1" i="0" u="none" strike="noStrike" dirty="0">
                        <a:solidFill>
                          <a:srgbClr val="000000"/>
                        </a:solidFill>
                        <a:effectLst/>
                        <a:latin typeface="+mj-lt"/>
                      </a:endParaRPr>
                    </a:p>
                  </a:txBody>
                  <a:tcPr marL="6350" marR="6350" marT="6350" marB="0" anchor="b"/>
                </a:tc>
                <a:extLst>
                  <a:ext uri="{0D108BD9-81ED-4DB2-BD59-A6C34878D82A}">
                    <a16:rowId xmlns:a16="http://schemas.microsoft.com/office/drawing/2014/main" val="3447330865"/>
                  </a:ext>
                </a:extLst>
              </a:tr>
            </a:tbl>
          </a:graphicData>
        </a:graphic>
      </p:graphicFrame>
    </p:spTree>
    <p:extLst>
      <p:ext uri="{BB962C8B-B14F-4D97-AF65-F5344CB8AC3E}">
        <p14:creationId xmlns:p14="http://schemas.microsoft.com/office/powerpoint/2010/main" val="3367131846"/>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WiFi Networking">
            <a:extLst>
              <a:ext uri="{FF2B5EF4-FFF2-40B4-BE49-F238E27FC236}">
                <a16:creationId xmlns:a16="http://schemas.microsoft.com/office/drawing/2014/main" id="{EBE9BD2D-4612-4262-8CBD-5B5902B90884}"/>
              </a:ext>
            </a:extLst>
          </p:cNvPr>
          <p:cNvSpPr txBox="1"/>
          <p:nvPr/>
        </p:nvSpPr>
        <p:spPr>
          <a:xfrm>
            <a:off x="1536700" y="291408"/>
            <a:ext cx="9118600"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ctr">
              <a:defRPr sz="2400">
                <a:latin typeface="Lato Semibold"/>
                <a:ea typeface="Lato Semibold"/>
                <a:cs typeface="Lato Semibold"/>
                <a:sym typeface="Lato Semibold"/>
              </a:defRPr>
            </a:lvl1pPr>
          </a:lstStyle>
          <a:p>
            <a:r>
              <a:rPr lang="en-US" dirty="0"/>
              <a:t>TECHNOLOGY</a:t>
            </a:r>
          </a:p>
        </p:txBody>
      </p:sp>
      <p:sp>
        <p:nvSpPr>
          <p:cNvPr id="9" name="Content Placeholder 2">
            <a:extLst>
              <a:ext uri="{FF2B5EF4-FFF2-40B4-BE49-F238E27FC236}">
                <a16:creationId xmlns:a16="http://schemas.microsoft.com/office/drawing/2014/main" id="{531AF21D-B8F7-46D5-9B6E-50D03B1B9314}"/>
              </a:ext>
            </a:extLst>
          </p:cNvPr>
          <p:cNvSpPr txBox="1">
            <a:spLocks/>
          </p:cNvSpPr>
          <p:nvPr/>
        </p:nvSpPr>
        <p:spPr>
          <a:xfrm>
            <a:off x="758372" y="1617530"/>
            <a:ext cx="10675257" cy="3622941"/>
          </a:xfrm>
          <a:prstGeom prst="roundRect">
            <a:avLst>
              <a:gd name="adj" fmla="val 5076"/>
            </a:avLst>
          </a:prstGeom>
          <a:noFill/>
          <a:ln w="28575">
            <a:solidFill>
              <a:srgbClr val="F4AB35"/>
            </a:solidFill>
          </a:ln>
        </p:spPr>
        <p:txBody>
          <a:bodyPr spcFirstLastPara="1" wrap="square" lIns="0" tIns="0" rIns="0" bIns="0" anchor="ctr" anchorCtr="0">
            <a:noAutofit/>
          </a:bodyPr>
          <a:lstStyle>
            <a:defPPr marR="0" lvl="0" algn="l" rtl="0">
              <a:lnSpc>
                <a:spcPct val="100000"/>
              </a:lnSpc>
              <a:spcBef>
                <a:spcPts val="0"/>
              </a:spcBef>
              <a:spcAft>
                <a:spcPts val="0"/>
              </a:spcAft>
              <a:defRPr/>
            </a:defPPr>
            <a:lvl1pPr marL="0" indent="0" algn="ctr">
              <a:spcBef>
                <a:spcPts val="400"/>
              </a:spcBef>
              <a:spcAft>
                <a:spcPts val="400"/>
              </a:spcAft>
              <a:buClr>
                <a:srgbClr val="EE283C"/>
              </a:buClr>
              <a:buSzPct val="100000"/>
              <a:buNone/>
              <a:defRPr sz="1800" b="1">
                <a:latin typeface="Lato" panose="020F0502020204030203" pitchFamily="34" charset="0"/>
                <a:ea typeface="Lato" panose="020F0502020204030203" pitchFamily="34" charset="0"/>
                <a:cs typeface="Lato" panose="020F0502020204030203" pitchFamily="34" charset="0"/>
              </a:defRPr>
            </a:lvl1pPr>
            <a:lvl2pPr marL="914400" indent="-342900">
              <a:lnSpc>
                <a:spcPct val="90000"/>
              </a:lnSpc>
              <a:spcBef>
                <a:spcPts val="1000"/>
              </a:spcBef>
              <a:buSzPts val="1800"/>
              <a:buChar char="•"/>
              <a:defRPr sz="2800">
                <a:latin typeface="Calibri"/>
                <a:ea typeface="Calibri"/>
                <a:cs typeface="Calibri"/>
              </a:defRPr>
            </a:lvl2pPr>
            <a:lvl3pPr marL="1371600" indent="-406400">
              <a:lnSpc>
                <a:spcPct val="90000"/>
              </a:lnSpc>
              <a:spcBef>
                <a:spcPts val="1000"/>
              </a:spcBef>
              <a:buSzPts val="2800"/>
              <a:buChar char="•"/>
              <a:defRPr sz="2800">
                <a:latin typeface="Calibri"/>
                <a:ea typeface="Calibri"/>
                <a:cs typeface="Calibri"/>
              </a:defRPr>
            </a:lvl3pPr>
            <a:lvl4pPr marL="1828800" indent="-406400">
              <a:lnSpc>
                <a:spcPct val="90000"/>
              </a:lnSpc>
              <a:spcBef>
                <a:spcPts val="1000"/>
              </a:spcBef>
              <a:buSzPts val="2800"/>
              <a:buChar char="•"/>
              <a:defRPr sz="2800">
                <a:latin typeface="Calibri"/>
                <a:ea typeface="Calibri"/>
                <a:cs typeface="Calibri"/>
              </a:defRPr>
            </a:lvl4pPr>
            <a:lvl5pPr marL="2286000" indent="-406400">
              <a:lnSpc>
                <a:spcPct val="90000"/>
              </a:lnSpc>
              <a:spcBef>
                <a:spcPts val="1000"/>
              </a:spcBef>
              <a:buSzPts val="2800"/>
              <a:buChar char="•"/>
              <a:defRPr sz="2800">
                <a:latin typeface="Calibri"/>
                <a:ea typeface="Calibri"/>
                <a:cs typeface="Calibri"/>
              </a:defRPr>
            </a:lvl5pPr>
            <a:lvl6pPr marL="2743200" indent="-342900">
              <a:lnSpc>
                <a:spcPct val="90000"/>
              </a:lnSpc>
              <a:spcBef>
                <a:spcPts val="1000"/>
              </a:spcBef>
              <a:buSzPts val="1800"/>
              <a:buChar char="•"/>
              <a:defRPr sz="3000">
                <a:latin typeface="Calibri"/>
                <a:ea typeface="Calibri"/>
                <a:cs typeface="Calibri"/>
              </a:defRPr>
            </a:lvl6pPr>
            <a:lvl7pPr marL="3200400" indent="-342900">
              <a:lnSpc>
                <a:spcPct val="90000"/>
              </a:lnSpc>
              <a:spcBef>
                <a:spcPts val="1000"/>
              </a:spcBef>
              <a:buSzPts val="1800"/>
              <a:buChar char="•"/>
              <a:defRPr sz="3000">
                <a:latin typeface="Calibri"/>
                <a:ea typeface="Calibri"/>
                <a:cs typeface="Calibri"/>
              </a:defRPr>
            </a:lvl7pPr>
            <a:lvl8pPr marL="3657600" indent="-342900">
              <a:lnSpc>
                <a:spcPct val="90000"/>
              </a:lnSpc>
              <a:spcBef>
                <a:spcPts val="1000"/>
              </a:spcBef>
              <a:buSzPts val="1800"/>
              <a:buChar char="•"/>
              <a:defRPr sz="3000">
                <a:latin typeface="Calibri"/>
                <a:ea typeface="Calibri"/>
                <a:cs typeface="Calibri"/>
              </a:defRPr>
            </a:lvl8pPr>
            <a:lvl9pPr marL="4114800" indent="-342900">
              <a:lnSpc>
                <a:spcPct val="90000"/>
              </a:lnSpc>
              <a:spcBef>
                <a:spcPts val="1000"/>
              </a:spcBef>
              <a:buSzPts val="1800"/>
              <a:buChar char="•"/>
              <a:defRPr sz="3000">
                <a:latin typeface="Calibri"/>
                <a:ea typeface="Calibri"/>
                <a:cs typeface="Calibri"/>
              </a:defRPr>
            </a:lvl9pPr>
          </a:lstStyle>
          <a:p>
            <a:pPr marL="347472" indent="-347472" algn="l" hangingPunct="0">
              <a:lnSpc>
                <a:spcPct val="98000"/>
              </a:lnSpc>
              <a:spcBef>
                <a:spcPts val="0"/>
              </a:spcBef>
              <a:spcAft>
                <a:spcPts val="0"/>
              </a:spcAft>
              <a:buFont typeface="Wingdings" panose="05000000000000000000" pitchFamily="2" charset="2"/>
              <a:buChar char=""/>
            </a:pPr>
            <a:r>
              <a:rPr lang="en-US" sz="2000" b="0" dirty="0">
                <a:sym typeface="Calibri"/>
              </a:rPr>
              <a:t>Technology for building ML models </a:t>
            </a:r>
          </a:p>
          <a:p>
            <a:pPr marL="347472" indent="-347472" algn="l" hangingPunct="0">
              <a:lnSpc>
                <a:spcPct val="98000"/>
              </a:lnSpc>
              <a:spcBef>
                <a:spcPts val="0"/>
              </a:spcBef>
              <a:spcAft>
                <a:spcPts val="0"/>
              </a:spcAft>
              <a:buFont typeface="Wingdings" panose="05000000000000000000" pitchFamily="2" charset="2"/>
              <a:buChar char=""/>
            </a:pPr>
            <a:r>
              <a:rPr lang="en-US" sz="2000" b="0" dirty="0">
                <a:sym typeface="Calibri"/>
              </a:rPr>
              <a:t>Technology for implementing models</a:t>
            </a:r>
          </a:p>
          <a:p>
            <a:pPr marL="347472" indent="-347472" algn="l" hangingPunct="0">
              <a:lnSpc>
                <a:spcPct val="98000"/>
              </a:lnSpc>
              <a:spcBef>
                <a:spcPts val="0"/>
              </a:spcBef>
              <a:spcAft>
                <a:spcPts val="0"/>
              </a:spcAft>
              <a:buFont typeface="Wingdings" panose="05000000000000000000" pitchFamily="2" charset="2"/>
              <a:buChar char=""/>
            </a:pPr>
            <a:r>
              <a:rPr lang="en-US" sz="2000" b="0" dirty="0">
                <a:sym typeface="Calibri"/>
              </a:rPr>
              <a:t>Intermediate very high compute requirement vs continued moderate compute requirement</a:t>
            </a:r>
          </a:p>
          <a:p>
            <a:pPr marL="347472" indent="-347472" algn="l" hangingPunct="0">
              <a:lnSpc>
                <a:spcPct val="98000"/>
              </a:lnSpc>
              <a:spcBef>
                <a:spcPts val="0"/>
              </a:spcBef>
              <a:spcAft>
                <a:spcPts val="0"/>
              </a:spcAft>
              <a:buFont typeface="Wingdings" panose="05000000000000000000" pitchFamily="2" charset="2"/>
              <a:buChar char=""/>
            </a:pPr>
            <a:r>
              <a:rPr lang="en-US" sz="2000" b="0" dirty="0">
                <a:sym typeface="Calibri"/>
              </a:rPr>
              <a:t>Scalability, high availability and fault tolerance</a:t>
            </a:r>
          </a:p>
          <a:p>
            <a:pPr marL="347472" indent="-347472" algn="l" hangingPunct="0">
              <a:lnSpc>
                <a:spcPct val="98000"/>
              </a:lnSpc>
              <a:spcBef>
                <a:spcPts val="0"/>
              </a:spcBef>
              <a:spcAft>
                <a:spcPts val="0"/>
              </a:spcAft>
              <a:buFont typeface="Wingdings" panose="05000000000000000000" pitchFamily="2" charset="2"/>
              <a:buChar char=""/>
            </a:pPr>
            <a:r>
              <a:rPr lang="en-US" sz="2000" b="0" dirty="0">
                <a:sym typeface="Calibri"/>
              </a:rPr>
              <a:t>Intelligent choice of technology – not every processing requires the most latest technology. Critically evaluate technology choices</a:t>
            </a:r>
          </a:p>
          <a:p>
            <a:pPr marL="347472" indent="-347472" algn="l" hangingPunct="0">
              <a:lnSpc>
                <a:spcPct val="98000"/>
              </a:lnSpc>
              <a:spcBef>
                <a:spcPts val="0"/>
              </a:spcBef>
              <a:spcAft>
                <a:spcPts val="0"/>
              </a:spcAft>
              <a:buFont typeface="Wingdings" panose="05000000000000000000" pitchFamily="2" charset="2"/>
              <a:buChar char=""/>
            </a:pPr>
            <a:r>
              <a:rPr lang="en-US" sz="2000" b="0" dirty="0">
                <a:sym typeface="Calibri"/>
              </a:rPr>
              <a:t>Open source vs proprietary tools</a:t>
            </a:r>
          </a:p>
          <a:p>
            <a:pPr marL="347472" indent="-347472" algn="l" hangingPunct="0">
              <a:lnSpc>
                <a:spcPct val="98000"/>
              </a:lnSpc>
              <a:spcBef>
                <a:spcPts val="0"/>
              </a:spcBef>
              <a:spcAft>
                <a:spcPts val="0"/>
              </a:spcAft>
              <a:buFont typeface="Wingdings" panose="05000000000000000000" pitchFamily="2" charset="2"/>
              <a:buChar char=""/>
            </a:pPr>
            <a:r>
              <a:rPr lang="en-US" sz="2000" b="0" dirty="0">
                <a:sym typeface="Calibri"/>
              </a:rPr>
              <a:t>Intelligent usage of the cloud</a:t>
            </a:r>
          </a:p>
          <a:p>
            <a:pPr marL="347472" indent="-347472" algn="l" hangingPunct="0">
              <a:lnSpc>
                <a:spcPct val="98000"/>
              </a:lnSpc>
              <a:spcBef>
                <a:spcPts val="0"/>
              </a:spcBef>
              <a:spcAft>
                <a:spcPts val="0"/>
              </a:spcAft>
              <a:buFont typeface="Wingdings" panose="05000000000000000000" pitchFamily="2" charset="2"/>
              <a:buChar char=""/>
            </a:pPr>
            <a:r>
              <a:rPr lang="en-US" sz="2000" b="0" dirty="0">
                <a:sym typeface="Calibri"/>
              </a:rPr>
              <a:t>Implementation consideration: Orchestration, batch processing, stream processing</a:t>
            </a:r>
          </a:p>
        </p:txBody>
      </p:sp>
    </p:spTree>
    <p:extLst>
      <p:ext uri="{BB962C8B-B14F-4D97-AF65-F5344CB8AC3E}">
        <p14:creationId xmlns:p14="http://schemas.microsoft.com/office/powerpoint/2010/main" val="1169265616"/>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WiFi Networking">
            <a:extLst>
              <a:ext uri="{FF2B5EF4-FFF2-40B4-BE49-F238E27FC236}">
                <a16:creationId xmlns:a16="http://schemas.microsoft.com/office/drawing/2014/main" id="{EBE9BD2D-4612-4262-8CBD-5B5902B90884}"/>
              </a:ext>
            </a:extLst>
          </p:cNvPr>
          <p:cNvSpPr txBox="1"/>
          <p:nvPr/>
        </p:nvSpPr>
        <p:spPr>
          <a:xfrm>
            <a:off x="1536700" y="291408"/>
            <a:ext cx="9118600"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gn="ctr">
              <a:defRPr sz="2400">
                <a:latin typeface="Lato Semibold"/>
                <a:ea typeface="Lato Semibold"/>
                <a:cs typeface="Lato Semibold"/>
                <a:sym typeface="Lato Semibold"/>
              </a:defRPr>
            </a:lvl1pPr>
          </a:lstStyle>
          <a:p>
            <a:r>
              <a:rPr lang="en-US" dirty="0"/>
              <a:t>DATA ENGINEERING</a:t>
            </a:r>
          </a:p>
        </p:txBody>
      </p:sp>
      <p:grpSp>
        <p:nvGrpSpPr>
          <p:cNvPr id="34" name="Group 33">
            <a:extLst>
              <a:ext uri="{FF2B5EF4-FFF2-40B4-BE49-F238E27FC236}">
                <a16:creationId xmlns:a16="http://schemas.microsoft.com/office/drawing/2014/main" id="{FC7C8963-6718-4DF5-8C80-90EFD8F9BD7F}"/>
              </a:ext>
            </a:extLst>
          </p:cNvPr>
          <p:cNvGrpSpPr/>
          <p:nvPr/>
        </p:nvGrpSpPr>
        <p:grpSpPr>
          <a:xfrm>
            <a:off x="256937" y="1010164"/>
            <a:ext cx="11678126" cy="954157"/>
            <a:chOff x="256937" y="1010164"/>
            <a:chExt cx="11678126" cy="954157"/>
          </a:xfrm>
        </p:grpSpPr>
        <p:sp>
          <p:nvSpPr>
            <p:cNvPr id="6" name="Google Shape;277;p22">
              <a:extLst>
                <a:ext uri="{FF2B5EF4-FFF2-40B4-BE49-F238E27FC236}">
                  <a16:creationId xmlns:a16="http://schemas.microsoft.com/office/drawing/2014/main" id="{357260E3-371F-4D8C-8C49-DE7F8103CE41}"/>
                </a:ext>
              </a:extLst>
            </p:cNvPr>
            <p:cNvSpPr/>
            <p:nvPr/>
          </p:nvSpPr>
          <p:spPr>
            <a:xfrm>
              <a:off x="256937" y="1010164"/>
              <a:ext cx="2578399" cy="954157"/>
            </a:xfrm>
            <a:prstGeom prst="roundRect">
              <a:avLst/>
            </a:prstGeom>
            <a:noFill/>
            <a:ln w="28575" cap="flat" cmpd="sng">
              <a:solidFill>
                <a:srgbClr val="5A5A5A"/>
              </a:solidFill>
              <a:prstDash val="solid"/>
              <a:miter lim="800000"/>
              <a:headEnd type="none" w="sm" len="sm"/>
              <a:tailEnd type="none" w="sm" len="sm"/>
            </a:ln>
          </p:spPr>
          <p:txBody>
            <a:bodyPr spcFirstLastPara="1" wrap="square" lIns="72000" tIns="72000" rIns="72000" bIns="72000" anchor="ctr" anchorCtr="0">
              <a:noAutofit/>
            </a:bodyPr>
            <a:lstStyle/>
            <a:p>
              <a:pPr lvl="0" algn="ctr"/>
              <a:r>
                <a:rPr lang="en-IN" sz="1800" dirty="0">
                  <a:solidFill>
                    <a:schemeClr val="tx1"/>
                  </a:solidFill>
                  <a:latin typeface="Lato" panose="020F0502020204030203" pitchFamily="34" charset="0"/>
                  <a:ea typeface="Lato" panose="020F0502020204030203" pitchFamily="34" charset="0"/>
                  <a:cs typeface="Lato" panose="020F0502020204030203" pitchFamily="34" charset="0"/>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
                    </a:ext>
                  </a:extLst>
                </a:rPr>
                <a:t>Data producer characteristics</a:t>
              </a:r>
            </a:p>
          </p:txBody>
        </p:sp>
        <p:sp>
          <p:nvSpPr>
            <p:cNvPr id="15" name="Google Shape;277;p22">
              <a:extLst>
                <a:ext uri="{FF2B5EF4-FFF2-40B4-BE49-F238E27FC236}">
                  <a16:creationId xmlns:a16="http://schemas.microsoft.com/office/drawing/2014/main" id="{58E77476-9F39-48BF-A0EE-897410D84BF1}"/>
                </a:ext>
              </a:extLst>
            </p:cNvPr>
            <p:cNvSpPr/>
            <p:nvPr/>
          </p:nvSpPr>
          <p:spPr>
            <a:xfrm>
              <a:off x="3260449" y="1010164"/>
              <a:ext cx="2578399" cy="954157"/>
            </a:xfrm>
            <a:prstGeom prst="roundRect">
              <a:avLst/>
            </a:prstGeom>
            <a:noFill/>
            <a:ln w="28575" cap="flat" cmpd="sng">
              <a:solidFill>
                <a:srgbClr val="5A5A5A"/>
              </a:solidFill>
              <a:prstDash val="solid"/>
              <a:miter lim="800000"/>
              <a:headEnd type="none" w="sm" len="sm"/>
              <a:tailEnd type="none" w="sm" len="sm"/>
            </a:ln>
          </p:spPr>
          <p:txBody>
            <a:bodyPr spcFirstLastPara="1" wrap="square" lIns="72000" tIns="72000" rIns="72000" bIns="72000" anchor="ctr" anchorCtr="0">
              <a:noAutofit/>
            </a:bodyPr>
            <a:lstStyle/>
            <a:p>
              <a:pPr lvl="0" algn="ctr"/>
              <a:r>
                <a:rPr lang="en-IN" sz="1800" dirty="0">
                  <a:solidFill>
                    <a:schemeClr val="tx1"/>
                  </a:solidFill>
                  <a:latin typeface="Lato" panose="020F0502020204030203" pitchFamily="34" charset="0"/>
                  <a:ea typeface="Lato" panose="020F0502020204030203" pitchFamily="34" charset="0"/>
                  <a:cs typeface="Lato" panose="020F0502020204030203" pitchFamily="34" charset="0"/>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
                    </a:ext>
                  </a:extLst>
                </a:rPr>
                <a:t>Data consumer characteristics</a:t>
              </a:r>
            </a:p>
          </p:txBody>
        </p:sp>
        <p:sp>
          <p:nvSpPr>
            <p:cNvPr id="16" name="Google Shape;277;p22">
              <a:extLst>
                <a:ext uri="{FF2B5EF4-FFF2-40B4-BE49-F238E27FC236}">
                  <a16:creationId xmlns:a16="http://schemas.microsoft.com/office/drawing/2014/main" id="{321109E2-D281-4A63-A2FB-4D29ACA71CA6}"/>
                </a:ext>
              </a:extLst>
            </p:cNvPr>
            <p:cNvSpPr/>
            <p:nvPr/>
          </p:nvSpPr>
          <p:spPr>
            <a:xfrm>
              <a:off x="6263961" y="1010164"/>
              <a:ext cx="2578398" cy="954157"/>
            </a:xfrm>
            <a:prstGeom prst="roundRect">
              <a:avLst/>
            </a:prstGeom>
            <a:noFill/>
            <a:ln w="28575" cap="flat" cmpd="sng">
              <a:solidFill>
                <a:srgbClr val="5A5A5A"/>
              </a:solidFill>
              <a:prstDash val="solid"/>
              <a:miter lim="800000"/>
              <a:headEnd type="none" w="sm" len="sm"/>
              <a:tailEnd type="none" w="sm" len="sm"/>
            </a:ln>
          </p:spPr>
          <p:txBody>
            <a:bodyPr spcFirstLastPara="1" wrap="square" lIns="72000" tIns="72000" rIns="72000" bIns="72000" anchor="ctr" anchorCtr="0">
              <a:noAutofit/>
            </a:bodyPr>
            <a:lstStyle/>
            <a:p>
              <a:pPr lvl="0" algn="ctr"/>
              <a:r>
                <a:rPr lang="en-IN" sz="1800" dirty="0">
                  <a:solidFill>
                    <a:schemeClr val="tx1"/>
                  </a:solidFill>
                  <a:latin typeface="Lato" panose="020F0502020204030203" pitchFamily="34" charset="0"/>
                  <a:ea typeface="Lato" panose="020F0502020204030203" pitchFamily="34" charset="0"/>
                  <a:cs typeface="Lato" panose="020F0502020204030203" pitchFamily="34" charset="0"/>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
                    </a:ext>
                  </a:extLst>
                </a:rPr>
                <a:t>Characteristics</a:t>
              </a:r>
              <a:br>
                <a:rPr lang="en-IN" sz="1800" dirty="0">
                  <a:solidFill>
                    <a:schemeClr val="tx1"/>
                  </a:solidFill>
                  <a:latin typeface="Lato" panose="020F0502020204030203" pitchFamily="34" charset="0"/>
                  <a:ea typeface="Lato" panose="020F0502020204030203" pitchFamily="34" charset="0"/>
                  <a:cs typeface="Lato" panose="020F0502020204030203" pitchFamily="34" charset="0"/>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
                    </a:ext>
                  </a:extLst>
                </a:rPr>
              </a:br>
              <a:r>
                <a:rPr lang="en-IN" sz="1800" dirty="0">
                  <a:solidFill>
                    <a:schemeClr val="tx1"/>
                  </a:solidFill>
                  <a:latin typeface="Lato" panose="020F0502020204030203" pitchFamily="34" charset="0"/>
                  <a:ea typeface="Lato" panose="020F0502020204030203" pitchFamily="34" charset="0"/>
                  <a:cs typeface="Lato" panose="020F0502020204030203" pitchFamily="34" charset="0"/>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
                    </a:ext>
                  </a:extLst>
                </a:rPr>
                <a:t>of the data</a:t>
              </a:r>
            </a:p>
          </p:txBody>
        </p:sp>
        <p:sp>
          <p:nvSpPr>
            <p:cNvPr id="17" name="Google Shape;277;p22">
              <a:extLst>
                <a:ext uri="{FF2B5EF4-FFF2-40B4-BE49-F238E27FC236}">
                  <a16:creationId xmlns:a16="http://schemas.microsoft.com/office/drawing/2014/main" id="{F6049823-9C70-426F-B987-6A90017617D9}"/>
                </a:ext>
              </a:extLst>
            </p:cNvPr>
            <p:cNvSpPr/>
            <p:nvPr/>
          </p:nvSpPr>
          <p:spPr>
            <a:xfrm>
              <a:off x="9357463" y="1010164"/>
              <a:ext cx="2577600" cy="954157"/>
            </a:xfrm>
            <a:prstGeom prst="roundRect">
              <a:avLst/>
            </a:prstGeom>
            <a:noFill/>
            <a:ln w="28575" cap="flat" cmpd="sng">
              <a:solidFill>
                <a:srgbClr val="5A5A5A"/>
              </a:solidFill>
              <a:prstDash val="solid"/>
              <a:miter lim="800000"/>
              <a:headEnd type="none" w="sm" len="sm"/>
              <a:tailEnd type="none" w="sm" len="sm"/>
            </a:ln>
          </p:spPr>
          <p:txBody>
            <a:bodyPr spcFirstLastPara="1" wrap="square" lIns="72000" tIns="72000" rIns="72000" bIns="72000" anchor="ctr" anchorCtr="0">
              <a:noAutofit/>
            </a:bodyPr>
            <a:lstStyle/>
            <a:p>
              <a:pPr lvl="0" algn="ctr"/>
              <a:r>
                <a:rPr lang="en-IN" sz="1800" dirty="0">
                  <a:solidFill>
                    <a:schemeClr val="tx1"/>
                  </a:solidFill>
                  <a:latin typeface="Lato" panose="020F0502020204030203" pitchFamily="34" charset="0"/>
                  <a:ea typeface="Lato" panose="020F0502020204030203" pitchFamily="34" charset="0"/>
                  <a:cs typeface="Lato" panose="020F0502020204030203" pitchFamily="34" charset="0"/>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
                    </a:ext>
                  </a:extLst>
                </a:rPr>
                <a:t>Data engineering design</a:t>
              </a:r>
            </a:p>
          </p:txBody>
        </p:sp>
        <p:sp>
          <p:nvSpPr>
            <p:cNvPr id="18" name="Google Shape;294;p21">
              <a:extLst>
                <a:ext uri="{FF2B5EF4-FFF2-40B4-BE49-F238E27FC236}">
                  <a16:creationId xmlns:a16="http://schemas.microsoft.com/office/drawing/2014/main" id="{5655AF49-5D5F-409F-8850-56C043DE1BAA}"/>
                </a:ext>
              </a:extLst>
            </p:cNvPr>
            <p:cNvSpPr txBox="1"/>
            <p:nvPr/>
          </p:nvSpPr>
          <p:spPr>
            <a:xfrm>
              <a:off x="8858422" y="1164097"/>
              <a:ext cx="482981"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600">
                  <a:solidFill>
                    <a:schemeClr val="tx1"/>
                  </a:solidFill>
                  <a:latin typeface="Lato" panose="020F0502020204030203" pitchFamily="34" charset="0"/>
                  <a:ea typeface="Lato" panose="020F0502020204030203" pitchFamily="34" charset="0"/>
                  <a:cs typeface="Lato" panose="020F0502020204030203" pitchFamily="34" charset="0"/>
                  <a:sym typeface="Calibri"/>
                </a:rPr>
                <a:t>=</a:t>
              </a:r>
              <a:endParaRPr sz="120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19" name="Google Shape;295;p21">
              <a:extLst>
                <a:ext uri="{FF2B5EF4-FFF2-40B4-BE49-F238E27FC236}">
                  <a16:creationId xmlns:a16="http://schemas.microsoft.com/office/drawing/2014/main" id="{1DDE98FA-7E8A-4E6E-8387-7B49F216971F}"/>
                </a:ext>
              </a:extLst>
            </p:cNvPr>
            <p:cNvSpPr txBox="1"/>
            <p:nvPr/>
          </p:nvSpPr>
          <p:spPr>
            <a:xfrm>
              <a:off x="2851399" y="1164097"/>
              <a:ext cx="392987"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60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a:t>
              </a:r>
              <a:endParaRPr sz="12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20" name="Google Shape;296;p21">
              <a:extLst>
                <a:ext uri="{FF2B5EF4-FFF2-40B4-BE49-F238E27FC236}">
                  <a16:creationId xmlns:a16="http://schemas.microsoft.com/office/drawing/2014/main" id="{D9D08178-335F-4911-A3C8-42C26380B05C}"/>
                </a:ext>
              </a:extLst>
            </p:cNvPr>
            <p:cNvSpPr txBox="1"/>
            <p:nvPr/>
          </p:nvSpPr>
          <p:spPr>
            <a:xfrm>
              <a:off x="5854911" y="1164097"/>
              <a:ext cx="392987"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600">
                  <a:solidFill>
                    <a:schemeClr val="tx1"/>
                  </a:solidFill>
                  <a:latin typeface="Lato" panose="020F0502020204030203" pitchFamily="34" charset="0"/>
                  <a:ea typeface="Lato" panose="020F0502020204030203" pitchFamily="34" charset="0"/>
                  <a:cs typeface="Lato" panose="020F0502020204030203" pitchFamily="34" charset="0"/>
                  <a:sym typeface="Calibri"/>
                </a:rPr>
                <a:t>+</a:t>
              </a:r>
              <a:endParaRPr sz="1200">
                <a:solidFill>
                  <a:schemeClr val="tx1"/>
                </a:solidFill>
                <a:latin typeface="Lato" panose="020F0502020204030203" pitchFamily="34" charset="0"/>
                <a:ea typeface="Lato" panose="020F0502020204030203" pitchFamily="34" charset="0"/>
                <a:cs typeface="Lato" panose="020F0502020204030203" pitchFamily="34" charset="0"/>
              </a:endParaRPr>
            </a:p>
          </p:txBody>
        </p:sp>
      </p:grpSp>
      <p:sp>
        <p:nvSpPr>
          <p:cNvPr id="21" name="Google Shape;277;p22">
            <a:extLst>
              <a:ext uri="{FF2B5EF4-FFF2-40B4-BE49-F238E27FC236}">
                <a16:creationId xmlns:a16="http://schemas.microsoft.com/office/drawing/2014/main" id="{85007140-D4E6-41F0-A01E-5EFC40E54836}"/>
              </a:ext>
            </a:extLst>
          </p:cNvPr>
          <p:cNvSpPr/>
          <p:nvPr/>
        </p:nvSpPr>
        <p:spPr>
          <a:xfrm>
            <a:off x="256937" y="2073494"/>
            <a:ext cx="2578400" cy="1997973"/>
          </a:xfrm>
          <a:prstGeom prst="rect">
            <a:avLst/>
          </a:prstGeom>
          <a:noFill/>
          <a:ln w="28575" cap="flat" cmpd="sng">
            <a:noFill/>
            <a:prstDash val="solid"/>
            <a:miter lim="800000"/>
            <a:headEnd type="none" w="sm" len="sm"/>
            <a:tailEnd type="none" w="sm" len="sm"/>
          </a:ln>
        </p:spPr>
        <p:txBody>
          <a:bodyPr spcFirstLastPara="1" wrap="square" lIns="7200" tIns="7200" rIns="7200" bIns="7200" anchor="t" anchorCtr="0">
            <a:noAutofit/>
          </a:bodyPr>
          <a:lstStyle/>
          <a:p>
            <a:pPr marL="347472" lvl="0" indent="-347472" hangingPunct="0">
              <a:lnSpc>
                <a:spcPct val="85000"/>
              </a:lnSpc>
              <a:buClr>
                <a:srgbClr val="EE283C"/>
              </a:buClr>
              <a:buSzPct val="100000"/>
              <a:buFont typeface="Wingdings" panose="05000000000000000000" pitchFamily="2" charset="2"/>
              <a:buChar char=""/>
            </a:pPr>
            <a:r>
              <a:rPr lang="en-US" sz="1600" dirty="0">
                <a:latin typeface="Lato" panose="020F0502020204030203" pitchFamily="34" charset="0"/>
                <a:ea typeface="Lato" panose="020F0502020204030203" pitchFamily="34" charset="0"/>
                <a:cs typeface="Lato" panose="020F0502020204030203" pitchFamily="34" charset="0"/>
                <a:sym typeface="Calibri"/>
              </a:rPr>
              <a:t>Streaming producer</a:t>
            </a:r>
          </a:p>
          <a:p>
            <a:pPr marL="347472" lvl="0" indent="-347472" hangingPunct="0">
              <a:lnSpc>
                <a:spcPct val="85000"/>
              </a:lnSpc>
              <a:buClr>
                <a:srgbClr val="EE283C"/>
              </a:buClr>
              <a:buSzPct val="100000"/>
              <a:buFont typeface="Wingdings" panose="05000000000000000000" pitchFamily="2" charset="2"/>
              <a:buChar char=""/>
            </a:pPr>
            <a:r>
              <a:rPr lang="en-US" sz="1600" dirty="0">
                <a:latin typeface="Lato" panose="020F0502020204030203" pitchFamily="34" charset="0"/>
                <a:ea typeface="Lato" panose="020F0502020204030203" pitchFamily="34" charset="0"/>
                <a:cs typeface="Lato" panose="020F0502020204030203" pitchFamily="34" charset="0"/>
                <a:sym typeface="Calibri"/>
              </a:rPr>
              <a:t>Batch producer – produced any time</a:t>
            </a:r>
          </a:p>
          <a:p>
            <a:pPr marL="347472" lvl="0" indent="-347472" hangingPunct="0">
              <a:lnSpc>
                <a:spcPct val="85000"/>
              </a:lnSpc>
              <a:buClr>
                <a:srgbClr val="EE283C"/>
              </a:buClr>
              <a:buSzPct val="100000"/>
              <a:buFont typeface="Wingdings" panose="05000000000000000000" pitchFamily="2" charset="2"/>
              <a:buChar char=""/>
            </a:pPr>
            <a:r>
              <a:rPr lang="en-US" sz="1600" dirty="0">
                <a:latin typeface="Lato" panose="020F0502020204030203" pitchFamily="34" charset="0"/>
                <a:ea typeface="Lato" panose="020F0502020204030203" pitchFamily="34" charset="0"/>
                <a:cs typeface="Lato" panose="020F0502020204030203" pitchFamily="34" charset="0"/>
                <a:sym typeface="Calibri"/>
              </a:rPr>
              <a:t>Batch producer – produced at predetermined intervals </a:t>
            </a:r>
          </a:p>
          <a:p>
            <a:pPr marL="347472" lvl="0" indent="-347472" hangingPunct="0">
              <a:lnSpc>
                <a:spcPct val="85000"/>
              </a:lnSpc>
              <a:buClr>
                <a:srgbClr val="EE283C"/>
              </a:buClr>
              <a:buSzPct val="100000"/>
              <a:buFont typeface="Wingdings" panose="05000000000000000000" pitchFamily="2" charset="2"/>
              <a:buChar char=""/>
            </a:pPr>
            <a:r>
              <a:rPr lang="en-US" sz="1600" dirty="0">
                <a:latin typeface="Lato" panose="020F0502020204030203" pitchFamily="34" charset="0"/>
                <a:ea typeface="Lato" panose="020F0502020204030203" pitchFamily="34" charset="0"/>
                <a:cs typeface="Lato" panose="020F0502020204030203" pitchFamily="34" charset="0"/>
                <a:sym typeface="Calibri"/>
              </a:rPr>
              <a:t>Generated by the ‘human hand’</a:t>
            </a:r>
          </a:p>
          <a:p>
            <a:pPr marL="347472" lvl="0" indent="-347472" hangingPunct="0">
              <a:lnSpc>
                <a:spcPct val="85000"/>
              </a:lnSpc>
              <a:buClr>
                <a:srgbClr val="EE283C"/>
              </a:buClr>
              <a:buSzPct val="100000"/>
              <a:buFont typeface="Wingdings" panose="05000000000000000000" pitchFamily="2" charset="2"/>
              <a:buChar char=""/>
            </a:pPr>
            <a:r>
              <a:rPr lang="en-US" sz="1600" dirty="0">
                <a:latin typeface="Lato" panose="020F0502020204030203" pitchFamily="34" charset="0"/>
                <a:ea typeface="Lato" panose="020F0502020204030203" pitchFamily="34" charset="0"/>
                <a:cs typeface="Lato" panose="020F0502020204030203" pitchFamily="34" charset="0"/>
                <a:sym typeface="Calibri"/>
              </a:rPr>
              <a:t>Generated by machines</a:t>
            </a:r>
          </a:p>
        </p:txBody>
      </p:sp>
      <p:sp>
        <p:nvSpPr>
          <p:cNvPr id="22" name="Google Shape;277;p22">
            <a:extLst>
              <a:ext uri="{FF2B5EF4-FFF2-40B4-BE49-F238E27FC236}">
                <a16:creationId xmlns:a16="http://schemas.microsoft.com/office/drawing/2014/main" id="{C36EABC3-D007-4270-9B48-CB0355C243BD}"/>
              </a:ext>
            </a:extLst>
          </p:cNvPr>
          <p:cNvSpPr/>
          <p:nvPr/>
        </p:nvSpPr>
        <p:spPr>
          <a:xfrm>
            <a:off x="3260449" y="2073494"/>
            <a:ext cx="2578400" cy="954157"/>
          </a:xfrm>
          <a:prstGeom prst="rect">
            <a:avLst/>
          </a:prstGeom>
          <a:noFill/>
          <a:ln w="28575" cap="flat" cmpd="sng">
            <a:noFill/>
            <a:prstDash val="solid"/>
            <a:miter lim="800000"/>
            <a:headEnd type="none" w="sm" len="sm"/>
            <a:tailEnd type="none" w="sm" len="sm"/>
          </a:ln>
        </p:spPr>
        <p:txBody>
          <a:bodyPr spcFirstLastPara="1" wrap="square" lIns="7200" tIns="7200" rIns="7200" bIns="7200" anchor="t" anchorCtr="0">
            <a:noAutofit/>
          </a:bodyPr>
          <a:lstStyle/>
          <a:p>
            <a:pPr marL="347472" lvl="0" indent="-347472" hangingPunct="0">
              <a:lnSpc>
                <a:spcPct val="85000"/>
              </a:lnSpc>
              <a:buClr>
                <a:srgbClr val="EE283C"/>
              </a:buClr>
              <a:buSzPct val="100000"/>
              <a:buFont typeface="Wingdings" panose="05000000000000000000" pitchFamily="2" charset="2"/>
              <a:buChar char=""/>
            </a:pPr>
            <a:r>
              <a:rPr lang="en-US" sz="1600" dirty="0">
                <a:latin typeface="Lato" panose="020F0502020204030203" pitchFamily="34" charset="0"/>
                <a:ea typeface="Lato" panose="020F0502020204030203" pitchFamily="34" charset="0"/>
                <a:cs typeface="Lato" panose="020F0502020204030203" pitchFamily="34" charset="0"/>
                <a:sym typeface="Calibri"/>
              </a:rPr>
              <a:t>Streaming real-time data consumption</a:t>
            </a:r>
          </a:p>
          <a:p>
            <a:pPr marL="347472" lvl="0" indent="-347472" hangingPunct="0">
              <a:lnSpc>
                <a:spcPct val="85000"/>
              </a:lnSpc>
              <a:buClr>
                <a:srgbClr val="EE283C"/>
              </a:buClr>
              <a:buSzPct val="100000"/>
              <a:buFont typeface="Wingdings" panose="05000000000000000000" pitchFamily="2" charset="2"/>
              <a:buChar char=""/>
            </a:pPr>
            <a:r>
              <a:rPr lang="en-US" sz="1600" dirty="0">
                <a:latin typeface="Lato" panose="020F0502020204030203" pitchFamily="34" charset="0"/>
                <a:ea typeface="Lato" panose="020F0502020204030203" pitchFamily="34" charset="0"/>
                <a:cs typeface="Lato" panose="020F0502020204030203" pitchFamily="34" charset="0"/>
                <a:sym typeface="Calibri"/>
              </a:rPr>
              <a:t>Near-real-time consumption</a:t>
            </a:r>
          </a:p>
          <a:p>
            <a:pPr marL="347472" lvl="0" indent="-347472" hangingPunct="0">
              <a:lnSpc>
                <a:spcPct val="85000"/>
              </a:lnSpc>
              <a:buClr>
                <a:srgbClr val="EE283C"/>
              </a:buClr>
              <a:buSzPct val="100000"/>
              <a:buFont typeface="Wingdings" panose="05000000000000000000" pitchFamily="2" charset="2"/>
              <a:buChar char=""/>
            </a:pPr>
            <a:r>
              <a:rPr lang="en-US" sz="1600" dirty="0">
                <a:latin typeface="Lato" panose="020F0502020204030203" pitchFamily="34" charset="0"/>
                <a:ea typeface="Lato" panose="020F0502020204030203" pitchFamily="34" charset="0"/>
                <a:cs typeface="Lato" panose="020F0502020204030203" pitchFamily="34" charset="0"/>
                <a:sym typeface="Calibri"/>
              </a:rPr>
              <a:t>Batch consumption</a:t>
            </a:r>
          </a:p>
          <a:p>
            <a:pPr marL="347472" lvl="0" indent="-347472" hangingPunct="0">
              <a:lnSpc>
                <a:spcPct val="85000"/>
              </a:lnSpc>
              <a:buClr>
                <a:srgbClr val="EE283C"/>
              </a:buClr>
              <a:buSzPct val="100000"/>
              <a:buFont typeface="Wingdings" panose="05000000000000000000" pitchFamily="2" charset="2"/>
              <a:buChar char=""/>
            </a:pPr>
            <a:r>
              <a:rPr lang="en-US" sz="1600" dirty="0">
                <a:latin typeface="Lato" panose="020F0502020204030203" pitchFamily="34" charset="0"/>
                <a:ea typeface="Lato" panose="020F0502020204030203" pitchFamily="34" charset="0"/>
                <a:cs typeface="Lato" panose="020F0502020204030203" pitchFamily="34" charset="0"/>
                <a:sym typeface="Calibri"/>
              </a:rPr>
              <a:t>Ad hoc consumption</a:t>
            </a:r>
          </a:p>
          <a:p>
            <a:pPr marL="347472" lvl="0" indent="-347472" hangingPunct="0">
              <a:lnSpc>
                <a:spcPct val="85000"/>
              </a:lnSpc>
              <a:buClr>
                <a:srgbClr val="EE283C"/>
              </a:buClr>
              <a:buSzPct val="100000"/>
              <a:buFont typeface="Wingdings" panose="05000000000000000000" pitchFamily="2" charset="2"/>
              <a:buChar char=""/>
            </a:pPr>
            <a:r>
              <a:rPr lang="en-US" sz="1600" dirty="0">
                <a:latin typeface="Lato" panose="020F0502020204030203" pitchFamily="34" charset="0"/>
                <a:ea typeface="Lato" panose="020F0502020204030203" pitchFamily="34" charset="0"/>
                <a:cs typeface="Lato" panose="020F0502020204030203" pitchFamily="34" charset="0"/>
                <a:sym typeface="Calibri"/>
              </a:rPr>
              <a:t>Hot storage</a:t>
            </a:r>
          </a:p>
          <a:p>
            <a:pPr marL="347472" lvl="0" indent="-347472" hangingPunct="0">
              <a:lnSpc>
                <a:spcPct val="85000"/>
              </a:lnSpc>
              <a:buClr>
                <a:srgbClr val="EE283C"/>
              </a:buClr>
              <a:buSzPct val="100000"/>
              <a:buFont typeface="Wingdings" panose="05000000000000000000" pitchFamily="2" charset="2"/>
              <a:buChar char=""/>
            </a:pPr>
            <a:r>
              <a:rPr lang="en-US" sz="1600" dirty="0">
                <a:latin typeface="Lato" panose="020F0502020204030203" pitchFamily="34" charset="0"/>
                <a:ea typeface="Lato" panose="020F0502020204030203" pitchFamily="34" charset="0"/>
                <a:cs typeface="Lato" panose="020F0502020204030203" pitchFamily="34" charset="0"/>
                <a:sym typeface="Calibri"/>
              </a:rPr>
              <a:t>Cold storage</a:t>
            </a:r>
          </a:p>
        </p:txBody>
      </p:sp>
      <p:sp>
        <p:nvSpPr>
          <p:cNvPr id="23" name="Google Shape;277;p22">
            <a:extLst>
              <a:ext uri="{FF2B5EF4-FFF2-40B4-BE49-F238E27FC236}">
                <a16:creationId xmlns:a16="http://schemas.microsoft.com/office/drawing/2014/main" id="{4B78167F-1164-40A3-92EF-E0D3005A1D00}"/>
              </a:ext>
            </a:extLst>
          </p:cNvPr>
          <p:cNvSpPr/>
          <p:nvPr/>
        </p:nvSpPr>
        <p:spPr>
          <a:xfrm>
            <a:off x="6263961" y="2073494"/>
            <a:ext cx="2578400" cy="954157"/>
          </a:xfrm>
          <a:prstGeom prst="rect">
            <a:avLst/>
          </a:prstGeom>
          <a:noFill/>
          <a:ln w="28575" cap="flat" cmpd="sng">
            <a:noFill/>
            <a:prstDash val="solid"/>
            <a:miter lim="800000"/>
            <a:headEnd type="none" w="sm" len="sm"/>
            <a:tailEnd type="none" w="sm" len="sm"/>
          </a:ln>
        </p:spPr>
        <p:txBody>
          <a:bodyPr spcFirstLastPara="1" wrap="square" lIns="7200" tIns="7200" rIns="7200" bIns="7200" anchor="t" anchorCtr="0">
            <a:noAutofit/>
          </a:bodyPr>
          <a:lstStyle/>
          <a:p>
            <a:pPr marL="347472" lvl="0" indent="-347472" hangingPunct="0">
              <a:lnSpc>
                <a:spcPct val="85000"/>
              </a:lnSpc>
              <a:buClr>
                <a:srgbClr val="EE283C"/>
              </a:buClr>
              <a:buSzPct val="100000"/>
              <a:buFont typeface="Wingdings" panose="05000000000000000000" pitchFamily="2" charset="2"/>
              <a:buChar char=""/>
            </a:pPr>
            <a:r>
              <a:rPr lang="en-US" sz="1600" dirty="0">
                <a:latin typeface="Lato" panose="020F0502020204030203" pitchFamily="34" charset="0"/>
                <a:ea typeface="Lato" panose="020F0502020204030203" pitchFamily="34" charset="0"/>
                <a:cs typeface="Lato" panose="020F0502020204030203" pitchFamily="34" charset="0"/>
                <a:sym typeface="Calibri"/>
              </a:rPr>
              <a:t>Structured</a:t>
            </a:r>
          </a:p>
          <a:p>
            <a:pPr marL="347472" lvl="0" indent="-347472" hangingPunct="0">
              <a:lnSpc>
                <a:spcPct val="85000"/>
              </a:lnSpc>
              <a:buClr>
                <a:srgbClr val="EE283C"/>
              </a:buClr>
              <a:buSzPct val="100000"/>
              <a:buFont typeface="Wingdings" panose="05000000000000000000" pitchFamily="2" charset="2"/>
              <a:buChar char=""/>
            </a:pPr>
            <a:r>
              <a:rPr lang="en-US" sz="1600" dirty="0">
                <a:latin typeface="Lato" panose="020F0502020204030203" pitchFamily="34" charset="0"/>
                <a:ea typeface="Lato" panose="020F0502020204030203" pitchFamily="34" charset="0"/>
                <a:cs typeface="Lato" panose="020F0502020204030203" pitchFamily="34" charset="0"/>
                <a:sym typeface="Calibri"/>
              </a:rPr>
              <a:t>Unstructured</a:t>
            </a:r>
          </a:p>
          <a:p>
            <a:pPr marL="347472" lvl="0" indent="-347472" hangingPunct="0">
              <a:lnSpc>
                <a:spcPct val="85000"/>
              </a:lnSpc>
              <a:buClr>
                <a:srgbClr val="EE283C"/>
              </a:buClr>
              <a:buSzPct val="100000"/>
              <a:buFont typeface="Wingdings" panose="05000000000000000000" pitchFamily="2" charset="2"/>
              <a:buChar char=""/>
            </a:pPr>
            <a:r>
              <a:rPr lang="en-US" sz="1600" dirty="0">
                <a:latin typeface="Lato" panose="020F0502020204030203" pitchFamily="34" charset="0"/>
                <a:ea typeface="Lato" panose="020F0502020204030203" pitchFamily="34" charset="0"/>
                <a:cs typeface="Lato" panose="020F0502020204030203" pitchFamily="34" charset="0"/>
                <a:sym typeface="Calibri"/>
              </a:rPr>
              <a:t>Size of data that is being stored</a:t>
            </a:r>
          </a:p>
          <a:p>
            <a:pPr marL="347472" lvl="0" indent="-347472" hangingPunct="0">
              <a:lnSpc>
                <a:spcPct val="85000"/>
              </a:lnSpc>
              <a:buClr>
                <a:srgbClr val="EE283C"/>
              </a:buClr>
              <a:buSzPct val="100000"/>
              <a:buFont typeface="Wingdings" panose="05000000000000000000" pitchFamily="2" charset="2"/>
              <a:buChar char=""/>
            </a:pPr>
            <a:r>
              <a:rPr lang="en-US" sz="1600" dirty="0">
                <a:latin typeface="Lato" panose="020F0502020204030203" pitchFamily="34" charset="0"/>
                <a:ea typeface="Lato" panose="020F0502020204030203" pitchFamily="34" charset="0"/>
                <a:cs typeface="Lato" panose="020F0502020204030203" pitchFamily="34" charset="0"/>
                <a:sym typeface="Calibri"/>
              </a:rPr>
              <a:t>Size of data that is being processed</a:t>
            </a:r>
          </a:p>
          <a:p>
            <a:pPr marL="347472" lvl="0" indent="-347472" hangingPunct="0">
              <a:lnSpc>
                <a:spcPct val="85000"/>
              </a:lnSpc>
              <a:buClr>
                <a:srgbClr val="EE283C"/>
              </a:buClr>
              <a:buSzPct val="100000"/>
              <a:buFont typeface="Wingdings" panose="05000000000000000000" pitchFamily="2" charset="2"/>
              <a:buChar char=""/>
            </a:pPr>
            <a:r>
              <a:rPr lang="en-US" sz="1600" dirty="0">
                <a:latin typeface="Lato" panose="020F0502020204030203" pitchFamily="34" charset="0"/>
                <a:ea typeface="Lato" panose="020F0502020204030203" pitchFamily="34" charset="0"/>
                <a:cs typeface="Lato" panose="020F0502020204030203" pitchFamily="34" charset="0"/>
                <a:sym typeface="Calibri"/>
              </a:rPr>
              <a:t>Velocity of data</a:t>
            </a:r>
          </a:p>
        </p:txBody>
      </p:sp>
      <p:sp>
        <p:nvSpPr>
          <p:cNvPr id="27" name="Google Shape;277;p22">
            <a:extLst>
              <a:ext uri="{FF2B5EF4-FFF2-40B4-BE49-F238E27FC236}">
                <a16:creationId xmlns:a16="http://schemas.microsoft.com/office/drawing/2014/main" id="{8390685B-23B6-4E0C-97B4-3E0034F5749E}"/>
              </a:ext>
            </a:extLst>
          </p:cNvPr>
          <p:cNvSpPr/>
          <p:nvPr/>
        </p:nvSpPr>
        <p:spPr>
          <a:xfrm>
            <a:off x="256936" y="4251918"/>
            <a:ext cx="7542358" cy="2202670"/>
          </a:xfrm>
          <a:prstGeom prst="rect">
            <a:avLst/>
          </a:prstGeom>
          <a:noFill/>
          <a:ln w="28575" cap="flat" cmpd="sng">
            <a:noFill/>
            <a:prstDash val="solid"/>
            <a:miter lim="800000"/>
            <a:headEnd type="none" w="sm" len="sm"/>
            <a:tailEnd type="none" w="sm" len="sm"/>
          </a:ln>
        </p:spPr>
        <p:txBody>
          <a:bodyPr spcFirstLastPara="1" wrap="square" lIns="7200" tIns="7200" rIns="7200" bIns="7200" anchor="t" anchorCtr="0">
            <a:noAutofit/>
          </a:bodyPr>
          <a:lstStyle/>
          <a:p>
            <a:pPr marL="347472" lvl="0" indent="-347472" hangingPunct="0">
              <a:lnSpc>
                <a:spcPct val="85000"/>
              </a:lnSpc>
              <a:buClr>
                <a:srgbClr val="EE283C"/>
              </a:buClr>
              <a:buSzPct val="100000"/>
              <a:buFont typeface="Wingdings" panose="05000000000000000000" pitchFamily="2" charset="2"/>
              <a:buChar char=""/>
            </a:pPr>
            <a:r>
              <a:rPr lang="en-US" sz="1800" dirty="0">
                <a:latin typeface="Lato" panose="020F0502020204030203" pitchFamily="34" charset="0"/>
                <a:ea typeface="Lato" panose="020F0502020204030203" pitchFamily="34" charset="0"/>
                <a:cs typeface="Lato" panose="020F0502020204030203" pitchFamily="34" charset="0"/>
                <a:sym typeface="Calibri"/>
              </a:rPr>
              <a:t>Will not choose Kafka for communication between applications or for running background jobs</a:t>
            </a:r>
          </a:p>
          <a:p>
            <a:pPr marL="347472" lvl="0" indent="-347472" hangingPunct="0">
              <a:lnSpc>
                <a:spcPct val="85000"/>
              </a:lnSpc>
              <a:buClr>
                <a:srgbClr val="EE283C"/>
              </a:buClr>
              <a:buSzPct val="100000"/>
              <a:buFont typeface="Wingdings" panose="05000000000000000000" pitchFamily="2" charset="2"/>
              <a:buChar char=""/>
            </a:pPr>
            <a:r>
              <a:rPr lang="en-US" sz="1800" dirty="0">
                <a:latin typeface="Lato" panose="020F0502020204030203" pitchFamily="34" charset="0"/>
                <a:ea typeface="Lato" panose="020F0502020204030203" pitchFamily="34" charset="0"/>
                <a:cs typeface="Lato" panose="020F0502020204030203" pitchFamily="34" charset="0"/>
                <a:sym typeface="Calibri"/>
              </a:rPr>
              <a:t>Will not use Kafka if the size and frequency of data is not huge</a:t>
            </a:r>
          </a:p>
          <a:p>
            <a:pPr marL="347472" lvl="0" indent="-347472" hangingPunct="0">
              <a:lnSpc>
                <a:spcPct val="85000"/>
              </a:lnSpc>
              <a:buClr>
                <a:srgbClr val="EE283C"/>
              </a:buClr>
              <a:buSzPct val="100000"/>
              <a:buFont typeface="Wingdings" panose="05000000000000000000" pitchFamily="2" charset="2"/>
              <a:buChar char=""/>
            </a:pPr>
            <a:r>
              <a:rPr lang="en-US" sz="1800" dirty="0">
                <a:latin typeface="Lato" panose="020F0502020204030203" pitchFamily="34" charset="0"/>
                <a:ea typeface="Lato" panose="020F0502020204030203" pitchFamily="34" charset="0"/>
                <a:cs typeface="Lato" panose="020F0502020204030203" pitchFamily="34" charset="0"/>
                <a:sym typeface="Calibri"/>
              </a:rPr>
              <a:t>Converting a SQL to NoSQL is not a piece of cake (Ask Uber)</a:t>
            </a:r>
          </a:p>
          <a:p>
            <a:pPr marL="347472" lvl="0" indent="-347472" hangingPunct="0">
              <a:lnSpc>
                <a:spcPct val="85000"/>
              </a:lnSpc>
              <a:buClr>
                <a:srgbClr val="EE283C"/>
              </a:buClr>
              <a:buSzPct val="100000"/>
              <a:buFont typeface="Wingdings" panose="05000000000000000000" pitchFamily="2" charset="2"/>
              <a:buChar char=""/>
            </a:pPr>
            <a:r>
              <a:rPr lang="en-US" sz="1800" dirty="0">
                <a:latin typeface="Lato" panose="020F0502020204030203" pitchFamily="34" charset="0"/>
                <a:ea typeface="Lato" panose="020F0502020204030203" pitchFamily="34" charset="0"/>
                <a:cs typeface="Lato" panose="020F0502020204030203" pitchFamily="34" charset="0"/>
                <a:sym typeface="Calibri"/>
              </a:rPr>
              <a:t>Hadoop runs on commodity hardware </a:t>
            </a:r>
          </a:p>
          <a:p>
            <a:pPr marL="347472" lvl="0" indent="-347472" hangingPunct="0">
              <a:lnSpc>
                <a:spcPct val="85000"/>
              </a:lnSpc>
              <a:buClr>
                <a:srgbClr val="EE283C"/>
              </a:buClr>
              <a:buSzPct val="100000"/>
              <a:buFont typeface="Wingdings" panose="05000000000000000000" pitchFamily="2" charset="2"/>
              <a:buChar char=""/>
            </a:pPr>
            <a:r>
              <a:rPr lang="en-US" sz="1800" dirty="0">
                <a:latin typeface="Lato" panose="020F0502020204030203" pitchFamily="34" charset="0"/>
                <a:ea typeface="Lato" panose="020F0502020204030203" pitchFamily="34" charset="0"/>
                <a:cs typeface="Lato" panose="020F0502020204030203" pitchFamily="34" charset="0"/>
                <a:sym typeface="Calibri"/>
              </a:rPr>
              <a:t>Spark is fast because it runs on memory (Nothing new in the concept)</a:t>
            </a:r>
          </a:p>
          <a:p>
            <a:pPr marL="347472" lvl="0" indent="-347472" hangingPunct="0">
              <a:lnSpc>
                <a:spcPct val="85000"/>
              </a:lnSpc>
              <a:buClr>
                <a:srgbClr val="EE283C"/>
              </a:buClr>
              <a:buSzPct val="100000"/>
              <a:buFont typeface="Wingdings" panose="05000000000000000000" pitchFamily="2" charset="2"/>
              <a:buChar char=""/>
            </a:pPr>
            <a:r>
              <a:rPr lang="en-US" sz="1800" dirty="0">
                <a:latin typeface="Lato" panose="020F0502020204030203" pitchFamily="34" charset="0"/>
                <a:ea typeface="Lato" panose="020F0502020204030203" pitchFamily="34" charset="0"/>
                <a:cs typeface="Lato" panose="020F0502020204030203" pitchFamily="34" charset="0"/>
                <a:sym typeface="Calibri"/>
              </a:rPr>
              <a:t>Writing few records to database – Don’t use Spark</a:t>
            </a:r>
          </a:p>
          <a:p>
            <a:pPr marL="347472" lvl="0" indent="-347472" hangingPunct="0">
              <a:lnSpc>
                <a:spcPct val="85000"/>
              </a:lnSpc>
              <a:buClr>
                <a:srgbClr val="EE283C"/>
              </a:buClr>
              <a:buSzPct val="100000"/>
              <a:buFont typeface="Wingdings" panose="05000000000000000000" pitchFamily="2" charset="2"/>
              <a:buChar char=""/>
            </a:pPr>
            <a:r>
              <a:rPr lang="en-US" sz="1800" dirty="0">
                <a:latin typeface="Lato" panose="020F0502020204030203" pitchFamily="34" charset="0"/>
                <a:ea typeface="Lato" panose="020F0502020204030203" pitchFamily="34" charset="0"/>
                <a:cs typeface="Lato" panose="020F0502020204030203" pitchFamily="34" charset="0"/>
                <a:sym typeface="Calibri"/>
              </a:rPr>
              <a:t>A MySQL query is always easier than a MongoDB query </a:t>
            </a:r>
          </a:p>
        </p:txBody>
      </p:sp>
      <p:sp>
        <p:nvSpPr>
          <p:cNvPr id="28" name="Google Shape;301;p21">
            <a:extLst>
              <a:ext uri="{FF2B5EF4-FFF2-40B4-BE49-F238E27FC236}">
                <a16:creationId xmlns:a16="http://schemas.microsoft.com/office/drawing/2014/main" id="{53BE4A07-6252-4A95-B60A-BD426E822157}"/>
              </a:ext>
            </a:extLst>
          </p:cNvPr>
          <p:cNvSpPr/>
          <p:nvPr/>
        </p:nvSpPr>
        <p:spPr>
          <a:xfrm>
            <a:off x="8478377" y="4251918"/>
            <a:ext cx="3454520" cy="493799"/>
          </a:xfrm>
          <a:prstGeom prst="roundRect">
            <a:avLst>
              <a:gd name="adj" fmla="val 16667"/>
            </a:avLst>
          </a:prstGeom>
          <a:noFill/>
          <a:ln w="28575" cap="flat" cmpd="sng">
            <a:solidFill>
              <a:srgbClr val="4890E4"/>
            </a:solidFill>
            <a:prstDash val="solid"/>
            <a:miter lim="800000"/>
            <a:headEnd type="none" w="sm" len="sm"/>
            <a:tailEnd type="none" w="sm" len="sm"/>
          </a:ln>
        </p:spPr>
        <p:txBody>
          <a:bodyPr spcFirstLastPara="1" wrap="square" lIns="72000" tIns="72000" rIns="72000" bIns="72000" anchor="ctr" anchorCtr="0">
            <a:noAutofit/>
          </a:bodyPr>
          <a:lstStyle/>
          <a:p>
            <a:pPr algn="ctr"/>
            <a:r>
              <a:rPr lang="en-IN" sz="1600" b="1" dirty="0">
                <a:solidFill>
                  <a:schemeClr val="tx1"/>
                </a:solidFill>
                <a:latin typeface="Lato" panose="020F0502020204030203" pitchFamily="34" charset="0"/>
                <a:ea typeface="Lato" panose="020F0502020204030203" pitchFamily="34" charset="0"/>
                <a:cs typeface="Lato" panose="020F0502020204030203" pitchFamily="34" charset="0"/>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
                  </a:ext>
                </a:extLst>
              </a:rPr>
              <a:t>Ingestion</a:t>
            </a:r>
            <a:r>
              <a:rPr lang="en-IN" sz="1600" dirty="0">
                <a:solidFill>
                  <a:schemeClr val="tx1"/>
                </a:solidFill>
                <a:latin typeface="Lato" panose="020F0502020204030203" pitchFamily="34" charset="0"/>
                <a:ea typeface="Lato" panose="020F0502020204030203" pitchFamily="34" charset="0"/>
                <a:cs typeface="Lato" panose="020F0502020204030203" pitchFamily="34" charset="0"/>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
                  </a:ext>
                </a:extLst>
              </a:rPr>
              <a:t> - Flume, JDBC, Kafka, RabbitMQ, Kinesis, </a:t>
            </a:r>
            <a:r>
              <a:rPr lang="en-IN" sz="1600" dirty="0" err="1">
                <a:solidFill>
                  <a:schemeClr val="tx1"/>
                </a:solidFill>
                <a:latin typeface="Lato" panose="020F0502020204030203" pitchFamily="34" charset="0"/>
                <a:ea typeface="Lato" panose="020F0502020204030203" pitchFamily="34" charset="0"/>
                <a:cs typeface="Lato" panose="020F0502020204030203" pitchFamily="34" charset="0"/>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
                  </a:ext>
                </a:extLst>
              </a:rPr>
              <a:t>NiFi</a:t>
            </a:r>
            <a:r>
              <a:rPr lang="en-IN" sz="1600" dirty="0">
                <a:solidFill>
                  <a:schemeClr val="tx1"/>
                </a:solidFill>
                <a:latin typeface="Lato" panose="020F0502020204030203" pitchFamily="34" charset="0"/>
                <a:ea typeface="Lato" panose="020F0502020204030203" pitchFamily="34" charset="0"/>
                <a:cs typeface="Lato" panose="020F0502020204030203" pitchFamily="34" charset="0"/>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
                  </a:ext>
                </a:extLst>
              </a:rPr>
              <a:t> </a:t>
            </a:r>
            <a:endParaRPr sz="1600" dirty="0">
              <a:solidFill>
                <a:schemeClr val="tx1"/>
              </a:solidFill>
              <a:latin typeface="Lato" panose="020F0502020204030203" pitchFamily="34" charset="0"/>
              <a:ea typeface="Lato" panose="020F0502020204030203" pitchFamily="34" charset="0"/>
              <a:cs typeface="Lato" panose="020F0502020204030203" pitchFamily="34" charset="0"/>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
                </a:ext>
              </a:extLst>
            </a:endParaRPr>
          </a:p>
        </p:txBody>
      </p:sp>
      <p:sp>
        <p:nvSpPr>
          <p:cNvPr id="29" name="Google Shape;302;p21">
            <a:extLst>
              <a:ext uri="{FF2B5EF4-FFF2-40B4-BE49-F238E27FC236}">
                <a16:creationId xmlns:a16="http://schemas.microsoft.com/office/drawing/2014/main" id="{0A2E3339-46A6-4438-9AEB-B8E47C88E516}"/>
              </a:ext>
            </a:extLst>
          </p:cNvPr>
          <p:cNvSpPr/>
          <p:nvPr/>
        </p:nvSpPr>
        <p:spPr>
          <a:xfrm>
            <a:off x="8478377" y="4821542"/>
            <a:ext cx="3454520" cy="493799"/>
          </a:xfrm>
          <a:prstGeom prst="roundRect">
            <a:avLst>
              <a:gd name="adj" fmla="val 16667"/>
            </a:avLst>
          </a:prstGeom>
          <a:noFill/>
          <a:ln w="28575" cap="flat" cmpd="sng">
            <a:solidFill>
              <a:srgbClr val="4890E4"/>
            </a:solidFill>
            <a:prstDash val="solid"/>
            <a:miter lim="800000"/>
            <a:headEnd type="none" w="sm" len="sm"/>
            <a:tailEnd type="none" w="sm" len="sm"/>
          </a:ln>
        </p:spPr>
        <p:txBody>
          <a:bodyPr spcFirstLastPara="1" wrap="square" lIns="72000" tIns="72000" rIns="72000" bIns="72000" anchor="ctr" anchorCtr="0">
            <a:noAutofit/>
          </a:bodyPr>
          <a:lstStyle/>
          <a:p>
            <a:pPr algn="ctr"/>
            <a:r>
              <a:rPr lang="en-IN" sz="1600" b="1" dirty="0">
                <a:solidFill>
                  <a:schemeClr val="tx1"/>
                </a:solidFill>
                <a:latin typeface="Lato" panose="020F0502020204030203" pitchFamily="34" charset="0"/>
                <a:ea typeface="Lato" panose="020F0502020204030203" pitchFamily="34" charset="0"/>
                <a:cs typeface="Lato" panose="020F0502020204030203" pitchFamily="34" charset="0"/>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
                  </a:ext>
                </a:extLst>
              </a:rPr>
              <a:t>Processing</a:t>
            </a:r>
            <a:r>
              <a:rPr lang="en-IN" sz="1600" dirty="0">
                <a:solidFill>
                  <a:schemeClr val="tx1"/>
                </a:solidFill>
                <a:latin typeface="Lato" panose="020F0502020204030203" pitchFamily="34" charset="0"/>
                <a:ea typeface="Lato" panose="020F0502020204030203" pitchFamily="34" charset="0"/>
                <a:cs typeface="Lato" panose="020F0502020204030203" pitchFamily="34" charset="0"/>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
                  </a:ext>
                </a:extLst>
              </a:rPr>
              <a:t> – Java Springs, Python, Spark, Tez, MapReduce</a:t>
            </a:r>
            <a:endParaRPr sz="1600" dirty="0">
              <a:solidFill>
                <a:schemeClr val="tx1"/>
              </a:solidFill>
              <a:latin typeface="Lato" panose="020F0502020204030203" pitchFamily="34" charset="0"/>
              <a:ea typeface="Lato" panose="020F0502020204030203" pitchFamily="34" charset="0"/>
              <a:cs typeface="Lato" panose="020F0502020204030203" pitchFamily="34" charset="0"/>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
                </a:ext>
              </a:extLst>
            </a:endParaRPr>
          </a:p>
        </p:txBody>
      </p:sp>
      <p:sp>
        <p:nvSpPr>
          <p:cNvPr id="30" name="Google Shape;303;p21">
            <a:extLst>
              <a:ext uri="{FF2B5EF4-FFF2-40B4-BE49-F238E27FC236}">
                <a16:creationId xmlns:a16="http://schemas.microsoft.com/office/drawing/2014/main" id="{F61C12EC-A605-46C8-A40F-D9B8C2A25BB9}"/>
              </a:ext>
            </a:extLst>
          </p:cNvPr>
          <p:cNvSpPr/>
          <p:nvPr/>
        </p:nvSpPr>
        <p:spPr>
          <a:xfrm>
            <a:off x="8491657" y="5391166"/>
            <a:ext cx="3443406" cy="493799"/>
          </a:xfrm>
          <a:prstGeom prst="roundRect">
            <a:avLst>
              <a:gd name="adj" fmla="val 16667"/>
            </a:avLst>
          </a:prstGeom>
          <a:noFill/>
          <a:ln w="28575" cap="flat" cmpd="sng">
            <a:solidFill>
              <a:srgbClr val="4890E4"/>
            </a:solidFill>
            <a:prstDash val="solid"/>
            <a:miter lim="800000"/>
            <a:headEnd type="none" w="sm" len="sm"/>
            <a:tailEnd type="none" w="sm" len="sm"/>
          </a:ln>
        </p:spPr>
        <p:txBody>
          <a:bodyPr spcFirstLastPara="1" wrap="square" lIns="72000" tIns="72000" rIns="72000" bIns="72000" anchor="ctr" anchorCtr="0">
            <a:noAutofit/>
          </a:bodyPr>
          <a:lstStyle/>
          <a:p>
            <a:pPr algn="ctr"/>
            <a:r>
              <a:rPr lang="en-IN" sz="1600" b="1" dirty="0">
                <a:solidFill>
                  <a:schemeClr val="tx1"/>
                </a:solidFill>
                <a:latin typeface="Lato" panose="020F0502020204030203" pitchFamily="34" charset="0"/>
                <a:ea typeface="Lato" panose="020F0502020204030203" pitchFamily="34" charset="0"/>
                <a:cs typeface="Lato" panose="020F0502020204030203" pitchFamily="34" charset="0"/>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
                  </a:ext>
                </a:extLst>
              </a:rPr>
              <a:t>Storage</a:t>
            </a:r>
            <a:r>
              <a:rPr lang="en-IN" sz="1600" dirty="0">
                <a:solidFill>
                  <a:schemeClr val="tx1"/>
                </a:solidFill>
                <a:latin typeface="Lato" panose="020F0502020204030203" pitchFamily="34" charset="0"/>
                <a:ea typeface="Lato" panose="020F0502020204030203" pitchFamily="34" charset="0"/>
                <a:cs typeface="Lato" panose="020F0502020204030203" pitchFamily="34" charset="0"/>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
                  </a:ext>
                </a:extLst>
              </a:rPr>
              <a:t> – RDBMS, HDFS, NoSQL </a:t>
            </a:r>
            <a:endParaRPr sz="1600" dirty="0">
              <a:solidFill>
                <a:schemeClr val="tx1"/>
              </a:solidFill>
              <a:latin typeface="Lato" panose="020F0502020204030203" pitchFamily="34" charset="0"/>
              <a:ea typeface="Lato" panose="020F0502020204030203" pitchFamily="34" charset="0"/>
              <a:cs typeface="Lato" panose="020F0502020204030203" pitchFamily="34" charset="0"/>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
                </a:ext>
              </a:extLst>
            </a:endParaRPr>
          </a:p>
        </p:txBody>
      </p:sp>
      <p:sp>
        <p:nvSpPr>
          <p:cNvPr id="31" name="Google Shape;304;p21">
            <a:extLst>
              <a:ext uri="{FF2B5EF4-FFF2-40B4-BE49-F238E27FC236}">
                <a16:creationId xmlns:a16="http://schemas.microsoft.com/office/drawing/2014/main" id="{8FD0C9BC-7006-414C-A0E0-3F514F34628B}"/>
              </a:ext>
            </a:extLst>
          </p:cNvPr>
          <p:cNvSpPr/>
          <p:nvPr/>
        </p:nvSpPr>
        <p:spPr>
          <a:xfrm>
            <a:off x="8478377" y="5960789"/>
            <a:ext cx="3432290" cy="493799"/>
          </a:xfrm>
          <a:prstGeom prst="roundRect">
            <a:avLst>
              <a:gd name="adj" fmla="val 16667"/>
            </a:avLst>
          </a:prstGeom>
          <a:noFill/>
          <a:ln w="28575" cap="flat" cmpd="sng">
            <a:solidFill>
              <a:srgbClr val="4890E4"/>
            </a:solidFill>
            <a:prstDash val="solid"/>
            <a:miter lim="800000"/>
            <a:headEnd type="none" w="sm" len="sm"/>
            <a:tailEnd type="none" w="sm" len="sm"/>
          </a:ln>
        </p:spPr>
        <p:txBody>
          <a:bodyPr spcFirstLastPara="1" wrap="square" lIns="72000" tIns="72000" rIns="72000" bIns="72000" anchor="ctr" anchorCtr="0">
            <a:noAutofit/>
          </a:bodyPr>
          <a:lstStyle/>
          <a:p>
            <a:pPr algn="ctr"/>
            <a:r>
              <a:rPr lang="en-IN" sz="1600" b="1" dirty="0">
                <a:solidFill>
                  <a:schemeClr val="tx1"/>
                </a:solidFill>
                <a:latin typeface="Lato" panose="020F0502020204030203" pitchFamily="34" charset="0"/>
                <a:ea typeface="Lato" panose="020F0502020204030203" pitchFamily="34" charset="0"/>
                <a:cs typeface="Lato" panose="020F0502020204030203" pitchFamily="34" charset="0"/>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
                  </a:ext>
                </a:extLst>
              </a:rPr>
              <a:t>Automation workflow </a:t>
            </a:r>
            <a:r>
              <a:rPr lang="en-IN" sz="1600" dirty="0">
                <a:solidFill>
                  <a:schemeClr val="tx1"/>
                </a:solidFill>
                <a:latin typeface="Lato" panose="020F0502020204030203" pitchFamily="34" charset="0"/>
                <a:ea typeface="Lato" panose="020F0502020204030203" pitchFamily="34" charset="0"/>
                <a:cs typeface="Lato" panose="020F0502020204030203" pitchFamily="34" charset="0"/>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
                  </a:ext>
                </a:extLst>
              </a:rPr>
              <a:t>– Airflow, Oozie, Azkaban, Cron Jobs</a:t>
            </a:r>
            <a:endParaRPr sz="1600" dirty="0">
              <a:solidFill>
                <a:schemeClr val="tx1"/>
              </a:solidFill>
              <a:latin typeface="Lato" panose="020F0502020204030203" pitchFamily="34" charset="0"/>
              <a:ea typeface="Lato" panose="020F0502020204030203" pitchFamily="34" charset="0"/>
              <a:cs typeface="Lato" panose="020F0502020204030203" pitchFamily="34" charset="0"/>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
                </a:ext>
              </a:extLst>
            </a:endParaRPr>
          </a:p>
        </p:txBody>
      </p:sp>
      <p:cxnSp>
        <p:nvCxnSpPr>
          <p:cNvPr id="36" name="Straight Connector 35">
            <a:extLst>
              <a:ext uri="{FF2B5EF4-FFF2-40B4-BE49-F238E27FC236}">
                <a16:creationId xmlns:a16="http://schemas.microsoft.com/office/drawing/2014/main" id="{09C70F4D-4236-49B2-9724-3BFA847B9F9C}"/>
              </a:ext>
            </a:extLst>
          </p:cNvPr>
          <p:cNvCxnSpPr>
            <a:cxnSpLocks/>
          </p:cNvCxnSpPr>
          <p:nvPr/>
        </p:nvCxnSpPr>
        <p:spPr>
          <a:xfrm>
            <a:off x="256800" y="4161693"/>
            <a:ext cx="11678400" cy="0"/>
          </a:xfrm>
          <a:prstGeom prst="line">
            <a:avLst/>
          </a:prstGeom>
          <a:ln w="28575">
            <a:solidFill>
              <a:srgbClr val="5A5A5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162869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WiFi Networking">
            <a:extLst>
              <a:ext uri="{FF2B5EF4-FFF2-40B4-BE49-F238E27FC236}">
                <a16:creationId xmlns:a16="http://schemas.microsoft.com/office/drawing/2014/main" id="{EBE9BD2D-4612-4262-8CBD-5B5902B90884}"/>
              </a:ext>
            </a:extLst>
          </p:cNvPr>
          <p:cNvSpPr txBox="1"/>
          <p:nvPr/>
        </p:nvSpPr>
        <p:spPr>
          <a:xfrm>
            <a:off x="1536700" y="291408"/>
            <a:ext cx="9118600"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gn="ctr">
              <a:defRPr sz="2400">
                <a:latin typeface="Lato Semibold"/>
                <a:ea typeface="Lato Semibold"/>
                <a:cs typeface="Lato Semibold"/>
                <a:sym typeface="Lato Semibold"/>
              </a:defRPr>
            </a:lvl1pPr>
          </a:lstStyle>
          <a:p>
            <a:r>
              <a:rPr lang="en-US" dirty="0"/>
              <a:t>IMPLEMENTATION</a:t>
            </a:r>
          </a:p>
        </p:txBody>
      </p:sp>
      <p:sp>
        <p:nvSpPr>
          <p:cNvPr id="27" name="Google Shape;277;p22">
            <a:extLst>
              <a:ext uri="{FF2B5EF4-FFF2-40B4-BE49-F238E27FC236}">
                <a16:creationId xmlns:a16="http://schemas.microsoft.com/office/drawing/2014/main" id="{8390685B-23B6-4E0C-97B4-3E0034F5749E}"/>
              </a:ext>
            </a:extLst>
          </p:cNvPr>
          <p:cNvSpPr/>
          <p:nvPr/>
        </p:nvSpPr>
        <p:spPr>
          <a:xfrm>
            <a:off x="377296" y="1398478"/>
            <a:ext cx="4408849" cy="4528667"/>
          </a:xfrm>
          <a:prstGeom prst="rect">
            <a:avLst/>
          </a:prstGeom>
          <a:noFill/>
          <a:ln w="28575" cap="flat" cmpd="sng">
            <a:noFill/>
            <a:prstDash val="solid"/>
            <a:miter lim="800000"/>
            <a:headEnd type="none" w="sm" len="sm"/>
            <a:tailEnd type="none" w="sm" len="sm"/>
          </a:ln>
        </p:spPr>
        <p:txBody>
          <a:bodyPr spcFirstLastPara="1" wrap="square" lIns="7200" tIns="7200" rIns="7200" bIns="7200" anchor="ctr" anchorCtr="0">
            <a:noAutofit/>
          </a:bodyPr>
          <a:lstStyle/>
          <a:p>
            <a:pPr marL="347472" lvl="0" indent="-347472" hangingPunct="0">
              <a:spcBef>
                <a:spcPts val="400"/>
              </a:spcBef>
              <a:spcAft>
                <a:spcPts val="400"/>
              </a:spcAft>
              <a:buClr>
                <a:srgbClr val="EE283C"/>
              </a:buClr>
              <a:buSzPct val="100000"/>
              <a:buFont typeface="Wingdings" panose="05000000000000000000" pitchFamily="2" charset="2"/>
              <a:buChar char=""/>
            </a:pPr>
            <a:r>
              <a:rPr lang="en-US" sz="2000" dirty="0">
                <a:latin typeface="Lato" panose="020F0502020204030203" pitchFamily="34" charset="0"/>
                <a:ea typeface="Lato" panose="020F0502020204030203" pitchFamily="34" charset="0"/>
                <a:cs typeface="Lato" panose="020F0502020204030203" pitchFamily="34" charset="0"/>
                <a:sym typeface="Calibri"/>
              </a:rPr>
              <a:t>Deployment as APIs vs batch</a:t>
            </a:r>
          </a:p>
          <a:p>
            <a:pPr marL="347472" lvl="0" indent="-347472" hangingPunct="0">
              <a:spcBef>
                <a:spcPts val="400"/>
              </a:spcBef>
              <a:spcAft>
                <a:spcPts val="400"/>
              </a:spcAft>
              <a:buClr>
                <a:srgbClr val="EE283C"/>
              </a:buClr>
              <a:buSzPct val="100000"/>
              <a:buFont typeface="Wingdings" panose="05000000000000000000" pitchFamily="2" charset="2"/>
              <a:buChar char=""/>
            </a:pPr>
            <a:r>
              <a:rPr lang="en-US" sz="2000" dirty="0">
                <a:latin typeface="Lato" panose="020F0502020204030203" pitchFamily="34" charset="0"/>
                <a:ea typeface="Lato" panose="020F0502020204030203" pitchFamily="34" charset="0"/>
                <a:cs typeface="Lato" panose="020F0502020204030203" pitchFamily="34" charset="0"/>
                <a:sym typeface="Calibri"/>
              </a:rPr>
              <a:t>Real-time data fetching </a:t>
            </a:r>
          </a:p>
          <a:p>
            <a:pPr marL="347472" lvl="0" indent="-347472" hangingPunct="0">
              <a:spcBef>
                <a:spcPts val="400"/>
              </a:spcBef>
              <a:spcAft>
                <a:spcPts val="400"/>
              </a:spcAft>
              <a:buClr>
                <a:srgbClr val="EE283C"/>
              </a:buClr>
              <a:buSzPct val="100000"/>
              <a:buFont typeface="Wingdings" panose="05000000000000000000" pitchFamily="2" charset="2"/>
              <a:buChar char=""/>
            </a:pPr>
            <a:r>
              <a:rPr lang="en-US" sz="2000" dirty="0">
                <a:latin typeface="Lato" panose="020F0502020204030203" pitchFamily="34" charset="0"/>
                <a:ea typeface="Lato" panose="020F0502020204030203" pitchFamily="34" charset="0"/>
                <a:cs typeface="Lato" panose="020F0502020204030203" pitchFamily="34" charset="0"/>
                <a:sym typeface="Calibri"/>
              </a:rPr>
              <a:t>Requirement of zero data loss for stream processing </a:t>
            </a:r>
          </a:p>
          <a:p>
            <a:pPr marL="347472" lvl="0" indent="-347472" hangingPunct="0">
              <a:spcBef>
                <a:spcPts val="400"/>
              </a:spcBef>
              <a:spcAft>
                <a:spcPts val="400"/>
              </a:spcAft>
              <a:buClr>
                <a:srgbClr val="EE283C"/>
              </a:buClr>
              <a:buSzPct val="100000"/>
              <a:buFont typeface="Wingdings" panose="05000000000000000000" pitchFamily="2" charset="2"/>
              <a:buChar char=""/>
            </a:pPr>
            <a:r>
              <a:rPr lang="en-US" sz="2000" dirty="0">
                <a:latin typeface="Lato" panose="020F0502020204030203" pitchFamily="34" charset="0"/>
                <a:ea typeface="Lato" panose="020F0502020204030203" pitchFamily="34" charset="0"/>
                <a:cs typeface="Lato" panose="020F0502020204030203" pitchFamily="34" charset="0"/>
                <a:sym typeface="Calibri"/>
              </a:rPr>
              <a:t>Disk vs in-memory processing </a:t>
            </a:r>
          </a:p>
          <a:p>
            <a:pPr marL="347472" lvl="0" indent="-347472" hangingPunct="0">
              <a:spcBef>
                <a:spcPts val="400"/>
              </a:spcBef>
              <a:spcAft>
                <a:spcPts val="400"/>
              </a:spcAft>
              <a:buClr>
                <a:srgbClr val="EE283C"/>
              </a:buClr>
              <a:buSzPct val="100000"/>
              <a:buFont typeface="Wingdings" panose="05000000000000000000" pitchFamily="2" charset="2"/>
              <a:buChar char=""/>
            </a:pPr>
            <a:r>
              <a:rPr lang="en-US" sz="2000" dirty="0">
                <a:latin typeface="Lato" panose="020F0502020204030203" pitchFamily="34" charset="0"/>
                <a:ea typeface="Lato" panose="020F0502020204030203" pitchFamily="34" charset="0"/>
                <a:cs typeface="Lato" panose="020F0502020204030203" pitchFamily="34" charset="0"/>
                <a:sym typeface="Calibri"/>
              </a:rPr>
              <a:t>Scalability</a:t>
            </a:r>
          </a:p>
          <a:p>
            <a:pPr marL="347472" lvl="0" indent="-347472" hangingPunct="0">
              <a:spcBef>
                <a:spcPts val="400"/>
              </a:spcBef>
              <a:spcAft>
                <a:spcPts val="400"/>
              </a:spcAft>
              <a:buClr>
                <a:srgbClr val="EE283C"/>
              </a:buClr>
              <a:buSzPct val="100000"/>
              <a:buFont typeface="Wingdings" panose="05000000000000000000" pitchFamily="2" charset="2"/>
              <a:buChar char=""/>
            </a:pPr>
            <a:r>
              <a:rPr lang="en-US" sz="2000" dirty="0">
                <a:latin typeface="Lato" panose="020F0502020204030203" pitchFamily="34" charset="0"/>
                <a:ea typeface="Lato" panose="020F0502020204030203" pitchFamily="34" charset="0"/>
                <a:cs typeface="Lato" panose="020F0502020204030203" pitchFamily="34" charset="0"/>
                <a:sym typeface="Calibri"/>
              </a:rPr>
              <a:t>Deployment as microservices</a:t>
            </a:r>
          </a:p>
          <a:p>
            <a:pPr marL="347472" lvl="0" indent="-347472" hangingPunct="0">
              <a:spcBef>
                <a:spcPts val="400"/>
              </a:spcBef>
              <a:spcAft>
                <a:spcPts val="400"/>
              </a:spcAft>
              <a:buClr>
                <a:srgbClr val="EE283C"/>
              </a:buClr>
              <a:buSzPct val="100000"/>
              <a:buFont typeface="Wingdings" panose="05000000000000000000" pitchFamily="2" charset="2"/>
              <a:buChar char=""/>
            </a:pPr>
            <a:r>
              <a:rPr lang="en-US" sz="2000" dirty="0">
                <a:latin typeface="Lato" panose="020F0502020204030203" pitchFamily="34" charset="0"/>
                <a:ea typeface="Lato" panose="020F0502020204030203" pitchFamily="34" charset="0"/>
                <a:cs typeface="Lato" panose="020F0502020204030203" pitchFamily="34" charset="0"/>
                <a:sym typeface="Calibri"/>
              </a:rPr>
              <a:t>High availability</a:t>
            </a:r>
          </a:p>
          <a:p>
            <a:pPr marL="347472" lvl="0" indent="-347472" hangingPunct="0">
              <a:spcBef>
                <a:spcPts val="400"/>
              </a:spcBef>
              <a:spcAft>
                <a:spcPts val="400"/>
              </a:spcAft>
              <a:buClr>
                <a:srgbClr val="EE283C"/>
              </a:buClr>
              <a:buSzPct val="100000"/>
              <a:buFont typeface="Wingdings" panose="05000000000000000000" pitchFamily="2" charset="2"/>
              <a:buChar char=""/>
            </a:pPr>
            <a:r>
              <a:rPr lang="en-US" sz="2000" dirty="0">
                <a:latin typeface="Lato" panose="020F0502020204030203" pitchFamily="34" charset="0"/>
                <a:ea typeface="Lato" panose="020F0502020204030203" pitchFamily="34" charset="0"/>
                <a:cs typeface="Lato" panose="020F0502020204030203" pitchFamily="34" charset="0"/>
                <a:sym typeface="Calibri"/>
              </a:rPr>
              <a:t>Using Lambda and similar cloud architecture</a:t>
            </a:r>
          </a:p>
          <a:p>
            <a:pPr marL="347472" lvl="0" indent="-347472" hangingPunct="0">
              <a:spcBef>
                <a:spcPts val="400"/>
              </a:spcBef>
              <a:spcAft>
                <a:spcPts val="400"/>
              </a:spcAft>
              <a:buClr>
                <a:srgbClr val="EE283C"/>
              </a:buClr>
              <a:buSzPct val="100000"/>
              <a:buFont typeface="Wingdings" panose="05000000000000000000" pitchFamily="2" charset="2"/>
              <a:buChar char=""/>
            </a:pPr>
            <a:r>
              <a:rPr lang="en-US" sz="2000" dirty="0">
                <a:latin typeface="Lato" panose="020F0502020204030203" pitchFamily="34" charset="0"/>
                <a:ea typeface="Lato" panose="020F0502020204030203" pitchFamily="34" charset="0"/>
                <a:cs typeface="Lato" panose="020F0502020204030203" pitchFamily="34" charset="0"/>
                <a:sym typeface="Calibri"/>
              </a:rPr>
              <a:t>Model governance and tracking</a:t>
            </a:r>
          </a:p>
        </p:txBody>
      </p:sp>
      <p:grpSp>
        <p:nvGrpSpPr>
          <p:cNvPr id="114" name="Group 113">
            <a:extLst>
              <a:ext uri="{FF2B5EF4-FFF2-40B4-BE49-F238E27FC236}">
                <a16:creationId xmlns:a16="http://schemas.microsoft.com/office/drawing/2014/main" id="{8A4E5B74-E1DA-4733-8DE7-5B49C9B778A8}"/>
              </a:ext>
            </a:extLst>
          </p:cNvPr>
          <p:cNvGrpSpPr/>
          <p:nvPr/>
        </p:nvGrpSpPr>
        <p:grpSpPr>
          <a:xfrm>
            <a:off x="4891577" y="1164667"/>
            <a:ext cx="3401880" cy="2215408"/>
            <a:chOff x="4891577" y="1164667"/>
            <a:chExt cx="3401880" cy="2215408"/>
          </a:xfrm>
        </p:grpSpPr>
        <p:sp>
          <p:nvSpPr>
            <p:cNvPr id="37" name="Content Placeholder 2">
              <a:extLst>
                <a:ext uri="{FF2B5EF4-FFF2-40B4-BE49-F238E27FC236}">
                  <a16:creationId xmlns:a16="http://schemas.microsoft.com/office/drawing/2014/main" id="{4FE43718-A62B-4F39-9EBE-87AD69E32D03}"/>
                </a:ext>
              </a:extLst>
            </p:cNvPr>
            <p:cNvSpPr txBox="1">
              <a:spLocks/>
            </p:cNvSpPr>
            <p:nvPr/>
          </p:nvSpPr>
          <p:spPr>
            <a:xfrm>
              <a:off x="4891577" y="1164667"/>
              <a:ext cx="3401880" cy="2215408"/>
            </a:xfrm>
            <a:prstGeom prst="roundRect">
              <a:avLst>
                <a:gd name="adj" fmla="val 7758"/>
              </a:avLst>
            </a:prstGeom>
            <a:noFill/>
            <a:ln w="28575">
              <a:solidFill>
                <a:srgbClr val="FAA726"/>
              </a:solidFill>
            </a:ln>
          </p:spPr>
          <p:txBody>
            <a:bodyPr spcFirstLastPara="1" wrap="square" lIns="0" tIns="0" rIns="0" bIns="0" anchor="t" anchorCtr="0">
              <a:noAutofit/>
            </a:bodyPr>
            <a:lstStyle>
              <a:defPPr marR="0" lvl="0" algn="l" rtl="0">
                <a:lnSpc>
                  <a:spcPct val="100000"/>
                </a:lnSpc>
                <a:spcBef>
                  <a:spcPts val="0"/>
                </a:spcBef>
                <a:spcAft>
                  <a:spcPts val="0"/>
                </a:spcAft>
                <a:defRPr/>
              </a:defPPr>
              <a:lvl1pPr marL="0" indent="0" algn="ctr">
                <a:spcBef>
                  <a:spcPts val="400"/>
                </a:spcBef>
                <a:spcAft>
                  <a:spcPts val="400"/>
                </a:spcAft>
                <a:buClr>
                  <a:srgbClr val="EE283C"/>
                </a:buClr>
                <a:buSzPct val="100000"/>
                <a:buNone/>
                <a:defRPr sz="1800" b="1">
                  <a:latin typeface="Lato" panose="020F0502020204030203" pitchFamily="34" charset="0"/>
                  <a:ea typeface="Lato" panose="020F0502020204030203" pitchFamily="34" charset="0"/>
                  <a:cs typeface="Lato" panose="020F0502020204030203" pitchFamily="34" charset="0"/>
                </a:defRPr>
              </a:lvl1pPr>
              <a:lvl2pPr marL="914400" indent="-342900">
                <a:lnSpc>
                  <a:spcPct val="90000"/>
                </a:lnSpc>
                <a:spcBef>
                  <a:spcPts val="1000"/>
                </a:spcBef>
                <a:buSzPts val="1800"/>
                <a:buChar char="•"/>
                <a:defRPr sz="2800">
                  <a:latin typeface="Calibri"/>
                  <a:ea typeface="Calibri"/>
                  <a:cs typeface="Calibri"/>
                </a:defRPr>
              </a:lvl2pPr>
              <a:lvl3pPr marL="1371600" indent="-406400">
                <a:lnSpc>
                  <a:spcPct val="90000"/>
                </a:lnSpc>
                <a:spcBef>
                  <a:spcPts val="1000"/>
                </a:spcBef>
                <a:buSzPts val="2800"/>
                <a:buChar char="•"/>
                <a:defRPr sz="2800">
                  <a:latin typeface="Calibri"/>
                  <a:ea typeface="Calibri"/>
                  <a:cs typeface="Calibri"/>
                </a:defRPr>
              </a:lvl3pPr>
              <a:lvl4pPr marL="1828800" indent="-406400">
                <a:lnSpc>
                  <a:spcPct val="90000"/>
                </a:lnSpc>
                <a:spcBef>
                  <a:spcPts val="1000"/>
                </a:spcBef>
                <a:buSzPts val="2800"/>
                <a:buChar char="•"/>
                <a:defRPr sz="2800">
                  <a:latin typeface="Calibri"/>
                  <a:ea typeface="Calibri"/>
                  <a:cs typeface="Calibri"/>
                </a:defRPr>
              </a:lvl4pPr>
              <a:lvl5pPr marL="2286000" indent="-406400">
                <a:lnSpc>
                  <a:spcPct val="90000"/>
                </a:lnSpc>
                <a:spcBef>
                  <a:spcPts val="1000"/>
                </a:spcBef>
                <a:buSzPts val="2800"/>
                <a:buChar char="•"/>
                <a:defRPr sz="2800">
                  <a:latin typeface="Calibri"/>
                  <a:ea typeface="Calibri"/>
                  <a:cs typeface="Calibri"/>
                </a:defRPr>
              </a:lvl5pPr>
              <a:lvl6pPr marL="2743200" indent="-342900">
                <a:lnSpc>
                  <a:spcPct val="90000"/>
                </a:lnSpc>
                <a:spcBef>
                  <a:spcPts val="1000"/>
                </a:spcBef>
                <a:buSzPts val="1800"/>
                <a:buChar char="•"/>
                <a:defRPr sz="3000">
                  <a:latin typeface="Calibri"/>
                  <a:ea typeface="Calibri"/>
                  <a:cs typeface="Calibri"/>
                </a:defRPr>
              </a:lvl6pPr>
              <a:lvl7pPr marL="3200400" indent="-342900">
                <a:lnSpc>
                  <a:spcPct val="90000"/>
                </a:lnSpc>
                <a:spcBef>
                  <a:spcPts val="1000"/>
                </a:spcBef>
                <a:buSzPts val="1800"/>
                <a:buChar char="•"/>
                <a:defRPr sz="3000">
                  <a:latin typeface="Calibri"/>
                  <a:ea typeface="Calibri"/>
                  <a:cs typeface="Calibri"/>
                </a:defRPr>
              </a:lvl7pPr>
              <a:lvl8pPr marL="3657600" indent="-342900">
                <a:lnSpc>
                  <a:spcPct val="90000"/>
                </a:lnSpc>
                <a:spcBef>
                  <a:spcPts val="1000"/>
                </a:spcBef>
                <a:buSzPts val="1800"/>
                <a:buChar char="•"/>
                <a:defRPr sz="3000">
                  <a:latin typeface="Calibri"/>
                  <a:ea typeface="Calibri"/>
                  <a:cs typeface="Calibri"/>
                </a:defRPr>
              </a:lvl8pPr>
              <a:lvl9pPr marL="4114800" indent="-342900">
                <a:lnSpc>
                  <a:spcPct val="90000"/>
                </a:lnSpc>
                <a:spcBef>
                  <a:spcPts val="1000"/>
                </a:spcBef>
                <a:buSzPts val="1800"/>
                <a:buChar char="•"/>
                <a:defRPr sz="3000">
                  <a:latin typeface="Calibri"/>
                  <a:ea typeface="Calibri"/>
                  <a:cs typeface="Calibri"/>
                </a:defRPr>
              </a:lvl9pPr>
            </a:lstStyle>
            <a:p>
              <a:pPr hangingPunct="0">
                <a:lnSpc>
                  <a:spcPct val="90000"/>
                </a:lnSpc>
                <a:spcBef>
                  <a:spcPts val="0"/>
                </a:spcBef>
                <a:spcAft>
                  <a:spcPts val="0"/>
                </a:spcAft>
              </a:pPr>
              <a:r>
                <a:rPr lang="en-US" b="0" dirty="0">
                  <a:sym typeface="Calibri"/>
                </a:rPr>
                <a:t>Batch Processing</a:t>
              </a:r>
            </a:p>
          </p:txBody>
        </p:sp>
        <p:pic>
          <p:nvPicPr>
            <p:cNvPr id="24" name="Google Shape;312;p22" descr="ETL vs ELT: 5 Critical Differences | Xplenty">
              <a:extLst>
                <a:ext uri="{FF2B5EF4-FFF2-40B4-BE49-F238E27FC236}">
                  <a16:creationId xmlns:a16="http://schemas.microsoft.com/office/drawing/2014/main" id="{275D4699-C60B-4C00-B9D3-936F3B28394F}"/>
                </a:ext>
              </a:extLst>
            </p:cNvPr>
            <p:cNvPicPr preferRelativeResize="0"/>
            <p:nvPr/>
          </p:nvPicPr>
          <p:blipFill rotWithShape="1">
            <a:blip r:embed="rId2"/>
            <a:srcRect/>
            <a:stretch/>
          </p:blipFill>
          <p:spPr>
            <a:xfrm>
              <a:off x="5010945" y="1492513"/>
              <a:ext cx="3163143" cy="1810899"/>
            </a:xfrm>
            <a:prstGeom prst="rect">
              <a:avLst/>
            </a:prstGeom>
          </p:spPr>
        </p:pic>
      </p:grpSp>
      <p:grpSp>
        <p:nvGrpSpPr>
          <p:cNvPr id="113" name="Group 112">
            <a:extLst>
              <a:ext uri="{FF2B5EF4-FFF2-40B4-BE49-F238E27FC236}">
                <a16:creationId xmlns:a16="http://schemas.microsoft.com/office/drawing/2014/main" id="{660FFD81-DE8E-4B12-834E-98981D33763D}"/>
              </a:ext>
            </a:extLst>
          </p:cNvPr>
          <p:cNvGrpSpPr/>
          <p:nvPr/>
        </p:nvGrpSpPr>
        <p:grpSpPr>
          <a:xfrm>
            <a:off x="8412825" y="1164667"/>
            <a:ext cx="3401880" cy="2215408"/>
            <a:chOff x="8412825" y="1164667"/>
            <a:chExt cx="3401880" cy="2215408"/>
          </a:xfrm>
        </p:grpSpPr>
        <p:sp>
          <p:nvSpPr>
            <p:cNvPr id="39" name="Content Placeholder 2">
              <a:extLst>
                <a:ext uri="{FF2B5EF4-FFF2-40B4-BE49-F238E27FC236}">
                  <a16:creationId xmlns:a16="http://schemas.microsoft.com/office/drawing/2014/main" id="{85B1D850-E26F-424B-ADD9-CCBB2DA1B3D6}"/>
                </a:ext>
              </a:extLst>
            </p:cNvPr>
            <p:cNvSpPr txBox="1">
              <a:spLocks/>
            </p:cNvSpPr>
            <p:nvPr/>
          </p:nvSpPr>
          <p:spPr>
            <a:xfrm>
              <a:off x="8412825" y="1164667"/>
              <a:ext cx="3401880" cy="2215408"/>
            </a:xfrm>
            <a:prstGeom prst="roundRect">
              <a:avLst>
                <a:gd name="adj" fmla="val 7758"/>
              </a:avLst>
            </a:prstGeom>
            <a:noFill/>
            <a:ln w="28575">
              <a:solidFill>
                <a:srgbClr val="FAA726"/>
              </a:solidFill>
            </a:ln>
          </p:spPr>
          <p:txBody>
            <a:bodyPr spcFirstLastPara="1" wrap="square" lIns="0" tIns="0" rIns="0" bIns="0" anchor="t" anchorCtr="0">
              <a:noAutofit/>
            </a:bodyPr>
            <a:lstStyle>
              <a:defPPr marR="0" lvl="0" algn="l" rtl="0">
                <a:lnSpc>
                  <a:spcPct val="100000"/>
                </a:lnSpc>
                <a:spcBef>
                  <a:spcPts val="0"/>
                </a:spcBef>
                <a:spcAft>
                  <a:spcPts val="0"/>
                </a:spcAft>
                <a:defRPr/>
              </a:defPPr>
              <a:lvl1pPr marL="0" indent="0" algn="ctr">
                <a:spcBef>
                  <a:spcPts val="400"/>
                </a:spcBef>
                <a:spcAft>
                  <a:spcPts val="400"/>
                </a:spcAft>
                <a:buClr>
                  <a:srgbClr val="EE283C"/>
                </a:buClr>
                <a:buSzPct val="100000"/>
                <a:buNone/>
                <a:defRPr sz="1800" b="1">
                  <a:latin typeface="Lato" panose="020F0502020204030203" pitchFamily="34" charset="0"/>
                  <a:ea typeface="Lato" panose="020F0502020204030203" pitchFamily="34" charset="0"/>
                  <a:cs typeface="Lato" panose="020F0502020204030203" pitchFamily="34" charset="0"/>
                </a:defRPr>
              </a:lvl1pPr>
              <a:lvl2pPr marL="914400" indent="-342900">
                <a:lnSpc>
                  <a:spcPct val="90000"/>
                </a:lnSpc>
                <a:spcBef>
                  <a:spcPts val="1000"/>
                </a:spcBef>
                <a:buSzPts val="1800"/>
                <a:buChar char="•"/>
                <a:defRPr sz="2800">
                  <a:latin typeface="Calibri"/>
                  <a:ea typeface="Calibri"/>
                  <a:cs typeface="Calibri"/>
                </a:defRPr>
              </a:lvl2pPr>
              <a:lvl3pPr marL="1371600" indent="-406400">
                <a:lnSpc>
                  <a:spcPct val="90000"/>
                </a:lnSpc>
                <a:spcBef>
                  <a:spcPts val="1000"/>
                </a:spcBef>
                <a:buSzPts val="2800"/>
                <a:buChar char="•"/>
                <a:defRPr sz="2800">
                  <a:latin typeface="Calibri"/>
                  <a:ea typeface="Calibri"/>
                  <a:cs typeface="Calibri"/>
                </a:defRPr>
              </a:lvl3pPr>
              <a:lvl4pPr marL="1828800" indent="-406400">
                <a:lnSpc>
                  <a:spcPct val="90000"/>
                </a:lnSpc>
                <a:spcBef>
                  <a:spcPts val="1000"/>
                </a:spcBef>
                <a:buSzPts val="2800"/>
                <a:buChar char="•"/>
                <a:defRPr sz="2800">
                  <a:latin typeface="Calibri"/>
                  <a:ea typeface="Calibri"/>
                  <a:cs typeface="Calibri"/>
                </a:defRPr>
              </a:lvl4pPr>
              <a:lvl5pPr marL="2286000" indent="-406400">
                <a:lnSpc>
                  <a:spcPct val="90000"/>
                </a:lnSpc>
                <a:spcBef>
                  <a:spcPts val="1000"/>
                </a:spcBef>
                <a:buSzPts val="2800"/>
                <a:buChar char="•"/>
                <a:defRPr sz="2800">
                  <a:latin typeface="Calibri"/>
                  <a:ea typeface="Calibri"/>
                  <a:cs typeface="Calibri"/>
                </a:defRPr>
              </a:lvl5pPr>
              <a:lvl6pPr marL="2743200" indent="-342900">
                <a:lnSpc>
                  <a:spcPct val="90000"/>
                </a:lnSpc>
                <a:spcBef>
                  <a:spcPts val="1000"/>
                </a:spcBef>
                <a:buSzPts val="1800"/>
                <a:buChar char="•"/>
                <a:defRPr sz="3000">
                  <a:latin typeface="Calibri"/>
                  <a:ea typeface="Calibri"/>
                  <a:cs typeface="Calibri"/>
                </a:defRPr>
              </a:lvl6pPr>
              <a:lvl7pPr marL="3200400" indent="-342900">
                <a:lnSpc>
                  <a:spcPct val="90000"/>
                </a:lnSpc>
                <a:spcBef>
                  <a:spcPts val="1000"/>
                </a:spcBef>
                <a:buSzPts val="1800"/>
                <a:buChar char="•"/>
                <a:defRPr sz="3000">
                  <a:latin typeface="Calibri"/>
                  <a:ea typeface="Calibri"/>
                  <a:cs typeface="Calibri"/>
                </a:defRPr>
              </a:lvl7pPr>
              <a:lvl8pPr marL="3657600" indent="-342900">
                <a:lnSpc>
                  <a:spcPct val="90000"/>
                </a:lnSpc>
                <a:spcBef>
                  <a:spcPts val="1000"/>
                </a:spcBef>
                <a:buSzPts val="1800"/>
                <a:buChar char="•"/>
                <a:defRPr sz="3000">
                  <a:latin typeface="Calibri"/>
                  <a:ea typeface="Calibri"/>
                  <a:cs typeface="Calibri"/>
                </a:defRPr>
              </a:lvl8pPr>
              <a:lvl9pPr marL="4114800" indent="-342900">
                <a:lnSpc>
                  <a:spcPct val="90000"/>
                </a:lnSpc>
                <a:spcBef>
                  <a:spcPts val="1000"/>
                </a:spcBef>
                <a:buSzPts val="1800"/>
                <a:buChar char="•"/>
                <a:defRPr sz="3000">
                  <a:latin typeface="Calibri"/>
                  <a:ea typeface="Calibri"/>
                  <a:cs typeface="Calibri"/>
                </a:defRPr>
              </a:lvl9pPr>
            </a:lstStyle>
            <a:p>
              <a:pPr hangingPunct="0">
                <a:lnSpc>
                  <a:spcPct val="90000"/>
                </a:lnSpc>
                <a:spcBef>
                  <a:spcPts val="0"/>
                </a:spcBef>
                <a:spcAft>
                  <a:spcPts val="0"/>
                </a:spcAft>
              </a:pPr>
              <a:r>
                <a:rPr lang="en-US" b="0" dirty="0">
                  <a:sym typeface="Calibri"/>
                </a:rPr>
                <a:t>Stream Processing</a:t>
              </a:r>
            </a:p>
          </p:txBody>
        </p:sp>
        <p:pic>
          <p:nvPicPr>
            <p:cNvPr id="25" name="Google Shape;313;p22" descr="Building a Kafka and Spark Streaming pipeline - Part I - StatOfMind">
              <a:extLst>
                <a:ext uri="{FF2B5EF4-FFF2-40B4-BE49-F238E27FC236}">
                  <a16:creationId xmlns:a16="http://schemas.microsoft.com/office/drawing/2014/main" id="{04A29971-6B84-42FB-AC10-86D4B1FC9324}"/>
                </a:ext>
              </a:extLst>
            </p:cNvPr>
            <p:cNvPicPr preferRelativeResize="0"/>
            <p:nvPr/>
          </p:nvPicPr>
          <p:blipFill rotWithShape="1">
            <a:blip r:embed="rId3"/>
            <a:srcRect/>
            <a:stretch/>
          </p:blipFill>
          <p:spPr>
            <a:xfrm>
              <a:off x="8480821" y="1620307"/>
              <a:ext cx="3265889" cy="1600285"/>
            </a:xfrm>
            <a:prstGeom prst="rect">
              <a:avLst/>
            </a:prstGeom>
          </p:spPr>
        </p:pic>
      </p:grpSp>
      <p:grpSp>
        <p:nvGrpSpPr>
          <p:cNvPr id="112" name="Group 111">
            <a:extLst>
              <a:ext uri="{FF2B5EF4-FFF2-40B4-BE49-F238E27FC236}">
                <a16:creationId xmlns:a16="http://schemas.microsoft.com/office/drawing/2014/main" id="{9C84C8AE-874B-47AC-B1F2-978AECB7F098}"/>
              </a:ext>
            </a:extLst>
          </p:cNvPr>
          <p:cNvGrpSpPr/>
          <p:nvPr/>
        </p:nvGrpSpPr>
        <p:grpSpPr>
          <a:xfrm>
            <a:off x="4891576" y="3477925"/>
            <a:ext cx="6923127" cy="2683031"/>
            <a:chOff x="4891576" y="3477925"/>
            <a:chExt cx="6923127" cy="2683031"/>
          </a:xfrm>
        </p:grpSpPr>
        <p:sp>
          <p:nvSpPr>
            <p:cNvPr id="44" name="Content Placeholder 2">
              <a:extLst>
                <a:ext uri="{FF2B5EF4-FFF2-40B4-BE49-F238E27FC236}">
                  <a16:creationId xmlns:a16="http://schemas.microsoft.com/office/drawing/2014/main" id="{97D883A1-286B-4102-A56E-B0B07F823A7B}"/>
                </a:ext>
              </a:extLst>
            </p:cNvPr>
            <p:cNvSpPr txBox="1">
              <a:spLocks/>
            </p:cNvSpPr>
            <p:nvPr/>
          </p:nvSpPr>
          <p:spPr>
            <a:xfrm>
              <a:off x="4891576" y="3477925"/>
              <a:ext cx="6923127" cy="2683031"/>
            </a:xfrm>
            <a:prstGeom prst="roundRect">
              <a:avLst>
                <a:gd name="adj" fmla="val 7758"/>
              </a:avLst>
            </a:prstGeom>
            <a:noFill/>
            <a:ln w="28575">
              <a:solidFill>
                <a:srgbClr val="FAA726"/>
              </a:solidFill>
            </a:ln>
          </p:spPr>
          <p:txBody>
            <a:bodyPr spcFirstLastPara="1" wrap="square" lIns="0" tIns="0" rIns="0" bIns="0" anchor="t" anchorCtr="0">
              <a:noAutofit/>
            </a:bodyPr>
            <a:lstStyle>
              <a:defPPr marR="0" lvl="0" algn="l" rtl="0">
                <a:lnSpc>
                  <a:spcPct val="100000"/>
                </a:lnSpc>
                <a:spcBef>
                  <a:spcPts val="0"/>
                </a:spcBef>
                <a:spcAft>
                  <a:spcPts val="0"/>
                </a:spcAft>
                <a:defRPr/>
              </a:defPPr>
              <a:lvl1pPr marL="0" indent="0" algn="ctr">
                <a:spcBef>
                  <a:spcPts val="400"/>
                </a:spcBef>
                <a:spcAft>
                  <a:spcPts val="400"/>
                </a:spcAft>
                <a:buClr>
                  <a:srgbClr val="EE283C"/>
                </a:buClr>
                <a:buSzPct val="100000"/>
                <a:buNone/>
                <a:defRPr sz="1800" b="1">
                  <a:latin typeface="Lato" panose="020F0502020204030203" pitchFamily="34" charset="0"/>
                  <a:ea typeface="Lato" panose="020F0502020204030203" pitchFamily="34" charset="0"/>
                  <a:cs typeface="Lato" panose="020F0502020204030203" pitchFamily="34" charset="0"/>
                </a:defRPr>
              </a:lvl1pPr>
              <a:lvl2pPr marL="914400" indent="-342900">
                <a:lnSpc>
                  <a:spcPct val="90000"/>
                </a:lnSpc>
                <a:spcBef>
                  <a:spcPts val="1000"/>
                </a:spcBef>
                <a:buSzPts val="1800"/>
                <a:buChar char="•"/>
                <a:defRPr sz="2800">
                  <a:latin typeface="Calibri"/>
                  <a:ea typeface="Calibri"/>
                  <a:cs typeface="Calibri"/>
                </a:defRPr>
              </a:lvl2pPr>
              <a:lvl3pPr marL="1371600" indent="-406400">
                <a:lnSpc>
                  <a:spcPct val="90000"/>
                </a:lnSpc>
                <a:spcBef>
                  <a:spcPts val="1000"/>
                </a:spcBef>
                <a:buSzPts val="2800"/>
                <a:buChar char="•"/>
                <a:defRPr sz="2800">
                  <a:latin typeface="Calibri"/>
                  <a:ea typeface="Calibri"/>
                  <a:cs typeface="Calibri"/>
                </a:defRPr>
              </a:lvl3pPr>
              <a:lvl4pPr marL="1828800" indent="-406400">
                <a:lnSpc>
                  <a:spcPct val="90000"/>
                </a:lnSpc>
                <a:spcBef>
                  <a:spcPts val="1000"/>
                </a:spcBef>
                <a:buSzPts val="2800"/>
                <a:buChar char="•"/>
                <a:defRPr sz="2800">
                  <a:latin typeface="Calibri"/>
                  <a:ea typeface="Calibri"/>
                  <a:cs typeface="Calibri"/>
                </a:defRPr>
              </a:lvl4pPr>
              <a:lvl5pPr marL="2286000" indent="-406400">
                <a:lnSpc>
                  <a:spcPct val="90000"/>
                </a:lnSpc>
                <a:spcBef>
                  <a:spcPts val="1000"/>
                </a:spcBef>
                <a:buSzPts val="2800"/>
                <a:buChar char="•"/>
                <a:defRPr sz="2800">
                  <a:latin typeface="Calibri"/>
                  <a:ea typeface="Calibri"/>
                  <a:cs typeface="Calibri"/>
                </a:defRPr>
              </a:lvl5pPr>
              <a:lvl6pPr marL="2743200" indent="-342900">
                <a:lnSpc>
                  <a:spcPct val="90000"/>
                </a:lnSpc>
                <a:spcBef>
                  <a:spcPts val="1000"/>
                </a:spcBef>
                <a:buSzPts val="1800"/>
                <a:buChar char="•"/>
                <a:defRPr sz="3000">
                  <a:latin typeface="Calibri"/>
                  <a:ea typeface="Calibri"/>
                  <a:cs typeface="Calibri"/>
                </a:defRPr>
              </a:lvl6pPr>
              <a:lvl7pPr marL="3200400" indent="-342900">
                <a:lnSpc>
                  <a:spcPct val="90000"/>
                </a:lnSpc>
                <a:spcBef>
                  <a:spcPts val="1000"/>
                </a:spcBef>
                <a:buSzPts val="1800"/>
                <a:buChar char="•"/>
                <a:defRPr sz="3000">
                  <a:latin typeface="Calibri"/>
                  <a:ea typeface="Calibri"/>
                  <a:cs typeface="Calibri"/>
                </a:defRPr>
              </a:lvl7pPr>
              <a:lvl8pPr marL="3657600" indent="-342900">
                <a:lnSpc>
                  <a:spcPct val="90000"/>
                </a:lnSpc>
                <a:spcBef>
                  <a:spcPts val="1000"/>
                </a:spcBef>
                <a:buSzPts val="1800"/>
                <a:buChar char="•"/>
                <a:defRPr sz="3000">
                  <a:latin typeface="Calibri"/>
                  <a:ea typeface="Calibri"/>
                  <a:cs typeface="Calibri"/>
                </a:defRPr>
              </a:lvl8pPr>
              <a:lvl9pPr marL="4114800" indent="-342900">
                <a:lnSpc>
                  <a:spcPct val="90000"/>
                </a:lnSpc>
                <a:spcBef>
                  <a:spcPts val="1000"/>
                </a:spcBef>
                <a:buSzPts val="1800"/>
                <a:buChar char="•"/>
                <a:defRPr sz="3000">
                  <a:latin typeface="Calibri"/>
                  <a:ea typeface="Calibri"/>
                  <a:cs typeface="Calibri"/>
                </a:defRPr>
              </a:lvl9pPr>
            </a:lstStyle>
            <a:p>
              <a:pPr hangingPunct="0">
                <a:lnSpc>
                  <a:spcPct val="90000"/>
                </a:lnSpc>
                <a:spcBef>
                  <a:spcPts val="0"/>
                </a:spcBef>
                <a:spcAft>
                  <a:spcPts val="0"/>
                </a:spcAft>
              </a:pPr>
              <a:r>
                <a:rPr lang="en-US" b="0" dirty="0">
                  <a:sym typeface="Calibri"/>
                </a:rPr>
                <a:t>Batch Processing</a:t>
              </a:r>
            </a:p>
          </p:txBody>
        </p:sp>
        <p:pic>
          <p:nvPicPr>
            <p:cNvPr id="49" name="Picture 48" descr="Shape, circle&#10;&#10;Description automatically generated">
              <a:extLst>
                <a:ext uri="{FF2B5EF4-FFF2-40B4-BE49-F238E27FC236}">
                  <a16:creationId xmlns:a16="http://schemas.microsoft.com/office/drawing/2014/main" id="{A65DAC7A-DE0A-49FD-AFD2-8230BC499423}"/>
                </a:ext>
              </a:extLst>
            </p:cNvPr>
            <p:cNvPicPr>
              <a:picLocks noChangeAspect="1"/>
            </p:cNvPicPr>
            <p:nvPr/>
          </p:nvPicPr>
          <p:blipFill rotWithShape="1">
            <a:blip r:embed="rId4">
              <a:clrChange>
                <a:clrFrom>
                  <a:srgbClr val="FFFFFF"/>
                </a:clrFrom>
                <a:clrTo>
                  <a:srgbClr val="FFFFFF">
                    <a:alpha val="0"/>
                  </a:srgbClr>
                </a:clrTo>
              </a:clrChange>
              <a:duotone>
                <a:schemeClr val="accent3">
                  <a:shade val="45000"/>
                  <a:satMod val="135000"/>
                </a:schemeClr>
                <a:prstClr val="white"/>
              </a:duotone>
            </a:blip>
            <a:srcRect l="38743" r="37246" b="60877"/>
            <a:stretch/>
          </p:blipFill>
          <p:spPr>
            <a:xfrm>
              <a:off x="6447263" y="4748498"/>
              <a:ext cx="473829" cy="479930"/>
            </a:xfrm>
            <a:prstGeom prst="rect">
              <a:avLst/>
            </a:prstGeom>
          </p:spPr>
        </p:pic>
        <p:pic>
          <p:nvPicPr>
            <p:cNvPr id="51" name="Picture 50" descr="A picture containing text&#10;&#10;Description automatically generated">
              <a:extLst>
                <a:ext uri="{FF2B5EF4-FFF2-40B4-BE49-F238E27FC236}">
                  <a16:creationId xmlns:a16="http://schemas.microsoft.com/office/drawing/2014/main" id="{01A333E5-0E85-4AC9-974E-573B32C982EB}"/>
                </a:ext>
              </a:extLst>
            </p:cNvPr>
            <p:cNvPicPr>
              <a:picLocks noChangeAspect="1"/>
            </p:cNvPicPr>
            <p:nvPr/>
          </p:nvPicPr>
          <p:blipFill rotWithShape="1">
            <a:blip r:embed="rId5">
              <a:clrChange>
                <a:clrFrom>
                  <a:srgbClr val="FFFFFF"/>
                </a:clrFrom>
                <a:clrTo>
                  <a:srgbClr val="FFFFFF">
                    <a:alpha val="0"/>
                  </a:srgbClr>
                </a:clrTo>
              </a:clrChange>
              <a:duotone>
                <a:schemeClr val="accent3">
                  <a:shade val="45000"/>
                  <a:satMod val="135000"/>
                </a:schemeClr>
                <a:prstClr val="white"/>
              </a:duotone>
            </a:blip>
            <a:srcRect l="56871" t="38689" r="26432" b="37705"/>
            <a:stretch/>
          </p:blipFill>
          <p:spPr>
            <a:xfrm>
              <a:off x="6444341" y="5524846"/>
              <a:ext cx="479672" cy="502811"/>
            </a:xfrm>
            <a:prstGeom prst="rect">
              <a:avLst/>
            </a:prstGeom>
          </p:spPr>
        </p:pic>
        <p:pic>
          <p:nvPicPr>
            <p:cNvPr id="53" name="Picture 52" descr="Icon&#10;&#10;Description automatically generated">
              <a:extLst>
                <a:ext uri="{FF2B5EF4-FFF2-40B4-BE49-F238E27FC236}">
                  <a16:creationId xmlns:a16="http://schemas.microsoft.com/office/drawing/2014/main" id="{9F665168-3D9C-499D-914F-5F8D2AC67CFB}"/>
                </a:ext>
              </a:extLst>
            </p:cNvPr>
            <p:cNvPicPr>
              <a:picLocks noChangeAspect="1"/>
            </p:cNvPicPr>
            <p:nvPr/>
          </p:nvPicPr>
          <p:blipFill rotWithShape="1">
            <a:blip r:embed="rId6">
              <a:clrChange>
                <a:clrFrom>
                  <a:srgbClr val="FFFFFF"/>
                </a:clrFrom>
                <a:clrTo>
                  <a:srgbClr val="FFFFFF">
                    <a:alpha val="0"/>
                  </a:srgbClr>
                </a:clrTo>
              </a:clrChange>
              <a:duotone>
                <a:schemeClr val="accent3">
                  <a:shade val="45000"/>
                  <a:satMod val="135000"/>
                </a:schemeClr>
                <a:prstClr val="white"/>
              </a:duotone>
            </a:blip>
            <a:srcRect l="23625" t="19961" r="23625" b="19961"/>
            <a:stretch/>
          </p:blipFill>
          <p:spPr>
            <a:xfrm>
              <a:off x="5329752" y="3912434"/>
              <a:ext cx="473829" cy="539646"/>
            </a:xfrm>
            <a:prstGeom prst="rect">
              <a:avLst/>
            </a:prstGeom>
          </p:spPr>
        </p:pic>
        <p:pic>
          <p:nvPicPr>
            <p:cNvPr id="54" name="Picture 53" descr="Icon&#10;&#10;Description automatically generated">
              <a:extLst>
                <a:ext uri="{FF2B5EF4-FFF2-40B4-BE49-F238E27FC236}">
                  <a16:creationId xmlns:a16="http://schemas.microsoft.com/office/drawing/2014/main" id="{52C2CC1D-D109-449C-823E-05B2556A6251}"/>
                </a:ext>
              </a:extLst>
            </p:cNvPr>
            <p:cNvPicPr>
              <a:picLocks noChangeAspect="1"/>
            </p:cNvPicPr>
            <p:nvPr/>
          </p:nvPicPr>
          <p:blipFill rotWithShape="1">
            <a:blip r:embed="rId6">
              <a:clrChange>
                <a:clrFrom>
                  <a:srgbClr val="FFFFFF"/>
                </a:clrFrom>
                <a:clrTo>
                  <a:srgbClr val="FFFFFF">
                    <a:alpha val="0"/>
                  </a:srgbClr>
                </a:clrTo>
              </a:clrChange>
              <a:duotone>
                <a:schemeClr val="accent3">
                  <a:shade val="45000"/>
                  <a:satMod val="135000"/>
                </a:schemeClr>
                <a:prstClr val="white"/>
              </a:duotone>
            </a:blip>
            <a:srcRect l="23625" t="19961" r="23625" b="19961"/>
            <a:stretch/>
          </p:blipFill>
          <p:spPr>
            <a:xfrm>
              <a:off x="6444341" y="3912434"/>
              <a:ext cx="473829" cy="539646"/>
            </a:xfrm>
            <a:prstGeom prst="rect">
              <a:avLst/>
            </a:prstGeom>
          </p:spPr>
        </p:pic>
        <p:pic>
          <p:nvPicPr>
            <p:cNvPr id="55" name="Picture 54" descr="Icon&#10;&#10;Description automatically generated">
              <a:extLst>
                <a:ext uri="{FF2B5EF4-FFF2-40B4-BE49-F238E27FC236}">
                  <a16:creationId xmlns:a16="http://schemas.microsoft.com/office/drawing/2014/main" id="{9F175B67-0992-4278-84B9-878D7ED44143}"/>
                </a:ext>
              </a:extLst>
            </p:cNvPr>
            <p:cNvPicPr>
              <a:picLocks noChangeAspect="1"/>
            </p:cNvPicPr>
            <p:nvPr/>
          </p:nvPicPr>
          <p:blipFill rotWithShape="1">
            <a:blip r:embed="rId6">
              <a:clrChange>
                <a:clrFrom>
                  <a:srgbClr val="FFFFFF"/>
                </a:clrFrom>
                <a:clrTo>
                  <a:srgbClr val="FFFFFF">
                    <a:alpha val="0"/>
                  </a:srgbClr>
                </a:clrTo>
              </a:clrChange>
              <a:duotone>
                <a:schemeClr val="accent3">
                  <a:shade val="45000"/>
                  <a:satMod val="135000"/>
                </a:schemeClr>
                <a:prstClr val="white"/>
              </a:duotone>
            </a:blip>
            <a:srcRect l="23625" t="19961" r="23625" b="19961"/>
            <a:stretch/>
          </p:blipFill>
          <p:spPr>
            <a:xfrm>
              <a:off x="7558930" y="3912434"/>
              <a:ext cx="473829" cy="539646"/>
            </a:xfrm>
            <a:prstGeom prst="rect">
              <a:avLst/>
            </a:prstGeom>
          </p:spPr>
        </p:pic>
        <p:pic>
          <p:nvPicPr>
            <p:cNvPr id="58" name="Picture 57" descr="Icon&#10;&#10;Description automatically generated">
              <a:extLst>
                <a:ext uri="{FF2B5EF4-FFF2-40B4-BE49-F238E27FC236}">
                  <a16:creationId xmlns:a16="http://schemas.microsoft.com/office/drawing/2014/main" id="{BE09679E-784A-4DB8-B19F-0BB0BBB43D83}"/>
                </a:ext>
              </a:extLst>
            </p:cNvPr>
            <p:cNvPicPr>
              <a:picLocks noChangeAspect="1"/>
            </p:cNvPicPr>
            <p:nvPr/>
          </p:nvPicPr>
          <p:blipFill rotWithShape="1">
            <a:blip r:embed="rId6">
              <a:clrChange>
                <a:clrFrom>
                  <a:srgbClr val="FFFFFF"/>
                </a:clrFrom>
                <a:clrTo>
                  <a:srgbClr val="FFFFFF">
                    <a:alpha val="0"/>
                  </a:srgbClr>
                </a:clrTo>
              </a:clrChange>
              <a:duotone>
                <a:schemeClr val="accent3">
                  <a:shade val="45000"/>
                  <a:satMod val="135000"/>
                </a:schemeClr>
                <a:prstClr val="white"/>
              </a:duotone>
            </a:blip>
            <a:srcRect l="23625" t="19961" r="23625" b="19961"/>
            <a:stretch/>
          </p:blipFill>
          <p:spPr>
            <a:xfrm>
              <a:off x="9788107" y="3912434"/>
              <a:ext cx="473829" cy="539646"/>
            </a:xfrm>
            <a:prstGeom prst="rect">
              <a:avLst/>
            </a:prstGeom>
          </p:spPr>
        </p:pic>
        <p:pic>
          <p:nvPicPr>
            <p:cNvPr id="57" name="Picture 56" descr="Icon&#10;&#10;Description automatically generated">
              <a:extLst>
                <a:ext uri="{FF2B5EF4-FFF2-40B4-BE49-F238E27FC236}">
                  <a16:creationId xmlns:a16="http://schemas.microsoft.com/office/drawing/2014/main" id="{F7DEEA99-BB77-444C-BA65-C95DEF7B43A2}"/>
                </a:ext>
              </a:extLst>
            </p:cNvPr>
            <p:cNvPicPr>
              <a:picLocks noChangeAspect="1"/>
            </p:cNvPicPr>
            <p:nvPr/>
          </p:nvPicPr>
          <p:blipFill rotWithShape="1">
            <a:blip r:embed="rId6">
              <a:clrChange>
                <a:clrFrom>
                  <a:srgbClr val="FFFFFF"/>
                </a:clrFrom>
                <a:clrTo>
                  <a:srgbClr val="FFFFFF">
                    <a:alpha val="0"/>
                  </a:srgbClr>
                </a:clrTo>
              </a:clrChange>
              <a:duotone>
                <a:schemeClr val="accent3">
                  <a:shade val="45000"/>
                  <a:satMod val="135000"/>
                </a:schemeClr>
                <a:prstClr val="white"/>
              </a:duotone>
            </a:blip>
            <a:srcRect l="23625" t="19961" r="23625" b="19961"/>
            <a:stretch/>
          </p:blipFill>
          <p:spPr>
            <a:xfrm>
              <a:off x="8673519" y="3912434"/>
              <a:ext cx="473829" cy="539646"/>
            </a:xfrm>
            <a:prstGeom prst="rect">
              <a:avLst/>
            </a:prstGeom>
          </p:spPr>
        </p:pic>
        <p:pic>
          <p:nvPicPr>
            <p:cNvPr id="59" name="Picture 58" descr="Icon&#10;&#10;Description automatically generated">
              <a:extLst>
                <a:ext uri="{FF2B5EF4-FFF2-40B4-BE49-F238E27FC236}">
                  <a16:creationId xmlns:a16="http://schemas.microsoft.com/office/drawing/2014/main" id="{780BCC8D-A121-4F3C-BF77-AA6828AE93A6}"/>
                </a:ext>
              </a:extLst>
            </p:cNvPr>
            <p:cNvPicPr>
              <a:picLocks noChangeAspect="1"/>
            </p:cNvPicPr>
            <p:nvPr/>
          </p:nvPicPr>
          <p:blipFill rotWithShape="1">
            <a:blip r:embed="rId6">
              <a:clrChange>
                <a:clrFrom>
                  <a:srgbClr val="FFFFFF"/>
                </a:clrFrom>
                <a:clrTo>
                  <a:srgbClr val="FFFFFF">
                    <a:alpha val="0"/>
                  </a:srgbClr>
                </a:clrTo>
              </a:clrChange>
              <a:duotone>
                <a:schemeClr val="accent3">
                  <a:shade val="45000"/>
                  <a:satMod val="135000"/>
                </a:schemeClr>
                <a:prstClr val="white"/>
              </a:duotone>
            </a:blip>
            <a:srcRect l="23625" t="19961" r="23625" b="19961"/>
            <a:stretch/>
          </p:blipFill>
          <p:spPr>
            <a:xfrm>
              <a:off x="10902697" y="3912434"/>
              <a:ext cx="473829" cy="539646"/>
            </a:xfrm>
            <a:prstGeom prst="rect">
              <a:avLst/>
            </a:prstGeom>
          </p:spPr>
        </p:pic>
        <p:pic>
          <p:nvPicPr>
            <p:cNvPr id="61" name="Picture 60" descr="Shape, circle&#10;&#10;Description automatically generated">
              <a:extLst>
                <a:ext uri="{FF2B5EF4-FFF2-40B4-BE49-F238E27FC236}">
                  <a16:creationId xmlns:a16="http://schemas.microsoft.com/office/drawing/2014/main" id="{730A9E0F-7041-494F-94E7-7AB8EC2BDAB8}"/>
                </a:ext>
              </a:extLst>
            </p:cNvPr>
            <p:cNvPicPr>
              <a:picLocks noChangeAspect="1"/>
            </p:cNvPicPr>
            <p:nvPr/>
          </p:nvPicPr>
          <p:blipFill rotWithShape="1">
            <a:blip r:embed="rId4">
              <a:clrChange>
                <a:clrFrom>
                  <a:srgbClr val="FFFFFF"/>
                </a:clrFrom>
                <a:clrTo>
                  <a:srgbClr val="FFFFFF">
                    <a:alpha val="0"/>
                  </a:srgbClr>
                </a:clrTo>
              </a:clrChange>
              <a:duotone>
                <a:schemeClr val="accent3">
                  <a:shade val="45000"/>
                  <a:satMod val="135000"/>
                </a:schemeClr>
                <a:prstClr val="white"/>
              </a:duotone>
            </a:blip>
            <a:srcRect l="38743" r="37246" b="60877"/>
            <a:stretch/>
          </p:blipFill>
          <p:spPr>
            <a:xfrm>
              <a:off x="9230813" y="4748498"/>
              <a:ext cx="473829" cy="479930"/>
            </a:xfrm>
            <a:prstGeom prst="rect">
              <a:avLst/>
            </a:prstGeom>
          </p:spPr>
        </p:pic>
        <p:pic>
          <p:nvPicPr>
            <p:cNvPr id="62" name="Picture 61" descr="Shape, circle&#10;&#10;Description automatically generated">
              <a:extLst>
                <a:ext uri="{FF2B5EF4-FFF2-40B4-BE49-F238E27FC236}">
                  <a16:creationId xmlns:a16="http://schemas.microsoft.com/office/drawing/2014/main" id="{F88C9DDD-E67B-4129-818E-9008EAFCD1DF}"/>
                </a:ext>
              </a:extLst>
            </p:cNvPr>
            <p:cNvPicPr>
              <a:picLocks noChangeAspect="1"/>
            </p:cNvPicPr>
            <p:nvPr/>
          </p:nvPicPr>
          <p:blipFill rotWithShape="1">
            <a:blip r:embed="rId4">
              <a:clrChange>
                <a:clrFrom>
                  <a:srgbClr val="FFFFFF"/>
                </a:clrFrom>
                <a:clrTo>
                  <a:srgbClr val="FFFFFF">
                    <a:alpha val="0"/>
                  </a:srgbClr>
                </a:clrTo>
              </a:clrChange>
              <a:duotone>
                <a:schemeClr val="accent3">
                  <a:shade val="45000"/>
                  <a:satMod val="135000"/>
                </a:schemeClr>
                <a:prstClr val="white"/>
              </a:duotone>
            </a:blip>
            <a:srcRect l="38743" r="37246" b="60877"/>
            <a:stretch/>
          </p:blipFill>
          <p:spPr>
            <a:xfrm>
              <a:off x="10345401" y="4748498"/>
              <a:ext cx="473829" cy="479930"/>
            </a:xfrm>
            <a:prstGeom prst="rect">
              <a:avLst/>
            </a:prstGeom>
          </p:spPr>
        </p:pic>
        <p:pic>
          <p:nvPicPr>
            <p:cNvPr id="63" name="Picture 62" descr="A picture containing text&#10;&#10;Description automatically generated">
              <a:extLst>
                <a:ext uri="{FF2B5EF4-FFF2-40B4-BE49-F238E27FC236}">
                  <a16:creationId xmlns:a16="http://schemas.microsoft.com/office/drawing/2014/main" id="{90EF2D5B-0E48-4C29-AD82-26A1C47C2556}"/>
                </a:ext>
              </a:extLst>
            </p:cNvPr>
            <p:cNvPicPr>
              <a:picLocks noChangeAspect="1"/>
            </p:cNvPicPr>
            <p:nvPr/>
          </p:nvPicPr>
          <p:blipFill rotWithShape="1">
            <a:blip r:embed="rId5">
              <a:clrChange>
                <a:clrFrom>
                  <a:srgbClr val="FFFFFF"/>
                </a:clrFrom>
                <a:clrTo>
                  <a:srgbClr val="FFFFFF">
                    <a:alpha val="0"/>
                  </a:srgbClr>
                </a:clrTo>
              </a:clrChange>
              <a:duotone>
                <a:schemeClr val="accent3">
                  <a:shade val="45000"/>
                  <a:satMod val="135000"/>
                </a:schemeClr>
                <a:prstClr val="white"/>
              </a:duotone>
            </a:blip>
            <a:srcRect l="56871" t="38689" r="26432" b="37705"/>
            <a:stretch/>
          </p:blipFill>
          <p:spPr>
            <a:xfrm>
              <a:off x="8667676" y="5524846"/>
              <a:ext cx="479672" cy="502811"/>
            </a:xfrm>
            <a:prstGeom prst="rect">
              <a:avLst/>
            </a:prstGeom>
          </p:spPr>
        </p:pic>
        <p:pic>
          <p:nvPicPr>
            <p:cNvPr id="64" name="Picture 63" descr="A picture containing text&#10;&#10;Description automatically generated">
              <a:extLst>
                <a:ext uri="{FF2B5EF4-FFF2-40B4-BE49-F238E27FC236}">
                  <a16:creationId xmlns:a16="http://schemas.microsoft.com/office/drawing/2014/main" id="{8E15F013-6204-4EBA-9264-2527EC70EAA9}"/>
                </a:ext>
              </a:extLst>
            </p:cNvPr>
            <p:cNvPicPr>
              <a:picLocks noChangeAspect="1"/>
            </p:cNvPicPr>
            <p:nvPr/>
          </p:nvPicPr>
          <p:blipFill rotWithShape="1">
            <a:blip r:embed="rId5">
              <a:clrChange>
                <a:clrFrom>
                  <a:srgbClr val="FFFFFF"/>
                </a:clrFrom>
                <a:clrTo>
                  <a:srgbClr val="FFFFFF">
                    <a:alpha val="0"/>
                  </a:srgbClr>
                </a:clrTo>
              </a:clrChange>
              <a:duotone>
                <a:schemeClr val="accent3">
                  <a:shade val="45000"/>
                  <a:satMod val="135000"/>
                </a:schemeClr>
                <a:prstClr val="white"/>
              </a:duotone>
            </a:blip>
            <a:srcRect l="56871" t="38689" r="26432" b="37705"/>
            <a:stretch/>
          </p:blipFill>
          <p:spPr>
            <a:xfrm>
              <a:off x="9782264" y="5524846"/>
              <a:ext cx="479672" cy="502811"/>
            </a:xfrm>
            <a:prstGeom prst="rect">
              <a:avLst/>
            </a:prstGeom>
          </p:spPr>
        </p:pic>
        <p:pic>
          <p:nvPicPr>
            <p:cNvPr id="65" name="Picture 64" descr="A picture containing text&#10;&#10;Description automatically generated">
              <a:extLst>
                <a:ext uri="{FF2B5EF4-FFF2-40B4-BE49-F238E27FC236}">
                  <a16:creationId xmlns:a16="http://schemas.microsoft.com/office/drawing/2014/main" id="{C852E8F8-C213-47D2-B1F2-E165788B39F8}"/>
                </a:ext>
              </a:extLst>
            </p:cNvPr>
            <p:cNvPicPr>
              <a:picLocks noChangeAspect="1"/>
            </p:cNvPicPr>
            <p:nvPr/>
          </p:nvPicPr>
          <p:blipFill rotWithShape="1">
            <a:blip r:embed="rId5">
              <a:clrChange>
                <a:clrFrom>
                  <a:srgbClr val="FFFFFF"/>
                </a:clrFrom>
                <a:clrTo>
                  <a:srgbClr val="FFFFFF">
                    <a:alpha val="0"/>
                  </a:srgbClr>
                </a:clrTo>
              </a:clrChange>
              <a:duotone>
                <a:schemeClr val="accent3">
                  <a:shade val="45000"/>
                  <a:satMod val="135000"/>
                </a:schemeClr>
                <a:prstClr val="white"/>
              </a:duotone>
            </a:blip>
            <a:srcRect l="56871" t="38689" r="26432" b="37705"/>
            <a:stretch/>
          </p:blipFill>
          <p:spPr>
            <a:xfrm>
              <a:off x="10896854" y="5524846"/>
              <a:ext cx="479672" cy="502811"/>
            </a:xfrm>
            <a:prstGeom prst="rect">
              <a:avLst/>
            </a:prstGeom>
          </p:spPr>
        </p:pic>
        <p:cxnSp>
          <p:nvCxnSpPr>
            <p:cNvPr id="66" name="Google Shape;212;p13">
              <a:extLst>
                <a:ext uri="{FF2B5EF4-FFF2-40B4-BE49-F238E27FC236}">
                  <a16:creationId xmlns:a16="http://schemas.microsoft.com/office/drawing/2014/main" id="{BE6D86D4-773E-40DD-A5F1-8D4D1DF2AE5A}"/>
                </a:ext>
              </a:extLst>
            </p:cNvPr>
            <p:cNvCxnSpPr>
              <a:cxnSpLocks/>
              <a:stCxn id="49" idx="0"/>
              <a:endCxn id="53" idx="2"/>
            </p:cNvCxnSpPr>
            <p:nvPr/>
          </p:nvCxnSpPr>
          <p:spPr>
            <a:xfrm flipH="1" flipV="1">
              <a:off x="5566667" y="4452080"/>
              <a:ext cx="1117511" cy="296418"/>
            </a:xfrm>
            <a:prstGeom prst="straightConnector1">
              <a:avLst/>
            </a:prstGeom>
            <a:noFill/>
            <a:ln w="19050" cap="flat" cmpd="sng">
              <a:solidFill>
                <a:srgbClr val="5A5A5A"/>
              </a:solidFill>
              <a:prstDash val="solid"/>
              <a:miter lim="800000"/>
              <a:headEnd type="triangle" w="med" len="med"/>
              <a:tailEnd type="triangle" w="med" len="med"/>
            </a:ln>
          </p:spPr>
        </p:cxnSp>
        <p:cxnSp>
          <p:nvCxnSpPr>
            <p:cNvPr id="69" name="Google Shape;212;p13">
              <a:extLst>
                <a:ext uri="{FF2B5EF4-FFF2-40B4-BE49-F238E27FC236}">
                  <a16:creationId xmlns:a16="http://schemas.microsoft.com/office/drawing/2014/main" id="{3418B16D-1139-458F-9FC8-257138546CC2}"/>
                </a:ext>
              </a:extLst>
            </p:cNvPr>
            <p:cNvCxnSpPr>
              <a:cxnSpLocks/>
              <a:stCxn id="49" idx="2"/>
              <a:endCxn id="51" idx="0"/>
            </p:cNvCxnSpPr>
            <p:nvPr/>
          </p:nvCxnSpPr>
          <p:spPr>
            <a:xfrm flipH="1">
              <a:off x="6684177" y="5228428"/>
              <a:ext cx="1" cy="296418"/>
            </a:xfrm>
            <a:prstGeom prst="straightConnector1">
              <a:avLst/>
            </a:prstGeom>
            <a:noFill/>
            <a:ln w="19050" cap="flat" cmpd="sng">
              <a:solidFill>
                <a:srgbClr val="5A5A5A"/>
              </a:solidFill>
              <a:prstDash val="solid"/>
              <a:miter lim="800000"/>
              <a:headEnd type="triangle" w="med" len="med"/>
              <a:tailEnd type="triangle" w="med" len="med"/>
            </a:ln>
          </p:spPr>
        </p:cxnSp>
        <p:cxnSp>
          <p:nvCxnSpPr>
            <p:cNvPr id="72" name="Google Shape;212;p13">
              <a:extLst>
                <a:ext uri="{FF2B5EF4-FFF2-40B4-BE49-F238E27FC236}">
                  <a16:creationId xmlns:a16="http://schemas.microsoft.com/office/drawing/2014/main" id="{A68D52AA-D1EE-42D1-B4E0-73304408D278}"/>
                </a:ext>
              </a:extLst>
            </p:cNvPr>
            <p:cNvCxnSpPr>
              <a:cxnSpLocks/>
              <a:stCxn id="49" idx="0"/>
              <a:endCxn id="55" idx="2"/>
            </p:cNvCxnSpPr>
            <p:nvPr/>
          </p:nvCxnSpPr>
          <p:spPr>
            <a:xfrm flipV="1">
              <a:off x="6684178" y="4452080"/>
              <a:ext cx="1111667" cy="296418"/>
            </a:xfrm>
            <a:prstGeom prst="straightConnector1">
              <a:avLst/>
            </a:prstGeom>
            <a:noFill/>
            <a:ln w="19050" cap="flat" cmpd="sng">
              <a:solidFill>
                <a:srgbClr val="5A5A5A"/>
              </a:solidFill>
              <a:prstDash val="solid"/>
              <a:miter lim="800000"/>
              <a:headEnd type="triangle" w="med" len="med"/>
              <a:tailEnd type="triangle" w="med" len="med"/>
            </a:ln>
          </p:spPr>
        </p:cxnSp>
        <p:cxnSp>
          <p:nvCxnSpPr>
            <p:cNvPr id="75" name="Google Shape;212;p13">
              <a:extLst>
                <a:ext uri="{FF2B5EF4-FFF2-40B4-BE49-F238E27FC236}">
                  <a16:creationId xmlns:a16="http://schemas.microsoft.com/office/drawing/2014/main" id="{BC606E68-7B61-4F36-A055-5A8749879909}"/>
                </a:ext>
              </a:extLst>
            </p:cNvPr>
            <p:cNvCxnSpPr>
              <a:cxnSpLocks/>
              <a:stCxn id="49" idx="0"/>
              <a:endCxn id="54" idx="2"/>
            </p:cNvCxnSpPr>
            <p:nvPr/>
          </p:nvCxnSpPr>
          <p:spPr>
            <a:xfrm flipH="1" flipV="1">
              <a:off x="6681256" y="4452080"/>
              <a:ext cx="2922" cy="296418"/>
            </a:xfrm>
            <a:prstGeom prst="straightConnector1">
              <a:avLst/>
            </a:prstGeom>
            <a:noFill/>
            <a:ln w="19050" cap="flat" cmpd="sng">
              <a:solidFill>
                <a:srgbClr val="5A5A5A"/>
              </a:solidFill>
              <a:prstDash val="solid"/>
              <a:miter lim="800000"/>
              <a:headEnd type="triangle" w="med" len="med"/>
              <a:tailEnd type="triangle" w="med" len="med"/>
            </a:ln>
          </p:spPr>
        </p:cxnSp>
        <p:sp>
          <p:nvSpPr>
            <p:cNvPr id="79" name="Content Placeholder 2">
              <a:extLst>
                <a:ext uri="{FF2B5EF4-FFF2-40B4-BE49-F238E27FC236}">
                  <a16:creationId xmlns:a16="http://schemas.microsoft.com/office/drawing/2014/main" id="{F551E6BF-42E4-4F09-9944-565FF3C71479}"/>
                </a:ext>
              </a:extLst>
            </p:cNvPr>
            <p:cNvSpPr txBox="1">
              <a:spLocks/>
            </p:cNvSpPr>
            <p:nvPr/>
          </p:nvSpPr>
          <p:spPr>
            <a:xfrm>
              <a:off x="9431022" y="4628619"/>
              <a:ext cx="1188000" cy="36000"/>
            </a:xfrm>
            <a:prstGeom prst="roundRect">
              <a:avLst>
                <a:gd name="adj" fmla="val 7758"/>
              </a:avLst>
            </a:prstGeom>
            <a:solidFill>
              <a:srgbClr val="5A5A5A"/>
            </a:solidFill>
            <a:ln w="28575">
              <a:solidFill>
                <a:srgbClr val="5A5A5A"/>
              </a:solidFill>
            </a:ln>
          </p:spPr>
          <p:txBody>
            <a:bodyPr spcFirstLastPara="1" wrap="square" lIns="0" tIns="0" rIns="0" bIns="0" anchor="t" anchorCtr="0">
              <a:noAutofit/>
            </a:bodyPr>
            <a:lstStyle>
              <a:defPPr marR="0" lvl="0" algn="l" rtl="0">
                <a:lnSpc>
                  <a:spcPct val="100000"/>
                </a:lnSpc>
                <a:spcBef>
                  <a:spcPts val="0"/>
                </a:spcBef>
                <a:spcAft>
                  <a:spcPts val="0"/>
                </a:spcAft>
                <a:defRPr/>
              </a:defPPr>
              <a:lvl1pPr marL="0" indent="0" algn="ctr">
                <a:spcBef>
                  <a:spcPts val="400"/>
                </a:spcBef>
                <a:spcAft>
                  <a:spcPts val="400"/>
                </a:spcAft>
                <a:buClr>
                  <a:srgbClr val="EE283C"/>
                </a:buClr>
                <a:buSzPct val="100000"/>
                <a:buNone/>
                <a:defRPr sz="1800" b="1">
                  <a:latin typeface="Lato" panose="020F0502020204030203" pitchFamily="34" charset="0"/>
                  <a:ea typeface="Lato" panose="020F0502020204030203" pitchFamily="34" charset="0"/>
                  <a:cs typeface="Lato" panose="020F0502020204030203" pitchFamily="34" charset="0"/>
                </a:defRPr>
              </a:lvl1pPr>
              <a:lvl2pPr marL="914400" indent="-342900">
                <a:lnSpc>
                  <a:spcPct val="90000"/>
                </a:lnSpc>
                <a:spcBef>
                  <a:spcPts val="1000"/>
                </a:spcBef>
                <a:buSzPts val="1800"/>
                <a:buChar char="•"/>
                <a:defRPr sz="2800">
                  <a:latin typeface="Calibri"/>
                  <a:ea typeface="Calibri"/>
                  <a:cs typeface="Calibri"/>
                </a:defRPr>
              </a:lvl2pPr>
              <a:lvl3pPr marL="1371600" indent="-406400">
                <a:lnSpc>
                  <a:spcPct val="90000"/>
                </a:lnSpc>
                <a:spcBef>
                  <a:spcPts val="1000"/>
                </a:spcBef>
                <a:buSzPts val="2800"/>
                <a:buChar char="•"/>
                <a:defRPr sz="2800">
                  <a:latin typeface="Calibri"/>
                  <a:ea typeface="Calibri"/>
                  <a:cs typeface="Calibri"/>
                </a:defRPr>
              </a:lvl3pPr>
              <a:lvl4pPr marL="1828800" indent="-406400">
                <a:lnSpc>
                  <a:spcPct val="90000"/>
                </a:lnSpc>
                <a:spcBef>
                  <a:spcPts val="1000"/>
                </a:spcBef>
                <a:buSzPts val="2800"/>
                <a:buChar char="•"/>
                <a:defRPr sz="2800">
                  <a:latin typeface="Calibri"/>
                  <a:ea typeface="Calibri"/>
                  <a:cs typeface="Calibri"/>
                </a:defRPr>
              </a:lvl4pPr>
              <a:lvl5pPr marL="2286000" indent="-406400">
                <a:lnSpc>
                  <a:spcPct val="90000"/>
                </a:lnSpc>
                <a:spcBef>
                  <a:spcPts val="1000"/>
                </a:spcBef>
                <a:buSzPts val="2800"/>
                <a:buChar char="•"/>
                <a:defRPr sz="2800">
                  <a:latin typeface="Calibri"/>
                  <a:ea typeface="Calibri"/>
                  <a:cs typeface="Calibri"/>
                </a:defRPr>
              </a:lvl5pPr>
              <a:lvl6pPr marL="2743200" indent="-342900">
                <a:lnSpc>
                  <a:spcPct val="90000"/>
                </a:lnSpc>
                <a:spcBef>
                  <a:spcPts val="1000"/>
                </a:spcBef>
                <a:buSzPts val="1800"/>
                <a:buChar char="•"/>
                <a:defRPr sz="3000">
                  <a:latin typeface="Calibri"/>
                  <a:ea typeface="Calibri"/>
                  <a:cs typeface="Calibri"/>
                </a:defRPr>
              </a:lvl6pPr>
              <a:lvl7pPr marL="3200400" indent="-342900">
                <a:lnSpc>
                  <a:spcPct val="90000"/>
                </a:lnSpc>
                <a:spcBef>
                  <a:spcPts val="1000"/>
                </a:spcBef>
                <a:buSzPts val="1800"/>
                <a:buChar char="•"/>
                <a:defRPr sz="3000">
                  <a:latin typeface="Calibri"/>
                  <a:ea typeface="Calibri"/>
                  <a:cs typeface="Calibri"/>
                </a:defRPr>
              </a:lvl7pPr>
              <a:lvl8pPr marL="3657600" indent="-342900">
                <a:lnSpc>
                  <a:spcPct val="90000"/>
                </a:lnSpc>
                <a:spcBef>
                  <a:spcPts val="1000"/>
                </a:spcBef>
                <a:buSzPts val="1800"/>
                <a:buChar char="•"/>
                <a:defRPr sz="3000">
                  <a:latin typeface="Calibri"/>
                  <a:ea typeface="Calibri"/>
                  <a:cs typeface="Calibri"/>
                </a:defRPr>
              </a:lvl8pPr>
              <a:lvl9pPr marL="4114800" indent="-342900">
                <a:lnSpc>
                  <a:spcPct val="90000"/>
                </a:lnSpc>
                <a:spcBef>
                  <a:spcPts val="1000"/>
                </a:spcBef>
                <a:buSzPts val="1800"/>
                <a:buChar char="•"/>
                <a:defRPr sz="3000">
                  <a:latin typeface="Calibri"/>
                  <a:ea typeface="Calibri"/>
                  <a:cs typeface="Calibri"/>
                </a:defRPr>
              </a:lvl9pPr>
            </a:lstStyle>
            <a:p>
              <a:pPr hangingPunct="0">
                <a:lnSpc>
                  <a:spcPct val="90000"/>
                </a:lnSpc>
                <a:spcBef>
                  <a:spcPts val="0"/>
                </a:spcBef>
                <a:spcAft>
                  <a:spcPts val="0"/>
                </a:spcAft>
              </a:pPr>
              <a:endParaRPr lang="en-US" b="0" dirty="0">
                <a:sym typeface="Calibri"/>
              </a:endParaRPr>
            </a:p>
          </p:txBody>
        </p:sp>
        <p:sp>
          <p:nvSpPr>
            <p:cNvPr id="80" name="Content Placeholder 2">
              <a:extLst>
                <a:ext uri="{FF2B5EF4-FFF2-40B4-BE49-F238E27FC236}">
                  <a16:creationId xmlns:a16="http://schemas.microsoft.com/office/drawing/2014/main" id="{C6B5FDFD-85C1-414A-B5E0-D52CEF9B3990}"/>
                </a:ext>
              </a:extLst>
            </p:cNvPr>
            <p:cNvSpPr txBox="1">
              <a:spLocks/>
            </p:cNvSpPr>
            <p:nvPr/>
          </p:nvSpPr>
          <p:spPr>
            <a:xfrm>
              <a:off x="9431022" y="5317887"/>
              <a:ext cx="1188000" cy="36000"/>
            </a:xfrm>
            <a:prstGeom prst="roundRect">
              <a:avLst>
                <a:gd name="adj" fmla="val 7758"/>
              </a:avLst>
            </a:prstGeom>
            <a:solidFill>
              <a:srgbClr val="5A5A5A"/>
            </a:solidFill>
            <a:ln w="28575">
              <a:solidFill>
                <a:srgbClr val="5A5A5A"/>
              </a:solidFill>
            </a:ln>
          </p:spPr>
          <p:txBody>
            <a:bodyPr spcFirstLastPara="1" wrap="square" lIns="0" tIns="0" rIns="0" bIns="0" anchor="t" anchorCtr="0">
              <a:noAutofit/>
            </a:bodyPr>
            <a:lstStyle>
              <a:defPPr marR="0" lvl="0" algn="l" rtl="0">
                <a:lnSpc>
                  <a:spcPct val="100000"/>
                </a:lnSpc>
                <a:spcBef>
                  <a:spcPts val="0"/>
                </a:spcBef>
                <a:spcAft>
                  <a:spcPts val="0"/>
                </a:spcAft>
                <a:defRPr/>
              </a:defPPr>
              <a:lvl1pPr marL="0" indent="0" algn="ctr">
                <a:spcBef>
                  <a:spcPts val="400"/>
                </a:spcBef>
                <a:spcAft>
                  <a:spcPts val="400"/>
                </a:spcAft>
                <a:buClr>
                  <a:srgbClr val="EE283C"/>
                </a:buClr>
                <a:buSzPct val="100000"/>
                <a:buNone/>
                <a:defRPr sz="1800" b="1">
                  <a:latin typeface="Lato" panose="020F0502020204030203" pitchFamily="34" charset="0"/>
                  <a:ea typeface="Lato" panose="020F0502020204030203" pitchFamily="34" charset="0"/>
                  <a:cs typeface="Lato" panose="020F0502020204030203" pitchFamily="34" charset="0"/>
                </a:defRPr>
              </a:lvl1pPr>
              <a:lvl2pPr marL="914400" indent="-342900">
                <a:lnSpc>
                  <a:spcPct val="90000"/>
                </a:lnSpc>
                <a:spcBef>
                  <a:spcPts val="1000"/>
                </a:spcBef>
                <a:buSzPts val="1800"/>
                <a:buChar char="•"/>
                <a:defRPr sz="2800">
                  <a:latin typeface="Calibri"/>
                  <a:ea typeface="Calibri"/>
                  <a:cs typeface="Calibri"/>
                </a:defRPr>
              </a:lvl2pPr>
              <a:lvl3pPr marL="1371600" indent="-406400">
                <a:lnSpc>
                  <a:spcPct val="90000"/>
                </a:lnSpc>
                <a:spcBef>
                  <a:spcPts val="1000"/>
                </a:spcBef>
                <a:buSzPts val="2800"/>
                <a:buChar char="•"/>
                <a:defRPr sz="2800">
                  <a:latin typeface="Calibri"/>
                  <a:ea typeface="Calibri"/>
                  <a:cs typeface="Calibri"/>
                </a:defRPr>
              </a:lvl3pPr>
              <a:lvl4pPr marL="1828800" indent="-406400">
                <a:lnSpc>
                  <a:spcPct val="90000"/>
                </a:lnSpc>
                <a:spcBef>
                  <a:spcPts val="1000"/>
                </a:spcBef>
                <a:buSzPts val="2800"/>
                <a:buChar char="•"/>
                <a:defRPr sz="2800">
                  <a:latin typeface="Calibri"/>
                  <a:ea typeface="Calibri"/>
                  <a:cs typeface="Calibri"/>
                </a:defRPr>
              </a:lvl4pPr>
              <a:lvl5pPr marL="2286000" indent="-406400">
                <a:lnSpc>
                  <a:spcPct val="90000"/>
                </a:lnSpc>
                <a:spcBef>
                  <a:spcPts val="1000"/>
                </a:spcBef>
                <a:buSzPts val="2800"/>
                <a:buChar char="•"/>
                <a:defRPr sz="2800">
                  <a:latin typeface="Calibri"/>
                  <a:ea typeface="Calibri"/>
                  <a:cs typeface="Calibri"/>
                </a:defRPr>
              </a:lvl5pPr>
              <a:lvl6pPr marL="2743200" indent="-342900">
                <a:lnSpc>
                  <a:spcPct val="90000"/>
                </a:lnSpc>
                <a:spcBef>
                  <a:spcPts val="1000"/>
                </a:spcBef>
                <a:buSzPts val="1800"/>
                <a:buChar char="•"/>
                <a:defRPr sz="3000">
                  <a:latin typeface="Calibri"/>
                  <a:ea typeface="Calibri"/>
                  <a:cs typeface="Calibri"/>
                </a:defRPr>
              </a:lvl6pPr>
              <a:lvl7pPr marL="3200400" indent="-342900">
                <a:lnSpc>
                  <a:spcPct val="90000"/>
                </a:lnSpc>
                <a:spcBef>
                  <a:spcPts val="1000"/>
                </a:spcBef>
                <a:buSzPts val="1800"/>
                <a:buChar char="•"/>
                <a:defRPr sz="3000">
                  <a:latin typeface="Calibri"/>
                  <a:ea typeface="Calibri"/>
                  <a:cs typeface="Calibri"/>
                </a:defRPr>
              </a:lvl7pPr>
              <a:lvl8pPr marL="3657600" indent="-342900">
                <a:lnSpc>
                  <a:spcPct val="90000"/>
                </a:lnSpc>
                <a:spcBef>
                  <a:spcPts val="1000"/>
                </a:spcBef>
                <a:buSzPts val="1800"/>
                <a:buChar char="•"/>
                <a:defRPr sz="3000">
                  <a:latin typeface="Calibri"/>
                  <a:ea typeface="Calibri"/>
                  <a:cs typeface="Calibri"/>
                </a:defRPr>
              </a:lvl8pPr>
              <a:lvl9pPr marL="4114800" indent="-342900">
                <a:lnSpc>
                  <a:spcPct val="90000"/>
                </a:lnSpc>
                <a:spcBef>
                  <a:spcPts val="1000"/>
                </a:spcBef>
                <a:buSzPts val="1800"/>
                <a:buChar char="•"/>
                <a:defRPr sz="3000">
                  <a:latin typeface="Calibri"/>
                  <a:ea typeface="Calibri"/>
                  <a:cs typeface="Calibri"/>
                </a:defRPr>
              </a:lvl9pPr>
            </a:lstStyle>
            <a:p>
              <a:pPr hangingPunct="0">
                <a:lnSpc>
                  <a:spcPct val="90000"/>
                </a:lnSpc>
                <a:spcBef>
                  <a:spcPts val="0"/>
                </a:spcBef>
                <a:spcAft>
                  <a:spcPts val="0"/>
                </a:spcAft>
              </a:pPr>
              <a:endParaRPr lang="en-US" b="0" dirty="0">
                <a:sym typeface="Calibri"/>
              </a:endParaRPr>
            </a:p>
          </p:txBody>
        </p:sp>
        <p:cxnSp>
          <p:nvCxnSpPr>
            <p:cNvPr id="82" name="Google Shape;212;p13">
              <a:extLst>
                <a:ext uri="{FF2B5EF4-FFF2-40B4-BE49-F238E27FC236}">
                  <a16:creationId xmlns:a16="http://schemas.microsoft.com/office/drawing/2014/main" id="{BCB2AB3E-6E68-4010-B6F9-37FA377D35E1}"/>
                </a:ext>
              </a:extLst>
            </p:cNvPr>
            <p:cNvCxnSpPr>
              <a:cxnSpLocks/>
              <a:stCxn id="79" idx="0"/>
              <a:endCxn id="57" idx="2"/>
            </p:cNvCxnSpPr>
            <p:nvPr/>
          </p:nvCxnSpPr>
          <p:spPr>
            <a:xfrm flipH="1" flipV="1">
              <a:off x="8910434" y="4452080"/>
              <a:ext cx="1114588" cy="176539"/>
            </a:xfrm>
            <a:prstGeom prst="straightConnector1">
              <a:avLst/>
            </a:prstGeom>
            <a:noFill/>
            <a:ln w="19050" cap="flat" cmpd="sng">
              <a:solidFill>
                <a:srgbClr val="5A5A5A"/>
              </a:solidFill>
              <a:prstDash val="solid"/>
              <a:miter lim="800000"/>
              <a:headEnd type="triangle" w="med" len="med"/>
              <a:tailEnd type="triangle" w="med" len="med"/>
            </a:ln>
          </p:spPr>
        </p:cxnSp>
        <p:cxnSp>
          <p:nvCxnSpPr>
            <p:cNvPr id="85" name="Google Shape;212;p13">
              <a:extLst>
                <a:ext uri="{FF2B5EF4-FFF2-40B4-BE49-F238E27FC236}">
                  <a16:creationId xmlns:a16="http://schemas.microsoft.com/office/drawing/2014/main" id="{FAB2F7E2-6240-4980-9507-2F5B73BC2D90}"/>
                </a:ext>
              </a:extLst>
            </p:cNvPr>
            <p:cNvCxnSpPr>
              <a:cxnSpLocks/>
              <a:stCxn id="79" idx="0"/>
              <a:endCxn id="59" idx="2"/>
            </p:cNvCxnSpPr>
            <p:nvPr/>
          </p:nvCxnSpPr>
          <p:spPr>
            <a:xfrm flipV="1">
              <a:off x="10025022" y="4452080"/>
              <a:ext cx="1114590" cy="176539"/>
            </a:xfrm>
            <a:prstGeom prst="straightConnector1">
              <a:avLst/>
            </a:prstGeom>
            <a:noFill/>
            <a:ln w="19050" cap="flat" cmpd="sng">
              <a:solidFill>
                <a:srgbClr val="5A5A5A"/>
              </a:solidFill>
              <a:prstDash val="solid"/>
              <a:miter lim="800000"/>
              <a:headEnd type="triangle" w="med" len="med"/>
              <a:tailEnd type="triangle" w="med" len="med"/>
            </a:ln>
          </p:spPr>
        </p:cxnSp>
        <p:cxnSp>
          <p:nvCxnSpPr>
            <p:cNvPr id="88" name="Google Shape;212;p13">
              <a:extLst>
                <a:ext uri="{FF2B5EF4-FFF2-40B4-BE49-F238E27FC236}">
                  <a16:creationId xmlns:a16="http://schemas.microsoft.com/office/drawing/2014/main" id="{BBAE1DD2-F23B-4577-806B-0B27095C0B3E}"/>
                </a:ext>
              </a:extLst>
            </p:cNvPr>
            <p:cNvCxnSpPr>
              <a:cxnSpLocks/>
              <a:stCxn id="79" idx="0"/>
              <a:endCxn id="58" idx="2"/>
            </p:cNvCxnSpPr>
            <p:nvPr/>
          </p:nvCxnSpPr>
          <p:spPr>
            <a:xfrm flipV="1">
              <a:off x="10025022" y="4452080"/>
              <a:ext cx="0" cy="176539"/>
            </a:xfrm>
            <a:prstGeom prst="straightConnector1">
              <a:avLst/>
            </a:prstGeom>
            <a:noFill/>
            <a:ln w="19050" cap="flat" cmpd="sng">
              <a:solidFill>
                <a:srgbClr val="5A5A5A"/>
              </a:solidFill>
              <a:prstDash val="solid"/>
              <a:miter lim="800000"/>
              <a:headEnd type="triangle" w="med" len="med"/>
              <a:tailEnd type="triangle" w="med" len="med"/>
            </a:ln>
          </p:spPr>
        </p:cxnSp>
        <p:cxnSp>
          <p:nvCxnSpPr>
            <p:cNvPr id="91" name="Google Shape;212;p13">
              <a:extLst>
                <a:ext uri="{FF2B5EF4-FFF2-40B4-BE49-F238E27FC236}">
                  <a16:creationId xmlns:a16="http://schemas.microsoft.com/office/drawing/2014/main" id="{3B71AD51-300C-4353-BDAB-E09FDDF3CFB3}"/>
                </a:ext>
              </a:extLst>
            </p:cNvPr>
            <p:cNvCxnSpPr>
              <a:cxnSpLocks/>
              <a:stCxn id="79" idx="2"/>
              <a:endCxn id="61" idx="0"/>
            </p:cNvCxnSpPr>
            <p:nvPr/>
          </p:nvCxnSpPr>
          <p:spPr>
            <a:xfrm flipH="1">
              <a:off x="9467728" y="4664619"/>
              <a:ext cx="557294" cy="83879"/>
            </a:xfrm>
            <a:prstGeom prst="straightConnector1">
              <a:avLst/>
            </a:prstGeom>
            <a:noFill/>
            <a:ln w="19050" cap="flat" cmpd="sng">
              <a:solidFill>
                <a:srgbClr val="5A5A5A"/>
              </a:solidFill>
              <a:prstDash val="solid"/>
              <a:miter lim="800000"/>
              <a:headEnd type="triangle" w="med" len="med"/>
              <a:tailEnd type="triangle" w="med" len="med"/>
            </a:ln>
          </p:spPr>
        </p:cxnSp>
        <p:cxnSp>
          <p:nvCxnSpPr>
            <p:cNvPr id="94" name="Google Shape;212;p13">
              <a:extLst>
                <a:ext uri="{FF2B5EF4-FFF2-40B4-BE49-F238E27FC236}">
                  <a16:creationId xmlns:a16="http://schemas.microsoft.com/office/drawing/2014/main" id="{0BC78F1A-EA1B-4820-91B8-329CAAB759C1}"/>
                </a:ext>
              </a:extLst>
            </p:cNvPr>
            <p:cNvCxnSpPr>
              <a:cxnSpLocks/>
              <a:stCxn id="79" idx="2"/>
              <a:endCxn id="62" idx="0"/>
            </p:cNvCxnSpPr>
            <p:nvPr/>
          </p:nvCxnSpPr>
          <p:spPr>
            <a:xfrm>
              <a:off x="10025022" y="4664619"/>
              <a:ext cx="557294" cy="83879"/>
            </a:xfrm>
            <a:prstGeom prst="straightConnector1">
              <a:avLst/>
            </a:prstGeom>
            <a:noFill/>
            <a:ln w="19050" cap="flat" cmpd="sng">
              <a:solidFill>
                <a:srgbClr val="5A5A5A"/>
              </a:solidFill>
              <a:prstDash val="solid"/>
              <a:miter lim="800000"/>
              <a:headEnd type="triangle" w="med" len="med"/>
              <a:tailEnd type="triangle" w="med" len="med"/>
            </a:ln>
          </p:spPr>
        </p:cxnSp>
        <p:cxnSp>
          <p:nvCxnSpPr>
            <p:cNvPr id="97" name="Google Shape;212;p13">
              <a:extLst>
                <a:ext uri="{FF2B5EF4-FFF2-40B4-BE49-F238E27FC236}">
                  <a16:creationId xmlns:a16="http://schemas.microsoft.com/office/drawing/2014/main" id="{91577923-D92C-4175-AAF0-BC49D7EBCECE}"/>
                </a:ext>
              </a:extLst>
            </p:cNvPr>
            <p:cNvCxnSpPr>
              <a:cxnSpLocks/>
              <a:stCxn id="80" idx="0"/>
              <a:endCxn id="61" idx="2"/>
            </p:cNvCxnSpPr>
            <p:nvPr/>
          </p:nvCxnSpPr>
          <p:spPr>
            <a:xfrm flipH="1" flipV="1">
              <a:off x="9467728" y="5228428"/>
              <a:ext cx="557294" cy="89459"/>
            </a:xfrm>
            <a:prstGeom prst="straightConnector1">
              <a:avLst/>
            </a:prstGeom>
            <a:noFill/>
            <a:ln w="19050" cap="flat" cmpd="sng">
              <a:solidFill>
                <a:srgbClr val="5A5A5A"/>
              </a:solidFill>
              <a:prstDash val="solid"/>
              <a:miter lim="800000"/>
              <a:headEnd type="triangle" w="med" len="med"/>
              <a:tailEnd type="triangle" w="med" len="med"/>
            </a:ln>
          </p:spPr>
        </p:cxnSp>
        <p:cxnSp>
          <p:nvCxnSpPr>
            <p:cNvPr id="100" name="Google Shape;212;p13">
              <a:extLst>
                <a:ext uri="{FF2B5EF4-FFF2-40B4-BE49-F238E27FC236}">
                  <a16:creationId xmlns:a16="http://schemas.microsoft.com/office/drawing/2014/main" id="{02633C34-8A21-4971-9560-18D4874EC9A9}"/>
                </a:ext>
              </a:extLst>
            </p:cNvPr>
            <p:cNvCxnSpPr>
              <a:cxnSpLocks/>
              <a:stCxn id="80" idx="0"/>
              <a:endCxn id="62" idx="2"/>
            </p:cNvCxnSpPr>
            <p:nvPr/>
          </p:nvCxnSpPr>
          <p:spPr>
            <a:xfrm flipV="1">
              <a:off x="10025022" y="5228428"/>
              <a:ext cx="557294" cy="89459"/>
            </a:xfrm>
            <a:prstGeom prst="straightConnector1">
              <a:avLst/>
            </a:prstGeom>
            <a:noFill/>
            <a:ln w="19050" cap="flat" cmpd="sng">
              <a:solidFill>
                <a:srgbClr val="5A5A5A"/>
              </a:solidFill>
              <a:prstDash val="solid"/>
              <a:miter lim="800000"/>
              <a:headEnd type="triangle" w="med" len="med"/>
              <a:tailEnd type="triangle" w="med" len="med"/>
            </a:ln>
          </p:spPr>
        </p:cxnSp>
        <p:cxnSp>
          <p:nvCxnSpPr>
            <p:cNvPr id="103" name="Google Shape;212;p13">
              <a:extLst>
                <a:ext uri="{FF2B5EF4-FFF2-40B4-BE49-F238E27FC236}">
                  <a16:creationId xmlns:a16="http://schemas.microsoft.com/office/drawing/2014/main" id="{9A127333-0B2B-49A9-8694-8E785B878633}"/>
                </a:ext>
              </a:extLst>
            </p:cNvPr>
            <p:cNvCxnSpPr>
              <a:cxnSpLocks/>
              <a:stCxn id="63" idx="0"/>
              <a:endCxn id="80" idx="2"/>
            </p:cNvCxnSpPr>
            <p:nvPr/>
          </p:nvCxnSpPr>
          <p:spPr>
            <a:xfrm flipV="1">
              <a:off x="8907512" y="5353887"/>
              <a:ext cx="1117510" cy="170959"/>
            </a:xfrm>
            <a:prstGeom prst="straightConnector1">
              <a:avLst/>
            </a:prstGeom>
            <a:noFill/>
            <a:ln w="19050" cap="flat" cmpd="sng">
              <a:solidFill>
                <a:srgbClr val="5A5A5A"/>
              </a:solidFill>
              <a:prstDash val="solid"/>
              <a:miter lim="800000"/>
              <a:headEnd type="triangle" w="med" len="med"/>
              <a:tailEnd type="triangle" w="med" len="med"/>
            </a:ln>
          </p:spPr>
        </p:cxnSp>
        <p:cxnSp>
          <p:nvCxnSpPr>
            <p:cNvPr id="106" name="Google Shape;212;p13">
              <a:extLst>
                <a:ext uri="{FF2B5EF4-FFF2-40B4-BE49-F238E27FC236}">
                  <a16:creationId xmlns:a16="http://schemas.microsoft.com/office/drawing/2014/main" id="{947BED8F-8760-46D3-AEBA-B14FC85509E0}"/>
                </a:ext>
              </a:extLst>
            </p:cNvPr>
            <p:cNvCxnSpPr>
              <a:cxnSpLocks/>
              <a:stCxn id="80" idx="0"/>
              <a:endCxn id="65" idx="0"/>
            </p:cNvCxnSpPr>
            <p:nvPr/>
          </p:nvCxnSpPr>
          <p:spPr>
            <a:xfrm>
              <a:off x="10025022" y="5317887"/>
              <a:ext cx="1111668" cy="206959"/>
            </a:xfrm>
            <a:prstGeom prst="straightConnector1">
              <a:avLst/>
            </a:prstGeom>
            <a:noFill/>
            <a:ln w="19050" cap="flat" cmpd="sng">
              <a:solidFill>
                <a:srgbClr val="5A5A5A"/>
              </a:solidFill>
              <a:prstDash val="solid"/>
              <a:miter lim="800000"/>
              <a:headEnd type="triangle" w="med" len="med"/>
              <a:tailEnd type="triangle" w="med" len="med"/>
            </a:ln>
          </p:spPr>
        </p:cxnSp>
        <p:cxnSp>
          <p:nvCxnSpPr>
            <p:cNvPr id="109" name="Google Shape;212;p13">
              <a:extLst>
                <a:ext uri="{FF2B5EF4-FFF2-40B4-BE49-F238E27FC236}">
                  <a16:creationId xmlns:a16="http://schemas.microsoft.com/office/drawing/2014/main" id="{75ED04AB-E754-49FA-8A10-4A26E482746A}"/>
                </a:ext>
              </a:extLst>
            </p:cNvPr>
            <p:cNvCxnSpPr>
              <a:cxnSpLocks/>
              <a:stCxn id="80" idx="2"/>
              <a:endCxn id="64" idx="0"/>
            </p:cNvCxnSpPr>
            <p:nvPr/>
          </p:nvCxnSpPr>
          <p:spPr>
            <a:xfrm flipH="1">
              <a:off x="10022100" y="5353887"/>
              <a:ext cx="2922" cy="170959"/>
            </a:xfrm>
            <a:prstGeom prst="straightConnector1">
              <a:avLst/>
            </a:prstGeom>
            <a:noFill/>
            <a:ln w="19050" cap="flat" cmpd="sng">
              <a:solidFill>
                <a:srgbClr val="5A5A5A"/>
              </a:solidFill>
              <a:prstDash val="solid"/>
              <a:miter lim="800000"/>
              <a:headEnd type="triangle" w="med" len="med"/>
              <a:tailEnd type="triangle" w="med" len="med"/>
            </a:ln>
          </p:spPr>
        </p:cxnSp>
      </p:grpSp>
    </p:spTree>
    <p:extLst>
      <p:ext uri="{BB962C8B-B14F-4D97-AF65-F5344CB8AC3E}">
        <p14:creationId xmlns:p14="http://schemas.microsoft.com/office/powerpoint/2010/main" val="49999837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WiFi Networking">
            <a:extLst>
              <a:ext uri="{FF2B5EF4-FFF2-40B4-BE49-F238E27FC236}">
                <a16:creationId xmlns:a16="http://schemas.microsoft.com/office/drawing/2014/main" id="{EBE9BD2D-4612-4262-8CBD-5B5902B90884}"/>
              </a:ext>
            </a:extLst>
          </p:cNvPr>
          <p:cNvSpPr txBox="1"/>
          <p:nvPr/>
        </p:nvSpPr>
        <p:spPr>
          <a:xfrm>
            <a:off x="2650853" y="291408"/>
            <a:ext cx="6890295"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gn="ctr">
              <a:defRPr sz="2400">
                <a:latin typeface="Lato Semibold"/>
                <a:ea typeface="Lato Semibold"/>
                <a:cs typeface="Lato Semibold"/>
                <a:sym typeface="Lato Semibold"/>
              </a:defRPr>
            </a:lvl1pPr>
          </a:lstStyle>
          <a:p>
            <a:r>
              <a:rPr lang="en-US" dirty="0"/>
              <a:t>HUMANS</a:t>
            </a:r>
          </a:p>
        </p:txBody>
      </p:sp>
      <p:sp>
        <p:nvSpPr>
          <p:cNvPr id="9" name="Content Placeholder 2">
            <a:extLst>
              <a:ext uri="{FF2B5EF4-FFF2-40B4-BE49-F238E27FC236}">
                <a16:creationId xmlns:a16="http://schemas.microsoft.com/office/drawing/2014/main" id="{531AF21D-B8F7-46D5-9B6E-50D03B1B9314}"/>
              </a:ext>
            </a:extLst>
          </p:cNvPr>
          <p:cNvSpPr txBox="1">
            <a:spLocks/>
          </p:cNvSpPr>
          <p:nvPr/>
        </p:nvSpPr>
        <p:spPr>
          <a:xfrm>
            <a:off x="2261017" y="900309"/>
            <a:ext cx="7669966" cy="5397749"/>
          </a:xfrm>
          <a:prstGeom prst="roundRect">
            <a:avLst>
              <a:gd name="adj" fmla="val 5076"/>
            </a:avLst>
          </a:prstGeom>
          <a:noFill/>
          <a:ln w="28575">
            <a:solidFill>
              <a:srgbClr val="F4AB35"/>
            </a:solidFill>
          </a:ln>
        </p:spPr>
        <p:txBody>
          <a:bodyPr spcFirstLastPara="1" wrap="square" lIns="0" tIns="0" rIns="0" bIns="0" anchor="ctr" anchorCtr="0">
            <a:noAutofit/>
          </a:bodyPr>
          <a:lstStyle>
            <a:defPPr marR="0" lvl="0" algn="l" rtl="0">
              <a:lnSpc>
                <a:spcPct val="100000"/>
              </a:lnSpc>
              <a:spcBef>
                <a:spcPts val="0"/>
              </a:spcBef>
              <a:spcAft>
                <a:spcPts val="0"/>
              </a:spcAft>
              <a:defRPr/>
            </a:defPPr>
            <a:lvl1pPr marL="0" indent="0" algn="ctr">
              <a:spcBef>
                <a:spcPts val="400"/>
              </a:spcBef>
              <a:spcAft>
                <a:spcPts val="400"/>
              </a:spcAft>
              <a:buClr>
                <a:srgbClr val="EE283C"/>
              </a:buClr>
              <a:buSzPct val="100000"/>
              <a:buNone/>
              <a:defRPr sz="1800" b="1">
                <a:latin typeface="Lato" panose="020F0502020204030203" pitchFamily="34" charset="0"/>
                <a:ea typeface="Lato" panose="020F0502020204030203" pitchFamily="34" charset="0"/>
                <a:cs typeface="Lato" panose="020F0502020204030203" pitchFamily="34" charset="0"/>
              </a:defRPr>
            </a:lvl1pPr>
            <a:lvl2pPr marL="914400" indent="-342900">
              <a:lnSpc>
                <a:spcPct val="90000"/>
              </a:lnSpc>
              <a:spcBef>
                <a:spcPts val="1000"/>
              </a:spcBef>
              <a:buSzPts val="1800"/>
              <a:buChar char="•"/>
              <a:defRPr sz="2800">
                <a:latin typeface="Calibri"/>
                <a:ea typeface="Calibri"/>
                <a:cs typeface="Calibri"/>
              </a:defRPr>
            </a:lvl2pPr>
            <a:lvl3pPr marL="1371600" indent="-406400">
              <a:lnSpc>
                <a:spcPct val="90000"/>
              </a:lnSpc>
              <a:spcBef>
                <a:spcPts val="1000"/>
              </a:spcBef>
              <a:buSzPts val="2800"/>
              <a:buChar char="•"/>
              <a:defRPr sz="2800">
                <a:latin typeface="Calibri"/>
                <a:ea typeface="Calibri"/>
                <a:cs typeface="Calibri"/>
              </a:defRPr>
            </a:lvl3pPr>
            <a:lvl4pPr marL="1828800" indent="-406400">
              <a:lnSpc>
                <a:spcPct val="90000"/>
              </a:lnSpc>
              <a:spcBef>
                <a:spcPts val="1000"/>
              </a:spcBef>
              <a:buSzPts val="2800"/>
              <a:buChar char="•"/>
              <a:defRPr sz="2800">
                <a:latin typeface="Calibri"/>
                <a:ea typeface="Calibri"/>
                <a:cs typeface="Calibri"/>
              </a:defRPr>
            </a:lvl4pPr>
            <a:lvl5pPr marL="2286000" indent="-406400">
              <a:lnSpc>
                <a:spcPct val="90000"/>
              </a:lnSpc>
              <a:spcBef>
                <a:spcPts val="1000"/>
              </a:spcBef>
              <a:buSzPts val="2800"/>
              <a:buChar char="•"/>
              <a:defRPr sz="2800">
                <a:latin typeface="Calibri"/>
                <a:ea typeface="Calibri"/>
                <a:cs typeface="Calibri"/>
              </a:defRPr>
            </a:lvl5pPr>
            <a:lvl6pPr marL="2743200" indent="-342900">
              <a:lnSpc>
                <a:spcPct val="90000"/>
              </a:lnSpc>
              <a:spcBef>
                <a:spcPts val="1000"/>
              </a:spcBef>
              <a:buSzPts val="1800"/>
              <a:buChar char="•"/>
              <a:defRPr sz="3000">
                <a:latin typeface="Calibri"/>
                <a:ea typeface="Calibri"/>
                <a:cs typeface="Calibri"/>
              </a:defRPr>
            </a:lvl6pPr>
            <a:lvl7pPr marL="3200400" indent="-342900">
              <a:lnSpc>
                <a:spcPct val="90000"/>
              </a:lnSpc>
              <a:spcBef>
                <a:spcPts val="1000"/>
              </a:spcBef>
              <a:buSzPts val="1800"/>
              <a:buChar char="•"/>
              <a:defRPr sz="3000">
                <a:latin typeface="Calibri"/>
                <a:ea typeface="Calibri"/>
                <a:cs typeface="Calibri"/>
              </a:defRPr>
            </a:lvl7pPr>
            <a:lvl8pPr marL="3657600" indent="-342900">
              <a:lnSpc>
                <a:spcPct val="90000"/>
              </a:lnSpc>
              <a:spcBef>
                <a:spcPts val="1000"/>
              </a:spcBef>
              <a:buSzPts val="1800"/>
              <a:buChar char="•"/>
              <a:defRPr sz="3000">
                <a:latin typeface="Calibri"/>
                <a:ea typeface="Calibri"/>
                <a:cs typeface="Calibri"/>
              </a:defRPr>
            </a:lvl8pPr>
            <a:lvl9pPr marL="4114800" indent="-342900">
              <a:lnSpc>
                <a:spcPct val="90000"/>
              </a:lnSpc>
              <a:spcBef>
                <a:spcPts val="1000"/>
              </a:spcBef>
              <a:buSzPts val="1800"/>
              <a:buChar char="•"/>
              <a:defRPr sz="3000">
                <a:latin typeface="Calibri"/>
                <a:ea typeface="Calibri"/>
                <a:cs typeface="Calibri"/>
              </a:defRPr>
            </a:lvl9pPr>
          </a:lstStyle>
          <a:p>
            <a:pPr marL="347472" indent="-347472" algn="l" hangingPunct="0">
              <a:lnSpc>
                <a:spcPct val="98000"/>
              </a:lnSpc>
              <a:buFont typeface="Wingdings" panose="05000000000000000000" pitchFamily="2" charset="2"/>
              <a:buChar char=""/>
            </a:pPr>
            <a:r>
              <a:rPr lang="en-US" b="0" dirty="0">
                <a:sym typeface="Calibri"/>
              </a:rPr>
              <a:t>Change management </a:t>
            </a:r>
          </a:p>
          <a:p>
            <a:pPr marL="576000" indent="-347472" algn="l" hangingPunct="0">
              <a:buFont typeface="Wingdings" panose="05000000000000000000" pitchFamily="2" charset="2"/>
              <a:buChar char="l"/>
            </a:pPr>
            <a:r>
              <a:rPr lang="en-US" b="0" dirty="0">
                <a:sym typeface="Calibri"/>
              </a:rPr>
              <a:t>Fear of loss of control</a:t>
            </a:r>
          </a:p>
          <a:p>
            <a:pPr marL="576000" indent="-347472" algn="l" hangingPunct="0">
              <a:buFont typeface="Wingdings" panose="05000000000000000000" pitchFamily="2" charset="2"/>
              <a:buChar char="l"/>
            </a:pPr>
            <a:r>
              <a:rPr lang="en-US" b="0" dirty="0">
                <a:sym typeface="Calibri"/>
              </a:rPr>
              <a:t>Confidence in machine intelligence </a:t>
            </a:r>
          </a:p>
          <a:p>
            <a:pPr marL="576000" indent="-347472" algn="l" hangingPunct="0">
              <a:buFont typeface="Wingdings" panose="05000000000000000000" pitchFamily="2" charset="2"/>
              <a:buChar char="l"/>
            </a:pPr>
            <a:r>
              <a:rPr lang="en-US" b="0" dirty="0">
                <a:sym typeface="Calibri"/>
              </a:rPr>
              <a:t>Fixing responsibility if something goes wrong</a:t>
            </a:r>
          </a:p>
          <a:p>
            <a:pPr marL="576000" indent="-347472" algn="l" hangingPunct="0">
              <a:buFont typeface="Wingdings" panose="05000000000000000000" pitchFamily="2" charset="2"/>
              <a:buChar char="l"/>
            </a:pPr>
            <a:r>
              <a:rPr lang="en-US" b="0" dirty="0">
                <a:sym typeface="Calibri"/>
              </a:rPr>
              <a:t>Providing </a:t>
            </a:r>
            <a:r>
              <a:rPr lang="en-US" b="0" dirty="0" err="1">
                <a:sym typeface="Calibri"/>
              </a:rPr>
              <a:t>explainability</a:t>
            </a:r>
            <a:r>
              <a:rPr lang="en-US" b="0" dirty="0">
                <a:sym typeface="Calibri"/>
              </a:rPr>
              <a:t> for all solutions involving automation of subject matter expertise</a:t>
            </a:r>
          </a:p>
          <a:p>
            <a:pPr marL="347472" indent="-347472" algn="l" hangingPunct="0">
              <a:lnSpc>
                <a:spcPct val="98000"/>
              </a:lnSpc>
              <a:buFont typeface="Wingdings" panose="05000000000000000000" pitchFamily="2" charset="2"/>
              <a:buChar char=""/>
            </a:pPr>
            <a:r>
              <a:rPr lang="en-US" b="0" dirty="0">
                <a:sym typeface="Calibri"/>
              </a:rPr>
              <a:t>Data ownership</a:t>
            </a:r>
          </a:p>
          <a:p>
            <a:pPr marL="347472" indent="-347472" algn="l" hangingPunct="0">
              <a:lnSpc>
                <a:spcPct val="98000"/>
              </a:lnSpc>
              <a:buFont typeface="Wingdings" panose="05000000000000000000" pitchFamily="2" charset="2"/>
              <a:buChar char=""/>
            </a:pPr>
            <a:r>
              <a:rPr lang="en-US" b="0" dirty="0">
                <a:sym typeface="Calibri"/>
              </a:rPr>
              <a:t>Ownership of asset created using the data</a:t>
            </a:r>
          </a:p>
          <a:p>
            <a:pPr marL="347472" indent="-347472" algn="l" hangingPunct="0">
              <a:lnSpc>
                <a:spcPct val="98000"/>
              </a:lnSpc>
              <a:buFont typeface="Wingdings" panose="05000000000000000000" pitchFamily="2" charset="2"/>
              <a:buChar char=""/>
            </a:pPr>
            <a:r>
              <a:rPr lang="en-US" b="0" dirty="0">
                <a:sym typeface="Calibri"/>
              </a:rPr>
              <a:t>What if a customer wants to exclude her data from AI model building?</a:t>
            </a:r>
          </a:p>
          <a:p>
            <a:pPr marL="347472" indent="-347472" algn="l" hangingPunct="0">
              <a:lnSpc>
                <a:spcPct val="98000"/>
              </a:lnSpc>
              <a:buFont typeface="Wingdings" panose="05000000000000000000" pitchFamily="2" charset="2"/>
              <a:buChar char=""/>
            </a:pPr>
            <a:r>
              <a:rPr lang="en-US" b="0" dirty="0" err="1">
                <a:sym typeface="Calibri"/>
              </a:rPr>
              <a:t>Explainability</a:t>
            </a:r>
            <a:r>
              <a:rPr lang="en-US" b="0" dirty="0">
                <a:sym typeface="Calibri"/>
              </a:rPr>
              <a:t> to customers</a:t>
            </a:r>
          </a:p>
          <a:p>
            <a:pPr marL="347472" indent="-347472" algn="l" hangingPunct="0">
              <a:lnSpc>
                <a:spcPct val="98000"/>
              </a:lnSpc>
              <a:buFont typeface="Wingdings" panose="05000000000000000000" pitchFamily="2" charset="2"/>
              <a:buChar char=""/>
            </a:pPr>
            <a:r>
              <a:rPr lang="en-US" b="0" dirty="0">
                <a:sym typeface="Calibri"/>
              </a:rPr>
              <a:t>Fear of not being able to interact with humans</a:t>
            </a:r>
          </a:p>
          <a:p>
            <a:pPr marL="347472" indent="-347472" algn="l" hangingPunct="0">
              <a:lnSpc>
                <a:spcPct val="98000"/>
              </a:lnSpc>
              <a:buFont typeface="Wingdings" panose="05000000000000000000" pitchFamily="2" charset="2"/>
              <a:buChar char=""/>
            </a:pPr>
            <a:r>
              <a:rPr lang="en-US" b="0" dirty="0">
                <a:sym typeface="Calibri"/>
              </a:rPr>
              <a:t>Privacy concerns </a:t>
            </a:r>
          </a:p>
          <a:p>
            <a:pPr marL="347472" indent="-347472" algn="l" hangingPunct="0">
              <a:lnSpc>
                <a:spcPct val="98000"/>
              </a:lnSpc>
              <a:buFont typeface="Wingdings" panose="05000000000000000000" pitchFamily="2" charset="2"/>
              <a:buChar char=""/>
            </a:pPr>
            <a:r>
              <a:rPr lang="en-US" b="0" dirty="0">
                <a:sym typeface="Calibri"/>
              </a:rPr>
              <a:t>Controlling decision automaton </a:t>
            </a:r>
          </a:p>
          <a:p>
            <a:pPr marL="347472" indent="-347472" algn="l" hangingPunct="0">
              <a:lnSpc>
                <a:spcPct val="98000"/>
              </a:lnSpc>
              <a:buFont typeface="Wingdings" panose="05000000000000000000" pitchFamily="2" charset="2"/>
              <a:buChar char=""/>
            </a:pPr>
            <a:r>
              <a:rPr lang="en-US" b="0" dirty="0">
                <a:sym typeface="Calibri"/>
              </a:rPr>
              <a:t>And many more that we are yet to witness</a:t>
            </a:r>
          </a:p>
        </p:txBody>
      </p:sp>
    </p:spTree>
    <p:extLst>
      <p:ext uri="{BB962C8B-B14F-4D97-AF65-F5344CB8AC3E}">
        <p14:creationId xmlns:p14="http://schemas.microsoft.com/office/powerpoint/2010/main" val="78293746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58A61C7-281C-4E9C-A098-87292894BE63}"/>
              </a:ext>
            </a:extLst>
          </p:cNvPr>
          <p:cNvPicPr>
            <a:picLocks noChangeAspect="1"/>
          </p:cNvPicPr>
          <p:nvPr/>
        </p:nvPicPr>
        <p:blipFill rotWithShape="1">
          <a:blip r:embed="rId2"/>
          <a:srcRect l="21209" t="22519" r="22869" b="8741"/>
          <a:stretch/>
        </p:blipFill>
        <p:spPr>
          <a:xfrm>
            <a:off x="6622634" y="1873477"/>
            <a:ext cx="5303302" cy="4115526"/>
          </a:xfrm>
          <a:prstGeom prst="rect">
            <a:avLst/>
          </a:prstGeom>
        </p:spPr>
      </p:pic>
      <p:pic>
        <p:nvPicPr>
          <p:cNvPr id="5" name="Picture 4">
            <a:extLst>
              <a:ext uri="{FF2B5EF4-FFF2-40B4-BE49-F238E27FC236}">
                <a16:creationId xmlns:a16="http://schemas.microsoft.com/office/drawing/2014/main" id="{599527EC-CF92-4B4D-A185-7570F460782E}"/>
              </a:ext>
            </a:extLst>
          </p:cNvPr>
          <p:cNvPicPr>
            <a:picLocks noChangeAspect="1"/>
          </p:cNvPicPr>
          <p:nvPr/>
        </p:nvPicPr>
        <p:blipFill rotWithShape="1">
          <a:blip r:embed="rId3"/>
          <a:srcRect l="25334" t="23999" r="26250" b="7260"/>
          <a:stretch/>
        </p:blipFill>
        <p:spPr>
          <a:xfrm>
            <a:off x="294640" y="1747520"/>
            <a:ext cx="5902960" cy="4714240"/>
          </a:xfrm>
          <a:prstGeom prst="rect">
            <a:avLst/>
          </a:prstGeom>
        </p:spPr>
      </p:pic>
      <p:sp>
        <p:nvSpPr>
          <p:cNvPr id="7" name="TextBox 6">
            <a:extLst>
              <a:ext uri="{FF2B5EF4-FFF2-40B4-BE49-F238E27FC236}">
                <a16:creationId xmlns:a16="http://schemas.microsoft.com/office/drawing/2014/main" id="{0997AF53-9CCE-4A80-8113-7CA5C95D40F9}"/>
              </a:ext>
            </a:extLst>
          </p:cNvPr>
          <p:cNvSpPr txBox="1"/>
          <p:nvPr/>
        </p:nvSpPr>
        <p:spPr>
          <a:xfrm>
            <a:off x="0" y="152400"/>
            <a:ext cx="12192000" cy="553998"/>
          </a:xfrm>
          <a:prstGeom prst="rect">
            <a:avLst/>
          </a:prstGeom>
          <a:noFill/>
        </p:spPr>
        <p:txBody>
          <a:bodyPr wrap="square" rtlCol="0">
            <a:spAutoFit/>
          </a:bodyPr>
          <a:lstStyle/>
          <a:p>
            <a:r>
              <a:rPr lang="en-IN" sz="3000" dirty="0"/>
              <a:t>An outside-in view of how AI and ML are shaping organizations</a:t>
            </a:r>
          </a:p>
        </p:txBody>
      </p:sp>
      <p:sp>
        <p:nvSpPr>
          <p:cNvPr id="8" name="Rectangle 7">
            <a:extLst>
              <a:ext uri="{FF2B5EF4-FFF2-40B4-BE49-F238E27FC236}">
                <a16:creationId xmlns:a16="http://schemas.microsoft.com/office/drawing/2014/main" id="{C58EB931-1438-46EE-A30D-08D05A0DB53D}"/>
              </a:ext>
            </a:extLst>
          </p:cNvPr>
          <p:cNvSpPr/>
          <p:nvPr/>
        </p:nvSpPr>
        <p:spPr>
          <a:xfrm>
            <a:off x="294640" y="1544320"/>
            <a:ext cx="5902960" cy="508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C6B5ADC-5AE0-4AA2-BAEC-7B06BDFCCCD1}"/>
              </a:ext>
            </a:extLst>
          </p:cNvPr>
          <p:cNvSpPr/>
          <p:nvPr/>
        </p:nvSpPr>
        <p:spPr>
          <a:xfrm>
            <a:off x="294640" y="909598"/>
            <a:ext cx="5902960" cy="634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Opportunities – areas where AI is expected to make the maximum impact</a:t>
            </a:r>
          </a:p>
        </p:txBody>
      </p:sp>
      <p:sp>
        <p:nvSpPr>
          <p:cNvPr id="12" name="Rectangle 11">
            <a:extLst>
              <a:ext uri="{FF2B5EF4-FFF2-40B4-BE49-F238E27FC236}">
                <a16:creationId xmlns:a16="http://schemas.microsoft.com/office/drawing/2014/main" id="{78C87FB3-9D1C-486C-84C1-9C409CF45F15}"/>
              </a:ext>
            </a:extLst>
          </p:cNvPr>
          <p:cNvSpPr/>
          <p:nvPr/>
        </p:nvSpPr>
        <p:spPr>
          <a:xfrm>
            <a:off x="6507062" y="909598"/>
            <a:ext cx="5512217" cy="634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Opportunities – functions where AI is expected to make the maximum impact</a:t>
            </a:r>
          </a:p>
        </p:txBody>
      </p:sp>
      <p:sp>
        <p:nvSpPr>
          <p:cNvPr id="13" name="Rectangle 12">
            <a:extLst>
              <a:ext uri="{FF2B5EF4-FFF2-40B4-BE49-F238E27FC236}">
                <a16:creationId xmlns:a16="http://schemas.microsoft.com/office/drawing/2014/main" id="{2D632A88-C218-4FA1-A9FD-EF95627DAEC3}"/>
              </a:ext>
            </a:extLst>
          </p:cNvPr>
          <p:cNvSpPr/>
          <p:nvPr/>
        </p:nvSpPr>
        <p:spPr>
          <a:xfrm>
            <a:off x="6507062" y="1544320"/>
            <a:ext cx="5512217" cy="508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44E9FEB8-3F9B-45DC-98CB-DCAE6638D9CC}"/>
              </a:ext>
            </a:extLst>
          </p:cNvPr>
          <p:cNvSpPr txBox="1"/>
          <p:nvPr/>
        </p:nvSpPr>
        <p:spPr>
          <a:xfrm>
            <a:off x="6824772" y="6224210"/>
            <a:ext cx="4622800" cy="400110"/>
          </a:xfrm>
          <a:prstGeom prst="rect">
            <a:avLst/>
          </a:prstGeom>
          <a:noFill/>
        </p:spPr>
        <p:txBody>
          <a:bodyPr wrap="square">
            <a:spAutoFit/>
          </a:bodyPr>
          <a:lstStyle/>
          <a:p>
            <a:r>
              <a:rPr lang="en-IN" sz="1000" dirty="0"/>
              <a:t>https://www.mckinsey.com/featured-insights/artificial-intelligence/global-ai-survey-ai-proves-its-worth-but-few-scale-impact</a:t>
            </a:r>
          </a:p>
        </p:txBody>
      </p:sp>
    </p:spTree>
    <p:extLst>
      <p:ext uri="{BB962C8B-B14F-4D97-AF65-F5344CB8AC3E}">
        <p14:creationId xmlns:p14="http://schemas.microsoft.com/office/powerpoint/2010/main" val="38724224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WiFi Networking">
            <a:extLst>
              <a:ext uri="{FF2B5EF4-FFF2-40B4-BE49-F238E27FC236}">
                <a16:creationId xmlns:a16="http://schemas.microsoft.com/office/drawing/2014/main" id="{EBE9BD2D-4612-4262-8CBD-5B5902B90884}"/>
              </a:ext>
            </a:extLst>
          </p:cNvPr>
          <p:cNvSpPr txBox="1"/>
          <p:nvPr/>
        </p:nvSpPr>
        <p:spPr>
          <a:xfrm>
            <a:off x="1536700" y="291408"/>
            <a:ext cx="9118600"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gn="ctr">
              <a:defRPr sz="2400">
                <a:latin typeface="Lato Semibold"/>
                <a:ea typeface="Lato Semibold"/>
                <a:cs typeface="Lato Semibold"/>
                <a:sym typeface="Lato Semibold"/>
              </a:defRPr>
            </a:lvl1pPr>
          </a:lstStyle>
          <a:p>
            <a:r>
              <a:rPr lang="en-US" dirty="0"/>
              <a:t>HUMANS: THE RIGHT SKILL</a:t>
            </a:r>
          </a:p>
        </p:txBody>
      </p:sp>
      <p:grpSp>
        <p:nvGrpSpPr>
          <p:cNvPr id="10" name="Group 9">
            <a:extLst>
              <a:ext uri="{FF2B5EF4-FFF2-40B4-BE49-F238E27FC236}">
                <a16:creationId xmlns:a16="http://schemas.microsoft.com/office/drawing/2014/main" id="{1DFE9DF2-8B77-4589-AD53-B535D6B86A3C}"/>
              </a:ext>
            </a:extLst>
          </p:cNvPr>
          <p:cNvGrpSpPr/>
          <p:nvPr/>
        </p:nvGrpSpPr>
        <p:grpSpPr>
          <a:xfrm>
            <a:off x="743206" y="1113824"/>
            <a:ext cx="10726137" cy="954157"/>
            <a:chOff x="743206" y="1113824"/>
            <a:chExt cx="10726137" cy="954157"/>
          </a:xfrm>
        </p:grpSpPr>
        <p:sp>
          <p:nvSpPr>
            <p:cNvPr id="6" name="Google Shape;277;p22">
              <a:extLst>
                <a:ext uri="{FF2B5EF4-FFF2-40B4-BE49-F238E27FC236}">
                  <a16:creationId xmlns:a16="http://schemas.microsoft.com/office/drawing/2014/main" id="{357260E3-371F-4D8C-8C49-DE7F8103CE41}"/>
                </a:ext>
              </a:extLst>
            </p:cNvPr>
            <p:cNvSpPr/>
            <p:nvPr/>
          </p:nvSpPr>
          <p:spPr>
            <a:xfrm>
              <a:off x="743206" y="1113824"/>
              <a:ext cx="1626115" cy="954157"/>
            </a:xfrm>
            <a:prstGeom prst="roundRect">
              <a:avLst/>
            </a:prstGeom>
            <a:noFill/>
            <a:ln w="28575" cap="flat" cmpd="sng">
              <a:solidFill>
                <a:srgbClr val="5A5A5A"/>
              </a:solidFill>
              <a:prstDash val="solid"/>
              <a:miter lim="800000"/>
              <a:headEnd type="none" w="sm" len="sm"/>
              <a:tailEnd type="none" w="sm" len="sm"/>
            </a:ln>
          </p:spPr>
          <p:txBody>
            <a:bodyPr spcFirstLastPara="1" wrap="square" lIns="72000" tIns="72000" rIns="72000" bIns="72000" anchor="ctr" anchorCtr="0">
              <a:noAutofit/>
            </a:bodyPr>
            <a:lstStyle/>
            <a:p>
              <a:pPr lvl="0" algn="ctr"/>
              <a:r>
                <a:rPr lang="en-IN" sz="1800" dirty="0">
                  <a:solidFill>
                    <a:schemeClr val="tx1"/>
                  </a:solidFill>
                  <a:latin typeface="Lato" panose="020F0502020204030203" pitchFamily="34" charset="0"/>
                  <a:ea typeface="Lato" panose="020F0502020204030203" pitchFamily="34" charset="0"/>
                  <a:cs typeface="Lato" panose="020F0502020204030203" pitchFamily="34" charset="0"/>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
                    </a:ext>
                  </a:extLst>
                </a:rPr>
                <a:t>Consolidate existing data</a:t>
              </a:r>
            </a:p>
          </p:txBody>
        </p:sp>
        <p:sp>
          <p:nvSpPr>
            <p:cNvPr id="15" name="Google Shape;277;p22">
              <a:extLst>
                <a:ext uri="{FF2B5EF4-FFF2-40B4-BE49-F238E27FC236}">
                  <a16:creationId xmlns:a16="http://schemas.microsoft.com/office/drawing/2014/main" id="{58E77476-9F39-48BF-A0EE-897410D84BF1}"/>
                </a:ext>
              </a:extLst>
            </p:cNvPr>
            <p:cNvSpPr/>
            <p:nvPr/>
          </p:nvSpPr>
          <p:spPr>
            <a:xfrm>
              <a:off x="2995840" y="1113824"/>
              <a:ext cx="1626115" cy="954157"/>
            </a:xfrm>
            <a:prstGeom prst="roundRect">
              <a:avLst/>
            </a:prstGeom>
            <a:noFill/>
            <a:ln w="28575" cap="flat" cmpd="sng">
              <a:solidFill>
                <a:srgbClr val="5A5A5A"/>
              </a:solidFill>
              <a:prstDash val="solid"/>
              <a:miter lim="800000"/>
              <a:headEnd type="none" w="sm" len="sm"/>
              <a:tailEnd type="none" w="sm" len="sm"/>
            </a:ln>
          </p:spPr>
          <p:txBody>
            <a:bodyPr spcFirstLastPara="1" wrap="square" lIns="72000" tIns="72000" rIns="72000" bIns="72000" anchor="ctr" anchorCtr="0">
              <a:noAutofit/>
            </a:bodyPr>
            <a:lstStyle/>
            <a:p>
              <a:pPr lvl="0" algn="ctr"/>
              <a:r>
                <a:rPr lang="en-IN" sz="1800" dirty="0">
                  <a:solidFill>
                    <a:schemeClr val="tx1"/>
                  </a:solidFill>
                  <a:latin typeface="Lato" panose="020F0502020204030203" pitchFamily="34" charset="0"/>
                  <a:ea typeface="Lato" panose="020F0502020204030203" pitchFamily="34" charset="0"/>
                  <a:cs typeface="Lato" panose="020F0502020204030203" pitchFamily="34" charset="0"/>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
                    </a:ext>
                  </a:extLst>
                </a:rPr>
                <a:t>Hunt for new data</a:t>
              </a:r>
            </a:p>
          </p:txBody>
        </p:sp>
        <p:sp>
          <p:nvSpPr>
            <p:cNvPr id="16" name="Google Shape;277;p22">
              <a:extLst>
                <a:ext uri="{FF2B5EF4-FFF2-40B4-BE49-F238E27FC236}">
                  <a16:creationId xmlns:a16="http://schemas.microsoft.com/office/drawing/2014/main" id="{321109E2-D281-4A63-A2FB-4D29ACA71CA6}"/>
                </a:ext>
              </a:extLst>
            </p:cNvPr>
            <p:cNvSpPr/>
            <p:nvPr/>
          </p:nvSpPr>
          <p:spPr>
            <a:xfrm>
              <a:off x="5248474" y="1113824"/>
              <a:ext cx="1626114" cy="954157"/>
            </a:xfrm>
            <a:prstGeom prst="roundRect">
              <a:avLst/>
            </a:prstGeom>
            <a:noFill/>
            <a:ln w="28575" cap="flat" cmpd="sng">
              <a:solidFill>
                <a:srgbClr val="5A5A5A"/>
              </a:solidFill>
              <a:prstDash val="solid"/>
              <a:miter lim="800000"/>
              <a:headEnd type="none" w="sm" len="sm"/>
              <a:tailEnd type="none" w="sm" len="sm"/>
            </a:ln>
          </p:spPr>
          <p:txBody>
            <a:bodyPr spcFirstLastPara="1" wrap="square" lIns="72000" tIns="72000" rIns="72000" bIns="72000" anchor="ctr" anchorCtr="0">
              <a:noAutofit/>
            </a:bodyPr>
            <a:lstStyle/>
            <a:p>
              <a:pPr lvl="0" algn="ctr"/>
              <a:r>
                <a:rPr lang="en-IN" sz="1800" dirty="0">
                  <a:solidFill>
                    <a:schemeClr val="tx1"/>
                  </a:solidFill>
                  <a:latin typeface="Lato" panose="020F0502020204030203" pitchFamily="34" charset="0"/>
                  <a:ea typeface="Lato" panose="020F0502020204030203" pitchFamily="34" charset="0"/>
                  <a:cs typeface="Lato" panose="020F0502020204030203" pitchFamily="34" charset="0"/>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
                    </a:ext>
                  </a:extLst>
                </a:rPr>
                <a:t>Build algorithms </a:t>
              </a:r>
            </a:p>
          </p:txBody>
        </p:sp>
        <p:sp>
          <p:nvSpPr>
            <p:cNvPr id="17" name="Google Shape;277;p22">
              <a:extLst>
                <a:ext uri="{FF2B5EF4-FFF2-40B4-BE49-F238E27FC236}">
                  <a16:creationId xmlns:a16="http://schemas.microsoft.com/office/drawing/2014/main" id="{F6049823-9C70-426F-B987-6A90017617D9}"/>
                </a:ext>
              </a:extLst>
            </p:cNvPr>
            <p:cNvSpPr/>
            <p:nvPr/>
          </p:nvSpPr>
          <p:spPr>
            <a:xfrm>
              <a:off x="9843732" y="1113824"/>
              <a:ext cx="1625611" cy="954157"/>
            </a:xfrm>
            <a:prstGeom prst="roundRect">
              <a:avLst/>
            </a:prstGeom>
            <a:noFill/>
            <a:ln w="28575" cap="flat" cmpd="sng">
              <a:solidFill>
                <a:srgbClr val="22AF73"/>
              </a:solidFill>
              <a:prstDash val="solid"/>
              <a:miter lim="800000"/>
              <a:headEnd type="none" w="sm" len="sm"/>
              <a:tailEnd type="none" w="sm" len="sm"/>
            </a:ln>
          </p:spPr>
          <p:txBody>
            <a:bodyPr spcFirstLastPara="1" wrap="square" lIns="72000" tIns="72000" rIns="72000" bIns="72000" anchor="ctr" anchorCtr="0">
              <a:noAutofit/>
            </a:bodyPr>
            <a:lstStyle/>
            <a:p>
              <a:pPr lvl="0" algn="ctr"/>
              <a:r>
                <a:rPr lang="en-IN" sz="1800" dirty="0">
                  <a:solidFill>
                    <a:schemeClr val="tx1"/>
                  </a:solidFill>
                  <a:latin typeface="Lato" panose="020F0502020204030203" pitchFamily="34" charset="0"/>
                  <a:ea typeface="Lato" panose="020F0502020204030203" pitchFamily="34" charset="0"/>
                  <a:cs typeface="Lato" panose="020F0502020204030203" pitchFamily="34" charset="0"/>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
                    </a:ext>
                  </a:extLst>
                </a:rPr>
                <a:t>BUSINESS IMPACT</a:t>
              </a:r>
            </a:p>
          </p:txBody>
        </p:sp>
        <p:sp>
          <p:nvSpPr>
            <p:cNvPr id="18" name="Google Shape;294;p21">
              <a:extLst>
                <a:ext uri="{FF2B5EF4-FFF2-40B4-BE49-F238E27FC236}">
                  <a16:creationId xmlns:a16="http://schemas.microsoft.com/office/drawing/2014/main" id="{5655AF49-5D5F-409F-8850-56C043DE1BAA}"/>
                </a:ext>
              </a:extLst>
            </p:cNvPr>
            <p:cNvSpPr txBox="1"/>
            <p:nvPr/>
          </p:nvSpPr>
          <p:spPr>
            <a:xfrm>
              <a:off x="9243987" y="1267757"/>
              <a:ext cx="482981"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600">
                  <a:solidFill>
                    <a:schemeClr val="tx1"/>
                  </a:solidFill>
                  <a:latin typeface="Lato" panose="020F0502020204030203" pitchFamily="34" charset="0"/>
                  <a:ea typeface="Lato" panose="020F0502020204030203" pitchFamily="34" charset="0"/>
                  <a:cs typeface="Lato" panose="020F0502020204030203" pitchFamily="34" charset="0"/>
                  <a:sym typeface="Calibri"/>
                </a:rPr>
                <a:t>=</a:t>
              </a:r>
              <a:endParaRPr sz="120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19" name="Google Shape;295;p21">
              <a:extLst>
                <a:ext uri="{FF2B5EF4-FFF2-40B4-BE49-F238E27FC236}">
                  <a16:creationId xmlns:a16="http://schemas.microsoft.com/office/drawing/2014/main" id="{1DDE98FA-7E8A-4E6E-8387-7B49F216971F}"/>
                </a:ext>
              </a:extLst>
            </p:cNvPr>
            <p:cNvSpPr txBox="1"/>
            <p:nvPr/>
          </p:nvSpPr>
          <p:spPr>
            <a:xfrm>
              <a:off x="2486087" y="1267757"/>
              <a:ext cx="392987"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60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a:t>
              </a:r>
              <a:endParaRPr sz="12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20" name="Google Shape;296;p21">
              <a:extLst>
                <a:ext uri="{FF2B5EF4-FFF2-40B4-BE49-F238E27FC236}">
                  <a16:creationId xmlns:a16="http://schemas.microsoft.com/office/drawing/2014/main" id="{D9D08178-335F-4911-A3C8-42C26380B05C}"/>
                </a:ext>
              </a:extLst>
            </p:cNvPr>
            <p:cNvSpPr txBox="1"/>
            <p:nvPr/>
          </p:nvSpPr>
          <p:spPr>
            <a:xfrm>
              <a:off x="4738721" y="1267757"/>
              <a:ext cx="392987"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60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a:t>
              </a:r>
              <a:endParaRPr sz="12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35" name="Google Shape;277;p22">
              <a:extLst>
                <a:ext uri="{FF2B5EF4-FFF2-40B4-BE49-F238E27FC236}">
                  <a16:creationId xmlns:a16="http://schemas.microsoft.com/office/drawing/2014/main" id="{51AC8618-DF4A-4ED7-98CD-78D787A55C36}"/>
                </a:ext>
              </a:extLst>
            </p:cNvPr>
            <p:cNvSpPr/>
            <p:nvPr/>
          </p:nvSpPr>
          <p:spPr>
            <a:xfrm>
              <a:off x="7501107" y="1113824"/>
              <a:ext cx="1626114" cy="954157"/>
            </a:xfrm>
            <a:prstGeom prst="roundRect">
              <a:avLst/>
            </a:prstGeom>
            <a:noFill/>
            <a:ln w="28575" cap="flat" cmpd="sng">
              <a:solidFill>
                <a:srgbClr val="5A5A5A"/>
              </a:solidFill>
              <a:prstDash val="solid"/>
              <a:miter lim="800000"/>
              <a:headEnd type="none" w="sm" len="sm"/>
              <a:tailEnd type="none" w="sm" len="sm"/>
            </a:ln>
          </p:spPr>
          <p:txBody>
            <a:bodyPr spcFirstLastPara="1" wrap="square" lIns="72000" tIns="72000" rIns="72000" bIns="72000" anchor="ctr" anchorCtr="0">
              <a:noAutofit/>
            </a:bodyPr>
            <a:lstStyle/>
            <a:p>
              <a:pPr lvl="0" algn="ctr"/>
              <a:r>
                <a:rPr lang="en-IN" sz="1800" dirty="0">
                  <a:solidFill>
                    <a:schemeClr val="tx1"/>
                  </a:solidFill>
                  <a:latin typeface="Lato" panose="020F0502020204030203" pitchFamily="34" charset="0"/>
                  <a:ea typeface="Lato" panose="020F0502020204030203" pitchFamily="34" charset="0"/>
                  <a:cs typeface="Lato" panose="020F0502020204030203" pitchFamily="34" charset="0"/>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
                    </a:ext>
                  </a:extLst>
                </a:rPr>
                <a:t>Right skill</a:t>
              </a:r>
            </a:p>
          </p:txBody>
        </p:sp>
        <p:sp>
          <p:nvSpPr>
            <p:cNvPr id="37" name="Google Shape;296;p21">
              <a:extLst>
                <a:ext uri="{FF2B5EF4-FFF2-40B4-BE49-F238E27FC236}">
                  <a16:creationId xmlns:a16="http://schemas.microsoft.com/office/drawing/2014/main" id="{76B4C55F-71FE-4CAB-8111-1D3ADD708FA5}"/>
                </a:ext>
              </a:extLst>
            </p:cNvPr>
            <p:cNvSpPr txBox="1"/>
            <p:nvPr/>
          </p:nvSpPr>
          <p:spPr>
            <a:xfrm>
              <a:off x="6991354" y="1267757"/>
              <a:ext cx="392987"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600">
                  <a:solidFill>
                    <a:schemeClr val="tx1"/>
                  </a:solidFill>
                  <a:latin typeface="Lato" panose="020F0502020204030203" pitchFamily="34" charset="0"/>
                  <a:ea typeface="Lato" panose="020F0502020204030203" pitchFamily="34" charset="0"/>
                  <a:cs typeface="Lato" panose="020F0502020204030203" pitchFamily="34" charset="0"/>
                  <a:sym typeface="Calibri"/>
                </a:rPr>
                <a:t>+</a:t>
              </a:r>
              <a:endParaRPr sz="1200">
                <a:solidFill>
                  <a:schemeClr val="tx1"/>
                </a:solidFill>
                <a:latin typeface="Lato" panose="020F0502020204030203" pitchFamily="34" charset="0"/>
                <a:ea typeface="Lato" panose="020F0502020204030203" pitchFamily="34" charset="0"/>
                <a:cs typeface="Lato" panose="020F0502020204030203" pitchFamily="34" charset="0"/>
              </a:endParaRPr>
            </a:p>
          </p:txBody>
        </p:sp>
      </p:grpSp>
      <p:sp>
        <p:nvSpPr>
          <p:cNvPr id="43" name="Google Shape;368;p24">
            <a:extLst>
              <a:ext uri="{FF2B5EF4-FFF2-40B4-BE49-F238E27FC236}">
                <a16:creationId xmlns:a16="http://schemas.microsoft.com/office/drawing/2014/main" id="{EDD75DAA-8C02-489C-A762-27AF7D1D9927}"/>
              </a:ext>
            </a:extLst>
          </p:cNvPr>
          <p:cNvSpPr/>
          <p:nvPr/>
        </p:nvSpPr>
        <p:spPr>
          <a:xfrm rot="10800000">
            <a:off x="7501107" y="2155639"/>
            <a:ext cx="1626114" cy="579892"/>
          </a:xfrm>
          <a:prstGeom prst="triangle">
            <a:avLst>
              <a:gd name="adj" fmla="val 50000"/>
            </a:avLst>
          </a:prstGeom>
          <a:solidFill>
            <a:srgbClr val="5A5A5A">
              <a:alpha val="9803"/>
            </a:srgbClr>
          </a:solidFill>
          <a:ln w="12700" cap="flat" cmpd="sng">
            <a:solidFill>
              <a:srgbClr val="5A5A5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9" name="Google Shape;333;p24">
            <a:extLst>
              <a:ext uri="{FF2B5EF4-FFF2-40B4-BE49-F238E27FC236}">
                <a16:creationId xmlns:a16="http://schemas.microsoft.com/office/drawing/2014/main" id="{30E548B6-1974-4DBF-A8B4-A3679E8E590B}"/>
              </a:ext>
            </a:extLst>
          </p:cNvPr>
          <p:cNvPicPr preferRelativeResize="0"/>
          <p:nvPr/>
        </p:nvPicPr>
        <p:blipFill rotWithShape="1">
          <a:blip r:embed="rId2"/>
          <a:srcRect/>
          <a:stretch/>
        </p:blipFill>
        <p:spPr>
          <a:xfrm>
            <a:off x="252858" y="2855933"/>
            <a:ext cx="3676583" cy="3217011"/>
          </a:xfrm>
          <a:prstGeom prst="roundRect">
            <a:avLst>
              <a:gd name="adj" fmla="val 8248"/>
            </a:avLst>
          </a:prstGeom>
          <a:noFill/>
          <a:ln w="12700">
            <a:solidFill>
              <a:srgbClr val="BDBDBD"/>
            </a:solidFill>
          </a:ln>
        </p:spPr>
      </p:pic>
      <p:sp>
        <p:nvSpPr>
          <p:cNvPr id="41" name="Content Placeholder 2">
            <a:extLst>
              <a:ext uri="{FF2B5EF4-FFF2-40B4-BE49-F238E27FC236}">
                <a16:creationId xmlns:a16="http://schemas.microsoft.com/office/drawing/2014/main" id="{A639A022-C206-4C81-9764-4B1B9141FE26}"/>
              </a:ext>
            </a:extLst>
          </p:cNvPr>
          <p:cNvSpPr txBox="1">
            <a:spLocks/>
          </p:cNvSpPr>
          <p:nvPr/>
        </p:nvSpPr>
        <p:spPr>
          <a:xfrm>
            <a:off x="4185718" y="2948788"/>
            <a:ext cx="3989376" cy="3031300"/>
          </a:xfrm>
          <a:prstGeom prst="roundRect">
            <a:avLst>
              <a:gd name="adj" fmla="val 7758"/>
            </a:avLst>
          </a:prstGeom>
          <a:noFill/>
          <a:ln w="28575">
            <a:solidFill>
              <a:srgbClr val="FAA726"/>
            </a:solidFill>
          </a:ln>
        </p:spPr>
        <p:txBody>
          <a:bodyPr spcFirstLastPara="1" wrap="square" lIns="0" tIns="0" rIns="0" bIns="0" anchor="t" anchorCtr="0">
            <a:noAutofit/>
          </a:bodyPr>
          <a:lstStyle>
            <a:defPPr marR="0" lvl="0" algn="l" rtl="0">
              <a:lnSpc>
                <a:spcPct val="100000"/>
              </a:lnSpc>
              <a:spcBef>
                <a:spcPts val="0"/>
              </a:spcBef>
              <a:spcAft>
                <a:spcPts val="0"/>
              </a:spcAft>
              <a:defRPr/>
            </a:defPPr>
            <a:lvl1pPr marL="0" indent="0" algn="ctr">
              <a:spcBef>
                <a:spcPts val="400"/>
              </a:spcBef>
              <a:spcAft>
                <a:spcPts val="400"/>
              </a:spcAft>
              <a:buClr>
                <a:srgbClr val="EE283C"/>
              </a:buClr>
              <a:buSzPct val="100000"/>
              <a:buNone/>
              <a:defRPr sz="1800" b="1">
                <a:latin typeface="Lato" panose="020F0502020204030203" pitchFamily="34" charset="0"/>
                <a:ea typeface="Lato" panose="020F0502020204030203" pitchFamily="34" charset="0"/>
                <a:cs typeface="Lato" panose="020F0502020204030203" pitchFamily="34" charset="0"/>
              </a:defRPr>
            </a:lvl1pPr>
            <a:lvl2pPr marL="914400" indent="-342900">
              <a:lnSpc>
                <a:spcPct val="90000"/>
              </a:lnSpc>
              <a:spcBef>
                <a:spcPts val="1000"/>
              </a:spcBef>
              <a:buSzPts val="1800"/>
              <a:buChar char="•"/>
              <a:defRPr sz="2800">
                <a:latin typeface="Calibri"/>
                <a:ea typeface="Calibri"/>
                <a:cs typeface="Calibri"/>
              </a:defRPr>
            </a:lvl2pPr>
            <a:lvl3pPr marL="1371600" indent="-406400">
              <a:lnSpc>
                <a:spcPct val="90000"/>
              </a:lnSpc>
              <a:spcBef>
                <a:spcPts val="1000"/>
              </a:spcBef>
              <a:buSzPts val="2800"/>
              <a:buChar char="•"/>
              <a:defRPr sz="2800">
                <a:latin typeface="Calibri"/>
                <a:ea typeface="Calibri"/>
                <a:cs typeface="Calibri"/>
              </a:defRPr>
            </a:lvl3pPr>
            <a:lvl4pPr marL="1828800" indent="-406400">
              <a:lnSpc>
                <a:spcPct val="90000"/>
              </a:lnSpc>
              <a:spcBef>
                <a:spcPts val="1000"/>
              </a:spcBef>
              <a:buSzPts val="2800"/>
              <a:buChar char="•"/>
              <a:defRPr sz="2800">
                <a:latin typeface="Calibri"/>
                <a:ea typeface="Calibri"/>
                <a:cs typeface="Calibri"/>
              </a:defRPr>
            </a:lvl4pPr>
            <a:lvl5pPr marL="2286000" indent="-406400">
              <a:lnSpc>
                <a:spcPct val="90000"/>
              </a:lnSpc>
              <a:spcBef>
                <a:spcPts val="1000"/>
              </a:spcBef>
              <a:buSzPts val="2800"/>
              <a:buChar char="•"/>
              <a:defRPr sz="2800">
                <a:latin typeface="Calibri"/>
                <a:ea typeface="Calibri"/>
                <a:cs typeface="Calibri"/>
              </a:defRPr>
            </a:lvl5pPr>
            <a:lvl6pPr marL="2743200" indent="-342900">
              <a:lnSpc>
                <a:spcPct val="90000"/>
              </a:lnSpc>
              <a:spcBef>
                <a:spcPts val="1000"/>
              </a:spcBef>
              <a:buSzPts val="1800"/>
              <a:buChar char="•"/>
              <a:defRPr sz="3000">
                <a:latin typeface="Calibri"/>
                <a:ea typeface="Calibri"/>
                <a:cs typeface="Calibri"/>
              </a:defRPr>
            </a:lvl6pPr>
            <a:lvl7pPr marL="3200400" indent="-342900">
              <a:lnSpc>
                <a:spcPct val="90000"/>
              </a:lnSpc>
              <a:spcBef>
                <a:spcPts val="1000"/>
              </a:spcBef>
              <a:buSzPts val="1800"/>
              <a:buChar char="•"/>
              <a:defRPr sz="3000">
                <a:latin typeface="Calibri"/>
                <a:ea typeface="Calibri"/>
                <a:cs typeface="Calibri"/>
              </a:defRPr>
            </a:lvl7pPr>
            <a:lvl8pPr marL="3657600" indent="-342900">
              <a:lnSpc>
                <a:spcPct val="90000"/>
              </a:lnSpc>
              <a:spcBef>
                <a:spcPts val="1000"/>
              </a:spcBef>
              <a:buSzPts val="1800"/>
              <a:buChar char="•"/>
              <a:defRPr sz="3000">
                <a:latin typeface="Calibri"/>
                <a:ea typeface="Calibri"/>
                <a:cs typeface="Calibri"/>
              </a:defRPr>
            </a:lvl8pPr>
            <a:lvl9pPr marL="4114800" indent="-342900">
              <a:lnSpc>
                <a:spcPct val="90000"/>
              </a:lnSpc>
              <a:spcBef>
                <a:spcPts val="1000"/>
              </a:spcBef>
              <a:buSzPts val="1800"/>
              <a:buChar char="•"/>
              <a:defRPr sz="3000">
                <a:latin typeface="Calibri"/>
                <a:ea typeface="Calibri"/>
                <a:cs typeface="Calibri"/>
              </a:defRPr>
            </a:lvl9pPr>
          </a:lstStyle>
          <a:p>
            <a:pPr hangingPunct="0">
              <a:lnSpc>
                <a:spcPct val="90000"/>
              </a:lnSpc>
              <a:spcBef>
                <a:spcPts val="0"/>
              </a:spcBef>
              <a:spcAft>
                <a:spcPts val="0"/>
              </a:spcAft>
            </a:pPr>
            <a:r>
              <a:rPr lang="en-US" sz="1600" dirty="0">
                <a:sym typeface="Calibri"/>
              </a:rPr>
              <a:t>Skills of a Data Scientist</a:t>
            </a:r>
          </a:p>
          <a:p>
            <a:pPr hangingPunct="0">
              <a:lnSpc>
                <a:spcPct val="90000"/>
              </a:lnSpc>
              <a:spcBef>
                <a:spcPts val="0"/>
              </a:spcBef>
              <a:spcAft>
                <a:spcPts val="0"/>
              </a:spcAft>
            </a:pPr>
            <a:endParaRPr lang="en-US" sz="200" b="0" dirty="0">
              <a:sym typeface="Calibri"/>
            </a:endParaRPr>
          </a:p>
          <a:p>
            <a:pPr marL="347472" indent="-347472" algn="l" hangingPunct="0">
              <a:buFont typeface="Wingdings" panose="05000000000000000000" pitchFamily="2" charset="2"/>
              <a:buChar char=""/>
            </a:pPr>
            <a:r>
              <a:rPr lang="en-US" sz="1600" b="0" dirty="0">
                <a:sym typeface="Calibri"/>
              </a:rPr>
              <a:t>Understands business</a:t>
            </a:r>
          </a:p>
          <a:p>
            <a:pPr marL="347472" indent="-347472" algn="l" hangingPunct="0">
              <a:buFont typeface="Wingdings" panose="05000000000000000000" pitchFamily="2" charset="2"/>
              <a:buChar char=""/>
            </a:pPr>
            <a:r>
              <a:rPr lang="en-US" sz="1600" b="0" dirty="0">
                <a:sym typeface="Calibri"/>
              </a:rPr>
              <a:t>Understands quants</a:t>
            </a:r>
          </a:p>
          <a:p>
            <a:pPr marL="347472" indent="-347472" algn="l" hangingPunct="0">
              <a:buFont typeface="Wingdings" panose="05000000000000000000" pitchFamily="2" charset="2"/>
              <a:buChar char=""/>
            </a:pPr>
            <a:r>
              <a:rPr lang="en-US" sz="1600" b="0" dirty="0">
                <a:sym typeface="Calibri"/>
              </a:rPr>
              <a:t>Understands the data of the </a:t>
            </a:r>
            <a:r>
              <a:rPr lang="en-US" sz="1600" b="0" dirty="0" err="1">
                <a:sym typeface="Calibri"/>
              </a:rPr>
              <a:t>organisation</a:t>
            </a:r>
            <a:r>
              <a:rPr lang="en-US" sz="1600" b="0" dirty="0">
                <a:sym typeface="Calibri"/>
              </a:rPr>
              <a:t> </a:t>
            </a:r>
          </a:p>
          <a:p>
            <a:pPr marL="347472" indent="-347472" algn="l" hangingPunct="0">
              <a:buFont typeface="Wingdings" panose="05000000000000000000" pitchFamily="2" charset="2"/>
              <a:buChar char=""/>
            </a:pPr>
            <a:r>
              <a:rPr lang="en-US" sz="1600" b="0" dirty="0">
                <a:sym typeface="Calibri"/>
              </a:rPr>
              <a:t>Understands technology</a:t>
            </a:r>
          </a:p>
          <a:p>
            <a:pPr marL="347472" indent="-347472" algn="l" hangingPunct="0">
              <a:buFont typeface="Wingdings" panose="05000000000000000000" pitchFamily="2" charset="2"/>
              <a:buChar char=""/>
            </a:pPr>
            <a:r>
              <a:rPr lang="en-US" sz="1600" b="0" dirty="0">
                <a:sym typeface="Calibri"/>
              </a:rPr>
              <a:t>Is able to handle change management </a:t>
            </a:r>
          </a:p>
          <a:p>
            <a:pPr marL="347472" indent="-347472" algn="l" hangingPunct="0">
              <a:buFont typeface="Wingdings" panose="05000000000000000000" pitchFamily="2" charset="2"/>
              <a:buChar char=""/>
            </a:pPr>
            <a:r>
              <a:rPr lang="en-US" sz="1600" b="0" dirty="0">
                <a:sym typeface="Calibri"/>
              </a:rPr>
              <a:t>Is an excellent project manager</a:t>
            </a:r>
          </a:p>
          <a:p>
            <a:pPr marL="347472" indent="-347472" algn="l" hangingPunct="0">
              <a:buFont typeface="Wingdings" panose="05000000000000000000" pitchFamily="2" charset="2"/>
              <a:buChar char=""/>
            </a:pPr>
            <a:r>
              <a:rPr lang="en-US" sz="1600" b="0" dirty="0">
                <a:sym typeface="Calibri"/>
              </a:rPr>
              <a:t>Is an excellent storyteller</a:t>
            </a:r>
          </a:p>
        </p:txBody>
      </p:sp>
      <p:grpSp>
        <p:nvGrpSpPr>
          <p:cNvPr id="7" name="Group 6">
            <a:extLst>
              <a:ext uri="{FF2B5EF4-FFF2-40B4-BE49-F238E27FC236}">
                <a16:creationId xmlns:a16="http://schemas.microsoft.com/office/drawing/2014/main" id="{94A615CF-69F7-49A7-8FF3-9009311CD978}"/>
              </a:ext>
            </a:extLst>
          </p:cNvPr>
          <p:cNvGrpSpPr/>
          <p:nvPr/>
        </p:nvGrpSpPr>
        <p:grpSpPr>
          <a:xfrm>
            <a:off x="8373723" y="2948788"/>
            <a:ext cx="3565420" cy="3031300"/>
            <a:chOff x="7903923" y="2948788"/>
            <a:chExt cx="3565420" cy="3031300"/>
          </a:xfrm>
        </p:grpSpPr>
        <p:sp>
          <p:nvSpPr>
            <p:cNvPr id="44" name="Content Placeholder 2">
              <a:extLst>
                <a:ext uri="{FF2B5EF4-FFF2-40B4-BE49-F238E27FC236}">
                  <a16:creationId xmlns:a16="http://schemas.microsoft.com/office/drawing/2014/main" id="{3FECF54E-3AF8-4872-8877-C4CA361A4CB3}"/>
                </a:ext>
              </a:extLst>
            </p:cNvPr>
            <p:cNvSpPr txBox="1">
              <a:spLocks/>
            </p:cNvSpPr>
            <p:nvPr/>
          </p:nvSpPr>
          <p:spPr>
            <a:xfrm>
              <a:off x="7903923" y="2948788"/>
              <a:ext cx="3565420" cy="3031300"/>
            </a:xfrm>
            <a:prstGeom prst="roundRect">
              <a:avLst>
                <a:gd name="adj" fmla="val 7758"/>
              </a:avLst>
            </a:prstGeom>
            <a:noFill/>
            <a:ln w="28575">
              <a:solidFill>
                <a:srgbClr val="FAA726"/>
              </a:solidFill>
            </a:ln>
          </p:spPr>
          <p:txBody>
            <a:bodyPr spcFirstLastPara="1" wrap="square" lIns="0" tIns="0" rIns="0" bIns="0" anchor="t" anchorCtr="0">
              <a:noAutofit/>
            </a:bodyPr>
            <a:lstStyle>
              <a:defPPr marR="0" lvl="0" algn="l" rtl="0">
                <a:lnSpc>
                  <a:spcPct val="100000"/>
                </a:lnSpc>
                <a:spcBef>
                  <a:spcPts val="0"/>
                </a:spcBef>
                <a:spcAft>
                  <a:spcPts val="0"/>
                </a:spcAft>
                <a:defRPr/>
              </a:defPPr>
              <a:lvl1pPr marL="0" indent="0" algn="ctr">
                <a:spcBef>
                  <a:spcPts val="400"/>
                </a:spcBef>
                <a:spcAft>
                  <a:spcPts val="400"/>
                </a:spcAft>
                <a:buClr>
                  <a:srgbClr val="EE283C"/>
                </a:buClr>
                <a:buSzPct val="100000"/>
                <a:buNone/>
                <a:defRPr sz="1800" b="1">
                  <a:latin typeface="Lato" panose="020F0502020204030203" pitchFamily="34" charset="0"/>
                  <a:ea typeface="Lato" panose="020F0502020204030203" pitchFamily="34" charset="0"/>
                  <a:cs typeface="Lato" panose="020F0502020204030203" pitchFamily="34" charset="0"/>
                </a:defRPr>
              </a:lvl1pPr>
              <a:lvl2pPr marL="914400" indent="-342900">
                <a:lnSpc>
                  <a:spcPct val="90000"/>
                </a:lnSpc>
                <a:spcBef>
                  <a:spcPts val="1000"/>
                </a:spcBef>
                <a:buSzPts val="1800"/>
                <a:buChar char="•"/>
                <a:defRPr sz="2800">
                  <a:latin typeface="Calibri"/>
                  <a:ea typeface="Calibri"/>
                  <a:cs typeface="Calibri"/>
                </a:defRPr>
              </a:lvl2pPr>
              <a:lvl3pPr marL="1371600" indent="-406400">
                <a:lnSpc>
                  <a:spcPct val="90000"/>
                </a:lnSpc>
                <a:spcBef>
                  <a:spcPts val="1000"/>
                </a:spcBef>
                <a:buSzPts val="2800"/>
                <a:buChar char="•"/>
                <a:defRPr sz="2800">
                  <a:latin typeface="Calibri"/>
                  <a:ea typeface="Calibri"/>
                  <a:cs typeface="Calibri"/>
                </a:defRPr>
              </a:lvl3pPr>
              <a:lvl4pPr marL="1828800" indent="-406400">
                <a:lnSpc>
                  <a:spcPct val="90000"/>
                </a:lnSpc>
                <a:spcBef>
                  <a:spcPts val="1000"/>
                </a:spcBef>
                <a:buSzPts val="2800"/>
                <a:buChar char="•"/>
                <a:defRPr sz="2800">
                  <a:latin typeface="Calibri"/>
                  <a:ea typeface="Calibri"/>
                  <a:cs typeface="Calibri"/>
                </a:defRPr>
              </a:lvl4pPr>
              <a:lvl5pPr marL="2286000" indent="-406400">
                <a:lnSpc>
                  <a:spcPct val="90000"/>
                </a:lnSpc>
                <a:spcBef>
                  <a:spcPts val="1000"/>
                </a:spcBef>
                <a:buSzPts val="2800"/>
                <a:buChar char="•"/>
                <a:defRPr sz="2800">
                  <a:latin typeface="Calibri"/>
                  <a:ea typeface="Calibri"/>
                  <a:cs typeface="Calibri"/>
                </a:defRPr>
              </a:lvl5pPr>
              <a:lvl6pPr marL="2743200" indent="-342900">
                <a:lnSpc>
                  <a:spcPct val="90000"/>
                </a:lnSpc>
                <a:spcBef>
                  <a:spcPts val="1000"/>
                </a:spcBef>
                <a:buSzPts val="1800"/>
                <a:buChar char="•"/>
                <a:defRPr sz="3000">
                  <a:latin typeface="Calibri"/>
                  <a:ea typeface="Calibri"/>
                  <a:cs typeface="Calibri"/>
                </a:defRPr>
              </a:lvl6pPr>
              <a:lvl7pPr marL="3200400" indent="-342900">
                <a:lnSpc>
                  <a:spcPct val="90000"/>
                </a:lnSpc>
                <a:spcBef>
                  <a:spcPts val="1000"/>
                </a:spcBef>
                <a:buSzPts val="1800"/>
                <a:buChar char="•"/>
                <a:defRPr sz="3000">
                  <a:latin typeface="Calibri"/>
                  <a:ea typeface="Calibri"/>
                  <a:cs typeface="Calibri"/>
                </a:defRPr>
              </a:lvl7pPr>
              <a:lvl8pPr marL="3657600" indent="-342900">
                <a:lnSpc>
                  <a:spcPct val="90000"/>
                </a:lnSpc>
                <a:spcBef>
                  <a:spcPts val="1000"/>
                </a:spcBef>
                <a:buSzPts val="1800"/>
                <a:buChar char="•"/>
                <a:defRPr sz="3000">
                  <a:latin typeface="Calibri"/>
                  <a:ea typeface="Calibri"/>
                  <a:cs typeface="Calibri"/>
                </a:defRPr>
              </a:lvl8pPr>
              <a:lvl9pPr marL="4114800" indent="-342900">
                <a:lnSpc>
                  <a:spcPct val="90000"/>
                </a:lnSpc>
                <a:spcBef>
                  <a:spcPts val="1000"/>
                </a:spcBef>
                <a:buSzPts val="1800"/>
                <a:buChar char="•"/>
                <a:defRPr sz="3000">
                  <a:latin typeface="Calibri"/>
                  <a:ea typeface="Calibri"/>
                  <a:cs typeface="Calibri"/>
                </a:defRPr>
              </a:lvl9pPr>
            </a:lstStyle>
            <a:p>
              <a:pPr hangingPunct="0">
                <a:lnSpc>
                  <a:spcPct val="90000"/>
                </a:lnSpc>
                <a:spcBef>
                  <a:spcPts val="0"/>
                </a:spcBef>
                <a:spcAft>
                  <a:spcPts val="0"/>
                </a:spcAft>
              </a:pPr>
              <a:r>
                <a:rPr lang="en-US" sz="1600" dirty="0">
                  <a:sym typeface="Calibri"/>
                </a:rPr>
                <a:t>Capability Development Cycle</a:t>
              </a:r>
            </a:p>
          </p:txBody>
        </p:sp>
        <p:grpSp>
          <p:nvGrpSpPr>
            <p:cNvPr id="4" name="Group 3">
              <a:extLst>
                <a:ext uri="{FF2B5EF4-FFF2-40B4-BE49-F238E27FC236}">
                  <a16:creationId xmlns:a16="http://schemas.microsoft.com/office/drawing/2014/main" id="{874F3128-CA14-454B-A58D-C067D767D77E}"/>
                </a:ext>
              </a:extLst>
            </p:cNvPr>
            <p:cNvGrpSpPr/>
            <p:nvPr/>
          </p:nvGrpSpPr>
          <p:grpSpPr>
            <a:xfrm>
              <a:off x="7999843" y="3312356"/>
              <a:ext cx="3373581" cy="2454476"/>
              <a:chOff x="8000998" y="3849753"/>
              <a:chExt cx="3373581" cy="2454476"/>
            </a:xfrm>
          </p:grpSpPr>
          <p:sp>
            <p:nvSpPr>
              <p:cNvPr id="47" name="Google Shape;338;p24">
                <a:extLst>
                  <a:ext uri="{FF2B5EF4-FFF2-40B4-BE49-F238E27FC236}">
                    <a16:creationId xmlns:a16="http://schemas.microsoft.com/office/drawing/2014/main" id="{3E3242E6-A341-471B-9370-F44585088552}"/>
                  </a:ext>
                </a:extLst>
              </p:cNvPr>
              <p:cNvSpPr txBox="1"/>
              <p:nvPr/>
            </p:nvSpPr>
            <p:spPr>
              <a:xfrm>
                <a:off x="9152150" y="4012470"/>
                <a:ext cx="1170571" cy="567625"/>
              </a:xfrm>
              <a:prstGeom prst="roundRect">
                <a:avLst/>
              </a:prstGeom>
              <a:noFill/>
              <a:ln w="28575" cap="flat" cmpd="sng">
                <a:solidFill>
                  <a:srgbClr val="5A5A5A"/>
                </a:solidFill>
                <a:prstDash val="solid"/>
                <a:miter lim="800000"/>
                <a:headEnd type="none" w="sm" len="sm"/>
                <a:tailEnd type="none" w="sm" len="sm"/>
              </a:ln>
            </p:spPr>
            <p:txBody>
              <a:bodyPr spcFirstLastPara="1" wrap="none" lIns="36000" tIns="36000" rIns="36000" bIns="36000" anchor="ctr" anchorCtr="0">
                <a:noAutofit/>
              </a:bodyPr>
              <a:lstStyle>
                <a:defPPr marR="0" lvl="0" algn="l" rtl="0">
                  <a:lnSpc>
                    <a:spcPct val="100000"/>
                  </a:lnSpc>
                  <a:spcBef>
                    <a:spcPts val="0"/>
                  </a:spcBef>
                  <a:spcAft>
                    <a:spcPts val="0"/>
                  </a:spcAft>
                </a:defPPr>
                <a:lvl1pPr algn="ctr">
                  <a:defRPr sz="1800">
                    <a:solidFill>
                      <a:schemeClr val="tx1"/>
                    </a:solidFill>
                    <a:latin typeface="Lato" panose="020F0502020204030203" pitchFamily="34" charset="0"/>
                    <a:ea typeface="Lato" panose="020F0502020204030203" pitchFamily="34" charset="0"/>
                    <a:cs typeface="Lato" panose="020F0502020204030203" pitchFamily="34" charset="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
                      </a:ext>
                    </a:extLst>
                  </a:defRPr>
                </a:lvl1pPr>
              </a:lstStyle>
              <a:p>
                <a:r>
                  <a:rPr lang="en-IN" sz="1600" dirty="0">
                    <a:sym typeface="Calibri"/>
                  </a:rPr>
                  <a:t>Business</a:t>
                </a:r>
                <a:endParaRPr sz="1600" dirty="0"/>
              </a:p>
            </p:txBody>
          </p:sp>
          <p:sp>
            <p:nvSpPr>
              <p:cNvPr id="51" name="Google Shape;342;p24">
                <a:extLst>
                  <a:ext uri="{FF2B5EF4-FFF2-40B4-BE49-F238E27FC236}">
                    <a16:creationId xmlns:a16="http://schemas.microsoft.com/office/drawing/2014/main" id="{4D4A5BF1-99C8-4824-BB5D-488B8FB0222D}"/>
                  </a:ext>
                </a:extLst>
              </p:cNvPr>
              <p:cNvSpPr txBox="1"/>
              <p:nvPr/>
            </p:nvSpPr>
            <p:spPr>
              <a:xfrm>
                <a:off x="10147580" y="5736604"/>
                <a:ext cx="1170571" cy="567625"/>
              </a:xfrm>
              <a:prstGeom prst="roundRect">
                <a:avLst/>
              </a:prstGeom>
              <a:noFill/>
              <a:ln w="28575" cap="flat" cmpd="sng">
                <a:solidFill>
                  <a:srgbClr val="5A5A5A"/>
                </a:solidFill>
                <a:prstDash val="solid"/>
                <a:miter lim="800000"/>
                <a:headEnd type="none" w="sm" len="sm"/>
                <a:tailEnd type="none" w="sm" len="sm"/>
              </a:ln>
            </p:spPr>
            <p:txBody>
              <a:bodyPr spcFirstLastPara="1" wrap="none" lIns="36000" tIns="36000" rIns="36000" bIns="36000" anchor="ctr" anchorCtr="0">
                <a:noAutofit/>
              </a:bodyPr>
              <a:lstStyle>
                <a:defPPr marR="0" lvl="0" algn="l" rtl="0">
                  <a:lnSpc>
                    <a:spcPct val="100000"/>
                  </a:lnSpc>
                  <a:spcBef>
                    <a:spcPts val="0"/>
                  </a:spcBef>
                  <a:spcAft>
                    <a:spcPts val="0"/>
                  </a:spcAft>
                </a:defPPr>
                <a:lvl1pPr algn="ctr">
                  <a:defRPr sz="1800">
                    <a:solidFill>
                      <a:schemeClr val="tx1"/>
                    </a:solidFill>
                    <a:latin typeface="Lato" panose="020F0502020204030203" pitchFamily="34" charset="0"/>
                    <a:ea typeface="Lato" panose="020F0502020204030203" pitchFamily="34" charset="0"/>
                    <a:cs typeface="Lato" panose="020F0502020204030203" pitchFamily="34" charset="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
                      </a:ext>
                    </a:extLst>
                  </a:defRPr>
                </a:lvl1pPr>
              </a:lstStyle>
              <a:p>
                <a:r>
                  <a:rPr lang="en-IN" sz="1600" dirty="0">
                    <a:sym typeface="Calibri"/>
                  </a:rPr>
                  <a:t>Data</a:t>
                </a:r>
                <a:br>
                  <a:rPr lang="en-IN" sz="1600" dirty="0">
                    <a:sym typeface="Calibri"/>
                  </a:rPr>
                </a:br>
                <a:r>
                  <a:rPr lang="en-IN" sz="1600" dirty="0">
                    <a:sym typeface="Calibri"/>
                  </a:rPr>
                  <a:t>Science</a:t>
                </a:r>
                <a:endParaRPr sz="1600" dirty="0"/>
              </a:p>
            </p:txBody>
          </p:sp>
          <p:sp>
            <p:nvSpPr>
              <p:cNvPr id="55" name="Google Shape;346;p24">
                <a:extLst>
                  <a:ext uri="{FF2B5EF4-FFF2-40B4-BE49-F238E27FC236}">
                    <a16:creationId xmlns:a16="http://schemas.microsoft.com/office/drawing/2014/main" id="{B15E2C7F-2F81-4479-8C8A-80DAD91465C6}"/>
                  </a:ext>
                </a:extLst>
              </p:cNvPr>
              <p:cNvSpPr txBox="1"/>
              <p:nvPr/>
            </p:nvSpPr>
            <p:spPr>
              <a:xfrm>
                <a:off x="8156721" y="5736604"/>
                <a:ext cx="1170571" cy="567625"/>
              </a:xfrm>
              <a:prstGeom prst="roundRect">
                <a:avLst/>
              </a:prstGeom>
              <a:noFill/>
              <a:ln w="28575" cap="flat" cmpd="sng">
                <a:solidFill>
                  <a:srgbClr val="5A5A5A"/>
                </a:solidFill>
                <a:prstDash val="solid"/>
                <a:miter lim="800000"/>
                <a:headEnd type="none" w="sm" len="sm"/>
                <a:tailEnd type="none" w="sm" len="sm"/>
              </a:ln>
            </p:spPr>
            <p:txBody>
              <a:bodyPr spcFirstLastPara="1" wrap="none" lIns="36000" tIns="36000" rIns="36000" bIns="36000" anchor="ctr" anchorCtr="0">
                <a:noAutofit/>
              </a:bodyPr>
              <a:lstStyle>
                <a:defPPr marR="0" lvl="0" algn="l" rtl="0">
                  <a:lnSpc>
                    <a:spcPct val="100000"/>
                  </a:lnSpc>
                  <a:spcBef>
                    <a:spcPts val="0"/>
                  </a:spcBef>
                  <a:spcAft>
                    <a:spcPts val="0"/>
                  </a:spcAft>
                </a:defPPr>
                <a:lvl1pPr algn="ctr">
                  <a:defRPr sz="1800">
                    <a:solidFill>
                      <a:schemeClr val="tx1"/>
                    </a:solidFill>
                    <a:latin typeface="Lato" panose="020F0502020204030203" pitchFamily="34" charset="0"/>
                    <a:ea typeface="Lato" panose="020F0502020204030203" pitchFamily="34" charset="0"/>
                    <a:cs typeface="Lato" panose="020F0502020204030203" pitchFamily="34" charset="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
                      </a:ext>
                    </a:extLst>
                  </a:defRPr>
                </a:lvl1pPr>
              </a:lstStyle>
              <a:p>
                <a:r>
                  <a:rPr lang="en-IN" sz="1600" dirty="0">
                    <a:sym typeface="Calibri"/>
                  </a:rPr>
                  <a:t>Technology</a:t>
                </a:r>
                <a:endParaRPr sz="1600" dirty="0"/>
              </a:p>
            </p:txBody>
          </p:sp>
          <p:sp>
            <p:nvSpPr>
              <p:cNvPr id="48" name="Google Shape;339;p24">
                <a:extLst>
                  <a:ext uri="{FF2B5EF4-FFF2-40B4-BE49-F238E27FC236}">
                    <a16:creationId xmlns:a16="http://schemas.microsoft.com/office/drawing/2014/main" id="{D39F4E89-A991-4DEE-A368-C923DDEC77E8}"/>
                  </a:ext>
                </a:extLst>
              </p:cNvPr>
              <p:cNvSpPr/>
              <p:nvPr/>
            </p:nvSpPr>
            <p:spPr>
              <a:xfrm rot="3600000">
                <a:off x="9921164" y="5052835"/>
                <a:ext cx="627973" cy="211030"/>
              </a:xfrm>
              <a:prstGeom prst="leftRightArrow">
                <a:avLst>
                  <a:gd name="adj1" fmla="val 60000"/>
                  <a:gd name="adj2" fmla="val 50000"/>
                </a:avLst>
              </a:prstGeom>
              <a:solidFill>
                <a:srgbClr val="5A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Lato" panose="020F0502020204030203" pitchFamily="34" charset="0"/>
                  <a:ea typeface="Lato" panose="020F0502020204030203" pitchFamily="34" charset="0"/>
                  <a:cs typeface="Lato" panose="020F0502020204030203" pitchFamily="34" charset="0"/>
                </a:endParaRPr>
              </a:p>
            </p:txBody>
          </p:sp>
          <p:sp>
            <p:nvSpPr>
              <p:cNvPr id="52" name="Google Shape;343;p24">
                <a:extLst>
                  <a:ext uri="{FF2B5EF4-FFF2-40B4-BE49-F238E27FC236}">
                    <a16:creationId xmlns:a16="http://schemas.microsoft.com/office/drawing/2014/main" id="{D61B7442-ADF3-4988-9FCE-484ECC530033}"/>
                  </a:ext>
                </a:extLst>
              </p:cNvPr>
              <p:cNvSpPr/>
              <p:nvPr/>
            </p:nvSpPr>
            <p:spPr>
              <a:xfrm rot="10800000">
                <a:off x="9423449" y="5914901"/>
                <a:ext cx="627973" cy="211030"/>
              </a:xfrm>
              <a:prstGeom prst="leftRightArrow">
                <a:avLst>
                  <a:gd name="adj1" fmla="val 60000"/>
                  <a:gd name="adj2" fmla="val 50000"/>
                </a:avLst>
              </a:prstGeom>
              <a:solidFill>
                <a:srgbClr val="5A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Lato" panose="020F0502020204030203" pitchFamily="34" charset="0"/>
                  <a:ea typeface="Lato" panose="020F0502020204030203" pitchFamily="34" charset="0"/>
                  <a:cs typeface="Lato" panose="020F0502020204030203" pitchFamily="34" charset="0"/>
                </a:endParaRPr>
              </a:p>
            </p:txBody>
          </p:sp>
          <p:sp>
            <p:nvSpPr>
              <p:cNvPr id="56" name="Google Shape;347;p24">
                <a:extLst>
                  <a:ext uri="{FF2B5EF4-FFF2-40B4-BE49-F238E27FC236}">
                    <a16:creationId xmlns:a16="http://schemas.microsoft.com/office/drawing/2014/main" id="{96EF04FC-533B-4AA7-ACD1-9765007E8824}"/>
                  </a:ext>
                </a:extLst>
              </p:cNvPr>
              <p:cNvSpPr/>
              <p:nvPr/>
            </p:nvSpPr>
            <p:spPr>
              <a:xfrm rot="18000000">
                <a:off x="8925735" y="5052835"/>
                <a:ext cx="627973" cy="211030"/>
              </a:xfrm>
              <a:prstGeom prst="leftRightArrow">
                <a:avLst>
                  <a:gd name="adj1" fmla="val 60000"/>
                  <a:gd name="adj2" fmla="val 50000"/>
                </a:avLst>
              </a:prstGeom>
              <a:solidFill>
                <a:srgbClr val="5A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Lato" panose="020F0502020204030203" pitchFamily="34" charset="0"/>
                  <a:ea typeface="Lato" panose="020F0502020204030203" pitchFamily="34" charset="0"/>
                  <a:cs typeface="Lato" panose="020F0502020204030203" pitchFamily="34" charset="0"/>
                </a:endParaRPr>
              </a:p>
            </p:txBody>
          </p:sp>
          <p:sp>
            <p:nvSpPr>
              <p:cNvPr id="59" name="Google Shape;349;p24">
                <a:extLst>
                  <a:ext uri="{FF2B5EF4-FFF2-40B4-BE49-F238E27FC236}">
                    <a16:creationId xmlns:a16="http://schemas.microsoft.com/office/drawing/2014/main" id="{A9623858-2343-4BBB-9A01-238B6EC5904A}"/>
                  </a:ext>
                </a:extLst>
              </p:cNvPr>
              <p:cNvSpPr/>
              <p:nvPr/>
            </p:nvSpPr>
            <p:spPr>
              <a:xfrm>
                <a:off x="9005453" y="3849753"/>
                <a:ext cx="263237" cy="262800"/>
              </a:xfrm>
              <a:prstGeom prst="ellipse">
                <a:avLst/>
              </a:prstGeom>
              <a:solidFill>
                <a:srgbClr val="22AF73"/>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600" dirty="0">
                    <a:solidFill>
                      <a:schemeClr val="lt1"/>
                    </a:solidFill>
                    <a:latin typeface="Lato" panose="020F0502020204030203" pitchFamily="34" charset="0"/>
                    <a:ea typeface="Lato" panose="020F0502020204030203" pitchFamily="34" charset="0"/>
                    <a:cs typeface="Lato" panose="020F0502020204030203" pitchFamily="34" charset="0"/>
                    <a:sym typeface="Calibri"/>
                  </a:rPr>
                  <a:t>1</a:t>
                </a:r>
                <a:endParaRPr sz="1200" dirty="0">
                  <a:latin typeface="Lato" panose="020F0502020204030203" pitchFamily="34" charset="0"/>
                  <a:ea typeface="Lato" panose="020F0502020204030203" pitchFamily="34" charset="0"/>
                  <a:cs typeface="Lato" panose="020F0502020204030203" pitchFamily="34" charset="0"/>
                </a:endParaRPr>
              </a:p>
            </p:txBody>
          </p:sp>
          <p:sp>
            <p:nvSpPr>
              <p:cNvPr id="60" name="Google Shape;350;p24">
                <a:extLst>
                  <a:ext uri="{FF2B5EF4-FFF2-40B4-BE49-F238E27FC236}">
                    <a16:creationId xmlns:a16="http://schemas.microsoft.com/office/drawing/2014/main" id="{CB4DA6A1-4AD6-4FE0-93FC-C3836C286612}"/>
                  </a:ext>
                </a:extLst>
              </p:cNvPr>
              <p:cNvSpPr/>
              <p:nvPr/>
            </p:nvSpPr>
            <p:spPr>
              <a:xfrm>
                <a:off x="8000998" y="5595426"/>
                <a:ext cx="263237" cy="262800"/>
              </a:xfrm>
              <a:prstGeom prst="ellipse">
                <a:avLst/>
              </a:prstGeom>
              <a:solidFill>
                <a:srgbClr val="22AF73"/>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600" dirty="0">
                    <a:solidFill>
                      <a:schemeClr val="lt1"/>
                    </a:solidFill>
                    <a:latin typeface="Lato" panose="020F0502020204030203" pitchFamily="34" charset="0"/>
                    <a:ea typeface="Lato" panose="020F0502020204030203" pitchFamily="34" charset="0"/>
                    <a:cs typeface="Lato" panose="020F0502020204030203" pitchFamily="34" charset="0"/>
                    <a:sym typeface="Calibri"/>
                  </a:rPr>
                  <a:t>2</a:t>
                </a:r>
                <a:endParaRPr sz="1200" dirty="0">
                  <a:latin typeface="Lato" panose="020F0502020204030203" pitchFamily="34" charset="0"/>
                  <a:ea typeface="Lato" panose="020F0502020204030203" pitchFamily="34" charset="0"/>
                  <a:cs typeface="Lato" panose="020F0502020204030203" pitchFamily="34" charset="0"/>
                </a:endParaRPr>
              </a:p>
            </p:txBody>
          </p:sp>
          <p:sp>
            <p:nvSpPr>
              <p:cNvPr id="61" name="Google Shape;351;p24">
                <a:extLst>
                  <a:ext uri="{FF2B5EF4-FFF2-40B4-BE49-F238E27FC236}">
                    <a16:creationId xmlns:a16="http://schemas.microsoft.com/office/drawing/2014/main" id="{7DE46E95-268C-464D-AA81-8F30ADF013A9}"/>
                  </a:ext>
                </a:extLst>
              </p:cNvPr>
              <p:cNvSpPr/>
              <p:nvPr/>
            </p:nvSpPr>
            <p:spPr>
              <a:xfrm>
                <a:off x="10034153" y="5595426"/>
                <a:ext cx="263237" cy="262800"/>
              </a:xfrm>
              <a:prstGeom prst="ellipse">
                <a:avLst/>
              </a:prstGeom>
              <a:solidFill>
                <a:srgbClr val="22AF73"/>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600">
                    <a:solidFill>
                      <a:schemeClr val="lt1"/>
                    </a:solidFill>
                    <a:latin typeface="Lato" panose="020F0502020204030203" pitchFamily="34" charset="0"/>
                    <a:ea typeface="Lato" panose="020F0502020204030203" pitchFamily="34" charset="0"/>
                    <a:cs typeface="Lato" panose="020F0502020204030203" pitchFamily="34" charset="0"/>
                    <a:sym typeface="Calibri"/>
                  </a:rPr>
                  <a:t>3</a:t>
                </a:r>
                <a:endParaRPr sz="1200">
                  <a:latin typeface="Lato" panose="020F0502020204030203" pitchFamily="34" charset="0"/>
                  <a:ea typeface="Lato" panose="020F0502020204030203" pitchFamily="34" charset="0"/>
                  <a:cs typeface="Lato" panose="020F0502020204030203" pitchFamily="34" charset="0"/>
                </a:endParaRPr>
              </a:p>
            </p:txBody>
          </p:sp>
          <p:sp>
            <p:nvSpPr>
              <p:cNvPr id="62" name="Google Shape;352;p24">
                <a:extLst>
                  <a:ext uri="{FF2B5EF4-FFF2-40B4-BE49-F238E27FC236}">
                    <a16:creationId xmlns:a16="http://schemas.microsoft.com/office/drawing/2014/main" id="{7121827E-5E77-4A53-AD4D-E48D762EACFA}"/>
                  </a:ext>
                </a:extLst>
              </p:cNvPr>
              <p:cNvSpPr/>
              <p:nvPr/>
            </p:nvSpPr>
            <p:spPr>
              <a:xfrm>
                <a:off x="9164779" y="5595426"/>
                <a:ext cx="263237" cy="262800"/>
              </a:xfrm>
              <a:prstGeom prst="ellipse">
                <a:avLst/>
              </a:prstGeom>
              <a:solidFill>
                <a:srgbClr val="EE2C3C"/>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600" dirty="0">
                    <a:solidFill>
                      <a:schemeClr val="lt1"/>
                    </a:solidFill>
                    <a:latin typeface="Lato" panose="020F0502020204030203" pitchFamily="34" charset="0"/>
                    <a:ea typeface="Lato" panose="020F0502020204030203" pitchFamily="34" charset="0"/>
                    <a:cs typeface="Lato" panose="020F0502020204030203" pitchFamily="34" charset="0"/>
                    <a:sym typeface="Calibri"/>
                  </a:rPr>
                  <a:t>1</a:t>
                </a:r>
                <a:endParaRPr sz="1200" dirty="0">
                  <a:latin typeface="Lato" panose="020F0502020204030203" pitchFamily="34" charset="0"/>
                  <a:ea typeface="Lato" panose="020F0502020204030203" pitchFamily="34" charset="0"/>
                  <a:cs typeface="Lato" panose="020F0502020204030203" pitchFamily="34" charset="0"/>
                </a:endParaRPr>
              </a:p>
            </p:txBody>
          </p:sp>
          <p:sp>
            <p:nvSpPr>
              <p:cNvPr id="63" name="Google Shape;353;p24">
                <a:extLst>
                  <a:ext uri="{FF2B5EF4-FFF2-40B4-BE49-F238E27FC236}">
                    <a16:creationId xmlns:a16="http://schemas.microsoft.com/office/drawing/2014/main" id="{BFDC9566-4BC2-4657-9189-5D11FA3B10B1}"/>
                  </a:ext>
                </a:extLst>
              </p:cNvPr>
              <p:cNvSpPr/>
              <p:nvPr/>
            </p:nvSpPr>
            <p:spPr>
              <a:xfrm>
                <a:off x="10165771" y="3849753"/>
                <a:ext cx="263237" cy="262800"/>
              </a:xfrm>
              <a:prstGeom prst="ellipse">
                <a:avLst/>
              </a:prstGeom>
              <a:solidFill>
                <a:srgbClr val="EE2C3C"/>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600">
                    <a:solidFill>
                      <a:schemeClr val="lt1"/>
                    </a:solidFill>
                    <a:latin typeface="Lato" panose="020F0502020204030203" pitchFamily="34" charset="0"/>
                    <a:ea typeface="Lato" panose="020F0502020204030203" pitchFamily="34" charset="0"/>
                    <a:cs typeface="Lato" panose="020F0502020204030203" pitchFamily="34" charset="0"/>
                    <a:sym typeface="Calibri"/>
                  </a:rPr>
                  <a:t>2</a:t>
                </a:r>
                <a:endParaRPr sz="1200">
                  <a:latin typeface="Lato" panose="020F0502020204030203" pitchFamily="34" charset="0"/>
                  <a:ea typeface="Lato" panose="020F0502020204030203" pitchFamily="34" charset="0"/>
                  <a:cs typeface="Lato" panose="020F0502020204030203" pitchFamily="34" charset="0"/>
                </a:endParaRPr>
              </a:p>
            </p:txBody>
          </p:sp>
          <p:sp>
            <p:nvSpPr>
              <p:cNvPr id="64" name="Google Shape;354;p24">
                <a:extLst>
                  <a:ext uri="{FF2B5EF4-FFF2-40B4-BE49-F238E27FC236}">
                    <a16:creationId xmlns:a16="http://schemas.microsoft.com/office/drawing/2014/main" id="{4CC55447-3077-424E-A459-F06A467B6D87}"/>
                  </a:ext>
                </a:extLst>
              </p:cNvPr>
              <p:cNvSpPr/>
              <p:nvPr/>
            </p:nvSpPr>
            <p:spPr>
              <a:xfrm>
                <a:off x="11111342" y="5595426"/>
                <a:ext cx="263237" cy="262800"/>
              </a:xfrm>
              <a:prstGeom prst="ellipse">
                <a:avLst/>
              </a:prstGeom>
              <a:solidFill>
                <a:srgbClr val="EE2C3C"/>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600" dirty="0">
                    <a:solidFill>
                      <a:schemeClr val="lt1"/>
                    </a:solidFill>
                    <a:latin typeface="Lato" panose="020F0502020204030203" pitchFamily="34" charset="0"/>
                    <a:ea typeface="Lato" panose="020F0502020204030203" pitchFamily="34" charset="0"/>
                    <a:cs typeface="Lato" panose="020F0502020204030203" pitchFamily="34" charset="0"/>
                    <a:sym typeface="Calibri"/>
                  </a:rPr>
                  <a:t>3</a:t>
                </a:r>
                <a:endParaRPr sz="1200" dirty="0">
                  <a:latin typeface="Lato" panose="020F0502020204030203" pitchFamily="34" charset="0"/>
                  <a:ea typeface="Lato" panose="020F0502020204030203" pitchFamily="34" charset="0"/>
                  <a:cs typeface="Lato" panose="020F0502020204030203" pitchFamily="34" charset="0"/>
                </a:endParaRPr>
              </a:p>
            </p:txBody>
          </p:sp>
        </p:grpSp>
      </p:grpSp>
    </p:spTree>
    <p:extLst>
      <p:ext uri="{BB962C8B-B14F-4D97-AF65-F5344CB8AC3E}">
        <p14:creationId xmlns:p14="http://schemas.microsoft.com/office/powerpoint/2010/main" val="1072101496"/>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WiFi Networking">
            <a:extLst>
              <a:ext uri="{FF2B5EF4-FFF2-40B4-BE49-F238E27FC236}">
                <a16:creationId xmlns:a16="http://schemas.microsoft.com/office/drawing/2014/main" id="{EBE9BD2D-4612-4262-8CBD-5B5902B90884}"/>
              </a:ext>
            </a:extLst>
          </p:cNvPr>
          <p:cNvSpPr txBox="1"/>
          <p:nvPr/>
        </p:nvSpPr>
        <p:spPr>
          <a:xfrm>
            <a:off x="2650853" y="291408"/>
            <a:ext cx="6890295"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gn="ctr">
              <a:defRPr sz="2400">
                <a:latin typeface="Lato Semibold"/>
                <a:ea typeface="Lato Semibold"/>
                <a:cs typeface="Lato Semibold"/>
                <a:sym typeface="Lato Semibold"/>
              </a:defRPr>
            </a:lvl1pPr>
          </a:lstStyle>
          <a:p>
            <a:r>
              <a:rPr lang="en-US" dirty="0"/>
              <a:t>PRIVACY AND OTHER CONCERNS</a:t>
            </a:r>
          </a:p>
        </p:txBody>
      </p:sp>
      <p:sp>
        <p:nvSpPr>
          <p:cNvPr id="9" name="Content Placeholder 2">
            <a:extLst>
              <a:ext uri="{FF2B5EF4-FFF2-40B4-BE49-F238E27FC236}">
                <a16:creationId xmlns:a16="http://schemas.microsoft.com/office/drawing/2014/main" id="{531AF21D-B8F7-46D5-9B6E-50D03B1B9314}"/>
              </a:ext>
            </a:extLst>
          </p:cNvPr>
          <p:cNvSpPr txBox="1">
            <a:spLocks/>
          </p:cNvSpPr>
          <p:nvPr/>
        </p:nvSpPr>
        <p:spPr>
          <a:xfrm>
            <a:off x="1361162" y="862339"/>
            <a:ext cx="9469676" cy="5509103"/>
          </a:xfrm>
          <a:prstGeom prst="roundRect">
            <a:avLst>
              <a:gd name="adj" fmla="val 5076"/>
            </a:avLst>
          </a:prstGeom>
          <a:noFill/>
          <a:ln w="28575">
            <a:solidFill>
              <a:srgbClr val="F4AB35"/>
            </a:solidFill>
          </a:ln>
        </p:spPr>
        <p:txBody>
          <a:bodyPr spcFirstLastPara="1" wrap="square" lIns="0" tIns="0" rIns="0" bIns="0" anchor="ctr" anchorCtr="0">
            <a:noAutofit/>
          </a:bodyPr>
          <a:lstStyle>
            <a:defPPr marR="0" lvl="0" algn="l" rtl="0">
              <a:lnSpc>
                <a:spcPct val="100000"/>
              </a:lnSpc>
              <a:spcBef>
                <a:spcPts val="0"/>
              </a:spcBef>
              <a:spcAft>
                <a:spcPts val="0"/>
              </a:spcAft>
              <a:defRPr/>
            </a:defPPr>
            <a:lvl1pPr marL="0" indent="0" algn="ctr">
              <a:spcBef>
                <a:spcPts val="400"/>
              </a:spcBef>
              <a:spcAft>
                <a:spcPts val="400"/>
              </a:spcAft>
              <a:buClr>
                <a:srgbClr val="EE283C"/>
              </a:buClr>
              <a:buSzPct val="100000"/>
              <a:buNone/>
              <a:defRPr sz="1800" b="1">
                <a:latin typeface="Lato" panose="020F0502020204030203" pitchFamily="34" charset="0"/>
                <a:ea typeface="Lato" panose="020F0502020204030203" pitchFamily="34" charset="0"/>
                <a:cs typeface="Lato" panose="020F0502020204030203" pitchFamily="34" charset="0"/>
              </a:defRPr>
            </a:lvl1pPr>
            <a:lvl2pPr marL="914400" indent="-342900">
              <a:lnSpc>
                <a:spcPct val="90000"/>
              </a:lnSpc>
              <a:spcBef>
                <a:spcPts val="1000"/>
              </a:spcBef>
              <a:buSzPts val="1800"/>
              <a:buChar char="•"/>
              <a:defRPr sz="2800">
                <a:latin typeface="Calibri"/>
                <a:ea typeface="Calibri"/>
                <a:cs typeface="Calibri"/>
              </a:defRPr>
            </a:lvl2pPr>
            <a:lvl3pPr marL="1371600" indent="-406400">
              <a:lnSpc>
                <a:spcPct val="90000"/>
              </a:lnSpc>
              <a:spcBef>
                <a:spcPts val="1000"/>
              </a:spcBef>
              <a:buSzPts val="2800"/>
              <a:buChar char="•"/>
              <a:defRPr sz="2800">
                <a:latin typeface="Calibri"/>
                <a:ea typeface="Calibri"/>
                <a:cs typeface="Calibri"/>
              </a:defRPr>
            </a:lvl3pPr>
            <a:lvl4pPr marL="1828800" indent="-406400">
              <a:lnSpc>
                <a:spcPct val="90000"/>
              </a:lnSpc>
              <a:spcBef>
                <a:spcPts val="1000"/>
              </a:spcBef>
              <a:buSzPts val="2800"/>
              <a:buChar char="•"/>
              <a:defRPr sz="2800">
                <a:latin typeface="Calibri"/>
                <a:ea typeface="Calibri"/>
                <a:cs typeface="Calibri"/>
              </a:defRPr>
            </a:lvl4pPr>
            <a:lvl5pPr marL="2286000" indent="-406400">
              <a:lnSpc>
                <a:spcPct val="90000"/>
              </a:lnSpc>
              <a:spcBef>
                <a:spcPts val="1000"/>
              </a:spcBef>
              <a:buSzPts val="2800"/>
              <a:buChar char="•"/>
              <a:defRPr sz="2800">
                <a:latin typeface="Calibri"/>
                <a:ea typeface="Calibri"/>
                <a:cs typeface="Calibri"/>
              </a:defRPr>
            </a:lvl5pPr>
            <a:lvl6pPr marL="2743200" indent="-342900">
              <a:lnSpc>
                <a:spcPct val="90000"/>
              </a:lnSpc>
              <a:spcBef>
                <a:spcPts val="1000"/>
              </a:spcBef>
              <a:buSzPts val="1800"/>
              <a:buChar char="•"/>
              <a:defRPr sz="3000">
                <a:latin typeface="Calibri"/>
                <a:ea typeface="Calibri"/>
                <a:cs typeface="Calibri"/>
              </a:defRPr>
            </a:lvl6pPr>
            <a:lvl7pPr marL="3200400" indent="-342900">
              <a:lnSpc>
                <a:spcPct val="90000"/>
              </a:lnSpc>
              <a:spcBef>
                <a:spcPts val="1000"/>
              </a:spcBef>
              <a:buSzPts val="1800"/>
              <a:buChar char="•"/>
              <a:defRPr sz="3000">
                <a:latin typeface="Calibri"/>
                <a:ea typeface="Calibri"/>
                <a:cs typeface="Calibri"/>
              </a:defRPr>
            </a:lvl7pPr>
            <a:lvl8pPr marL="3657600" indent="-342900">
              <a:lnSpc>
                <a:spcPct val="90000"/>
              </a:lnSpc>
              <a:spcBef>
                <a:spcPts val="1000"/>
              </a:spcBef>
              <a:buSzPts val="1800"/>
              <a:buChar char="•"/>
              <a:defRPr sz="3000">
                <a:latin typeface="Calibri"/>
                <a:ea typeface="Calibri"/>
                <a:cs typeface="Calibri"/>
              </a:defRPr>
            </a:lvl8pPr>
            <a:lvl9pPr marL="4114800" indent="-342900">
              <a:lnSpc>
                <a:spcPct val="90000"/>
              </a:lnSpc>
              <a:spcBef>
                <a:spcPts val="1000"/>
              </a:spcBef>
              <a:buSzPts val="1800"/>
              <a:buChar char="•"/>
              <a:defRPr sz="3000">
                <a:latin typeface="Calibri"/>
                <a:ea typeface="Calibri"/>
                <a:cs typeface="Calibri"/>
              </a:defRPr>
            </a:lvl9pPr>
          </a:lstStyle>
          <a:p>
            <a:pPr marL="347472" indent="-347472" algn="l" hangingPunct="0">
              <a:lnSpc>
                <a:spcPct val="98000"/>
              </a:lnSpc>
              <a:buFont typeface="Wingdings" panose="05000000000000000000" pitchFamily="2" charset="2"/>
              <a:buChar char=""/>
            </a:pPr>
            <a:r>
              <a:rPr lang="en-US" sz="1600" b="0" dirty="0">
                <a:sym typeface="Calibri"/>
              </a:rPr>
              <a:t>Data privacy and security are the first steps</a:t>
            </a:r>
          </a:p>
          <a:p>
            <a:pPr marL="347472" indent="-347472" algn="l" hangingPunct="0">
              <a:lnSpc>
                <a:spcPct val="98000"/>
              </a:lnSpc>
              <a:buFont typeface="Wingdings" panose="05000000000000000000" pitchFamily="2" charset="2"/>
              <a:buChar char=""/>
            </a:pPr>
            <a:r>
              <a:rPr lang="en-US" sz="1600" b="0" dirty="0">
                <a:sym typeface="Calibri"/>
              </a:rPr>
              <a:t>Key regulation: GDPR, Truth of Lending Act, Facebook and Cambridge Analytics Controversy, controversy over recommendations, opinion building, news and content filtering, and many more </a:t>
            </a:r>
          </a:p>
          <a:p>
            <a:pPr marL="347472" indent="-347472" algn="l" hangingPunct="0">
              <a:lnSpc>
                <a:spcPct val="98000"/>
              </a:lnSpc>
              <a:buFont typeface="Wingdings" panose="05000000000000000000" pitchFamily="2" charset="2"/>
              <a:buChar char=""/>
            </a:pPr>
            <a:r>
              <a:rPr lang="en-US" sz="1600" b="0" dirty="0">
                <a:sym typeface="Calibri"/>
              </a:rPr>
              <a:t>We will see evolution towards</a:t>
            </a:r>
          </a:p>
          <a:p>
            <a:pPr marL="576000" indent="-347472" algn="l" hangingPunct="0">
              <a:buFont typeface="Wingdings" panose="05000000000000000000" pitchFamily="2" charset="2"/>
              <a:buChar char="l"/>
            </a:pPr>
            <a:r>
              <a:rPr lang="en-US" sz="1600" b="0" dirty="0">
                <a:sym typeface="Calibri"/>
              </a:rPr>
              <a:t>Right to forget</a:t>
            </a:r>
          </a:p>
          <a:p>
            <a:pPr marL="576000" indent="-347472" algn="l" hangingPunct="0">
              <a:buFont typeface="Wingdings" panose="05000000000000000000" pitchFamily="2" charset="2"/>
              <a:buChar char="l"/>
            </a:pPr>
            <a:r>
              <a:rPr lang="en-US" sz="1600" b="0" dirty="0">
                <a:sym typeface="Calibri"/>
              </a:rPr>
              <a:t>Right to exclude data from intelligence creation</a:t>
            </a:r>
          </a:p>
          <a:p>
            <a:pPr marL="576000" indent="-347472" algn="l" hangingPunct="0">
              <a:buFont typeface="Wingdings" panose="05000000000000000000" pitchFamily="2" charset="2"/>
              <a:buChar char="l"/>
            </a:pPr>
            <a:r>
              <a:rPr lang="en-US" sz="1600" b="0" dirty="0">
                <a:sym typeface="Calibri"/>
              </a:rPr>
              <a:t>Movement of data across regions </a:t>
            </a:r>
          </a:p>
          <a:p>
            <a:pPr marL="576000" indent="-347472" algn="l" hangingPunct="0">
              <a:buFont typeface="Wingdings" panose="05000000000000000000" pitchFamily="2" charset="2"/>
              <a:buChar char="l"/>
            </a:pPr>
            <a:r>
              <a:rPr lang="en-US" sz="1600" b="0" dirty="0">
                <a:sym typeface="Calibri"/>
              </a:rPr>
              <a:t>Reason codes and transparency while models are used for decision-making</a:t>
            </a:r>
          </a:p>
          <a:p>
            <a:pPr marL="576000" indent="-347472" algn="l" hangingPunct="0">
              <a:buFont typeface="Wingdings" panose="05000000000000000000" pitchFamily="2" charset="2"/>
              <a:buChar char="l"/>
            </a:pPr>
            <a:r>
              <a:rPr lang="en-US" sz="1600" b="0" dirty="0">
                <a:sym typeface="Calibri"/>
              </a:rPr>
              <a:t>Abuse and discrimination</a:t>
            </a:r>
          </a:p>
          <a:p>
            <a:pPr marL="347472" indent="-347472" algn="l" hangingPunct="0">
              <a:lnSpc>
                <a:spcPct val="98000"/>
              </a:lnSpc>
              <a:buFont typeface="Wingdings" panose="05000000000000000000" pitchFamily="2" charset="2"/>
              <a:buChar char=""/>
            </a:pPr>
            <a:r>
              <a:rPr lang="en-US" sz="1600" b="0" dirty="0">
                <a:sym typeface="Calibri"/>
              </a:rPr>
              <a:t>Ethics of machine learning and AI</a:t>
            </a:r>
          </a:p>
          <a:p>
            <a:pPr marL="576000" indent="-347472" algn="l" hangingPunct="0">
              <a:buFont typeface="Wingdings" panose="05000000000000000000" pitchFamily="2" charset="2"/>
              <a:buChar char="l"/>
            </a:pPr>
            <a:r>
              <a:rPr lang="en-US" sz="1600" b="0" dirty="0">
                <a:sym typeface="Calibri"/>
              </a:rPr>
              <a:t>Job loss, which though often discussed, is probably not the most important aspect</a:t>
            </a:r>
          </a:p>
          <a:p>
            <a:pPr marL="576000" indent="-347472" algn="l" hangingPunct="0">
              <a:buFont typeface="Wingdings" panose="05000000000000000000" pitchFamily="2" charset="2"/>
              <a:buChar char="l"/>
            </a:pPr>
            <a:r>
              <a:rPr lang="en-US" sz="1600" b="0" dirty="0">
                <a:sym typeface="Calibri"/>
              </a:rPr>
              <a:t>Responsibility and accountability when a model is used for decision-making</a:t>
            </a:r>
          </a:p>
          <a:p>
            <a:pPr marL="576000" indent="-347472" algn="l" hangingPunct="0">
              <a:buFont typeface="Wingdings" panose="05000000000000000000" pitchFamily="2" charset="2"/>
              <a:buChar char="l"/>
            </a:pPr>
            <a:r>
              <a:rPr lang="en-US" sz="1600" b="0" dirty="0">
                <a:sym typeface="Calibri"/>
              </a:rPr>
              <a:t>Identifying and handling black swan events</a:t>
            </a:r>
          </a:p>
          <a:p>
            <a:pPr marL="576000" indent="-347472" algn="l" hangingPunct="0">
              <a:buFont typeface="Wingdings" panose="05000000000000000000" pitchFamily="2" charset="2"/>
              <a:buChar char="l"/>
            </a:pPr>
            <a:r>
              <a:rPr lang="en-US" sz="1600" b="0" dirty="0">
                <a:sym typeface="Calibri"/>
              </a:rPr>
              <a:t>Discrimination and bias</a:t>
            </a:r>
          </a:p>
          <a:p>
            <a:pPr marL="576000" indent="-347472" algn="l" hangingPunct="0">
              <a:buFont typeface="Wingdings" panose="05000000000000000000" pitchFamily="2" charset="2"/>
              <a:buChar char="l"/>
            </a:pPr>
            <a:r>
              <a:rPr lang="en-US" sz="1600" b="0" dirty="0">
                <a:sym typeface="Calibri"/>
              </a:rPr>
              <a:t>Fear of loss of control</a:t>
            </a:r>
          </a:p>
          <a:p>
            <a:pPr marL="576000" indent="-347472" algn="l" hangingPunct="0">
              <a:buFont typeface="Wingdings" panose="05000000000000000000" pitchFamily="2" charset="2"/>
              <a:buChar char="l"/>
            </a:pPr>
            <a:r>
              <a:rPr lang="en-US" sz="1600" b="0" dirty="0">
                <a:sym typeface="Calibri"/>
              </a:rPr>
              <a:t>Ownership of data and the rise of the big brother</a:t>
            </a:r>
          </a:p>
        </p:txBody>
      </p:sp>
    </p:spTree>
    <p:extLst>
      <p:ext uri="{BB962C8B-B14F-4D97-AF65-F5344CB8AC3E}">
        <p14:creationId xmlns:p14="http://schemas.microsoft.com/office/powerpoint/2010/main" val="166006060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Google Shape;211;p37">
            <a:extLst>
              <a:ext uri="{FF2B5EF4-FFF2-40B4-BE49-F238E27FC236}">
                <a16:creationId xmlns:a16="http://schemas.microsoft.com/office/drawing/2014/main" id="{95EB2928-428C-4052-AD57-88B71DCFF4D3}"/>
              </a:ext>
            </a:extLst>
          </p:cNvPr>
          <p:cNvSpPr txBox="1"/>
          <p:nvPr/>
        </p:nvSpPr>
        <p:spPr>
          <a:xfrm>
            <a:off x="415599" y="2875020"/>
            <a:ext cx="11360802" cy="1107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3" tIns="91423" rIns="91423" bIns="91423" anchor="ctr">
            <a:spAutoFit/>
          </a:bodyPr>
          <a:lstStyle>
            <a:lvl1pPr algn="ctr">
              <a:defRPr sz="4500">
                <a:solidFill>
                  <a:srgbClr val="F4AB35"/>
                </a:solidFill>
                <a:latin typeface="Lato Regular"/>
                <a:ea typeface="Lato Regular"/>
                <a:cs typeface="Lato Regular"/>
                <a:sym typeface="Lato Regular"/>
              </a:defRPr>
            </a:lvl1pPr>
          </a:lstStyle>
          <a:p>
            <a:r>
              <a:rPr lang="en-IN" sz="6000" b="1" dirty="0"/>
              <a:t>Case Studies</a:t>
            </a:r>
          </a:p>
        </p:txBody>
      </p:sp>
    </p:spTree>
    <p:extLst>
      <p:ext uri="{BB962C8B-B14F-4D97-AF65-F5344CB8AC3E}">
        <p14:creationId xmlns:p14="http://schemas.microsoft.com/office/powerpoint/2010/main" val="110913543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WiFi Networking">
            <a:extLst>
              <a:ext uri="{FF2B5EF4-FFF2-40B4-BE49-F238E27FC236}">
                <a16:creationId xmlns:a16="http://schemas.microsoft.com/office/drawing/2014/main" id="{EBE9BD2D-4612-4262-8CBD-5B5902B90884}"/>
              </a:ext>
            </a:extLst>
          </p:cNvPr>
          <p:cNvSpPr txBox="1"/>
          <p:nvPr/>
        </p:nvSpPr>
        <p:spPr>
          <a:xfrm>
            <a:off x="1536700" y="291408"/>
            <a:ext cx="9118600"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ctr">
              <a:defRPr sz="2400">
                <a:latin typeface="Lato Semibold"/>
                <a:ea typeface="Lato Semibold"/>
                <a:cs typeface="Lato Semibold"/>
                <a:sym typeface="Lato Semibold"/>
              </a:defRPr>
            </a:lvl1pPr>
          </a:lstStyle>
          <a:p>
            <a:r>
              <a:rPr lang="en-US" dirty="0"/>
              <a:t>CASE STUDY-1</a:t>
            </a:r>
          </a:p>
        </p:txBody>
      </p:sp>
      <p:sp>
        <p:nvSpPr>
          <p:cNvPr id="9" name="Content Placeholder 2">
            <a:extLst>
              <a:ext uri="{FF2B5EF4-FFF2-40B4-BE49-F238E27FC236}">
                <a16:creationId xmlns:a16="http://schemas.microsoft.com/office/drawing/2014/main" id="{531AF21D-B8F7-46D5-9B6E-50D03B1B9314}"/>
              </a:ext>
            </a:extLst>
          </p:cNvPr>
          <p:cNvSpPr txBox="1">
            <a:spLocks/>
          </p:cNvSpPr>
          <p:nvPr/>
        </p:nvSpPr>
        <p:spPr>
          <a:xfrm>
            <a:off x="1187784" y="1108084"/>
            <a:ext cx="9816432" cy="4641832"/>
          </a:xfrm>
          <a:prstGeom prst="roundRect">
            <a:avLst>
              <a:gd name="adj" fmla="val 5076"/>
            </a:avLst>
          </a:prstGeom>
          <a:noFill/>
          <a:ln w="28575">
            <a:solidFill>
              <a:srgbClr val="F4AB35"/>
            </a:solidFill>
          </a:ln>
        </p:spPr>
        <p:txBody>
          <a:bodyPr spcFirstLastPara="1" wrap="square" lIns="0" tIns="0" rIns="0" bIns="0" anchor="ctr" anchorCtr="0">
            <a:noAutofit/>
          </a:bodyPr>
          <a:lstStyle>
            <a:defPPr marR="0" lvl="0" algn="l" rtl="0">
              <a:lnSpc>
                <a:spcPct val="100000"/>
              </a:lnSpc>
              <a:spcBef>
                <a:spcPts val="0"/>
              </a:spcBef>
              <a:spcAft>
                <a:spcPts val="0"/>
              </a:spcAft>
              <a:defRPr/>
            </a:defPPr>
            <a:lvl1pPr marL="0" indent="0" algn="ctr">
              <a:spcBef>
                <a:spcPts val="400"/>
              </a:spcBef>
              <a:spcAft>
                <a:spcPts val="400"/>
              </a:spcAft>
              <a:buClr>
                <a:srgbClr val="EE283C"/>
              </a:buClr>
              <a:buSzPct val="100000"/>
              <a:buNone/>
              <a:defRPr sz="1800" b="1">
                <a:latin typeface="Lato" panose="020F0502020204030203" pitchFamily="34" charset="0"/>
                <a:ea typeface="Lato" panose="020F0502020204030203" pitchFamily="34" charset="0"/>
                <a:cs typeface="Lato" panose="020F0502020204030203" pitchFamily="34" charset="0"/>
              </a:defRPr>
            </a:lvl1pPr>
            <a:lvl2pPr marL="914400" indent="-342900">
              <a:lnSpc>
                <a:spcPct val="90000"/>
              </a:lnSpc>
              <a:spcBef>
                <a:spcPts val="1000"/>
              </a:spcBef>
              <a:buSzPts val="1800"/>
              <a:buChar char="•"/>
              <a:defRPr sz="2800">
                <a:latin typeface="Calibri"/>
                <a:ea typeface="Calibri"/>
                <a:cs typeface="Calibri"/>
              </a:defRPr>
            </a:lvl2pPr>
            <a:lvl3pPr marL="1371600" indent="-406400">
              <a:lnSpc>
                <a:spcPct val="90000"/>
              </a:lnSpc>
              <a:spcBef>
                <a:spcPts val="1000"/>
              </a:spcBef>
              <a:buSzPts val="2800"/>
              <a:buChar char="•"/>
              <a:defRPr sz="2800">
                <a:latin typeface="Calibri"/>
                <a:ea typeface="Calibri"/>
                <a:cs typeface="Calibri"/>
              </a:defRPr>
            </a:lvl3pPr>
            <a:lvl4pPr marL="1828800" indent="-406400">
              <a:lnSpc>
                <a:spcPct val="90000"/>
              </a:lnSpc>
              <a:spcBef>
                <a:spcPts val="1000"/>
              </a:spcBef>
              <a:buSzPts val="2800"/>
              <a:buChar char="•"/>
              <a:defRPr sz="2800">
                <a:latin typeface="Calibri"/>
                <a:ea typeface="Calibri"/>
                <a:cs typeface="Calibri"/>
              </a:defRPr>
            </a:lvl4pPr>
            <a:lvl5pPr marL="2286000" indent="-406400">
              <a:lnSpc>
                <a:spcPct val="90000"/>
              </a:lnSpc>
              <a:spcBef>
                <a:spcPts val="1000"/>
              </a:spcBef>
              <a:buSzPts val="2800"/>
              <a:buChar char="•"/>
              <a:defRPr sz="2800">
                <a:latin typeface="Calibri"/>
                <a:ea typeface="Calibri"/>
                <a:cs typeface="Calibri"/>
              </a:defRPr>
            </a:lvl5pPr>
            <a:lvl6pPr marL="2743200" indent="-342900">
              <a:lnSpc>
                <a:spcPct val="90000"/>
              </a:lnSpc>
              <a:spcBef>
                <a:spcPts val="1000"/>
              </a:spcBef>
              <a:buSzPts val="1800"/>
              <a:buChar char="•"/>
              <a:defRPr sz="3000">
                <a:latin typeface="Calibri"/>
                <a:ea typeface="Calibri"/>
                <a:cs typeface="Calibri"/>
              </a:defRPr>
            </a:lvl6pPr>
            <a:lvl7pPr marL="3200400" indent="-342900">
              <a:lnSpc>
                <a:spcPct val="90000"/>
              </a:lnSpc>
              <a:spcBef>
                <a:spcPts val="1000"/>
              </a:spcBef>
              <a:buSzPts val="1800"/>
              <a:buChar char="•"/>
              <a:defRPr sz="3000">
                <a:latin typeface="Calibri"/>
                <a:ea typeface="Calibri"/>
                <a:cs typeface="Calibri"/>
              </a:defRPr>
            </a:lvl7pPr>
            <a:lvl8pPr marL="3657600" indent="-342900">
              <a:lnSpc>
                <a:spcPct val="90000"/>
              </a:lnSpc>
              <a:spcBef>
                <a:spcPts val="1000"/>
              </a:spcBef>
              <a:buSzPts val="1800"/>
              <a:buChar char="•"/>
              <a:defRPr sz="3000">
                <a:latin typeface="Calibri"/>
                <a:ea typeface="Calibri"/>
                <a:cs typeface="Calibri"/>
              </a:defRPr>
            </a:lvl8pPr>
            <a:lvl9pPr marL="4114800" indent="-342900">
              <a:lnSpc>
                <a:spcPct val="90000"/>
              </a:lnSpc>
              <a:spcBef>
                <a:spcPts val="1000"/>
              </a:spcBef>
              <a:buSzPts val="1800"/>
              <a:buChar char="•"/>
              <a:defRPr sz="3000">
                <a:latin typeface="Calibri"/>
                <a:ea typeface="Calibri"/>
                <a:cs typeface="Calibri"/>
              </a:defRPr>
            </a:lvl9pPr>
          </a:lstStyle>
          <a:p>
            <a:pPr marL="347472" indent="-347472" algn="l" hangingPunct="0">
              <a:lnSpc>
                <a:spcPct val="98000"/>
              </a:lnSpc>
              <a:spcBef>
                <a:spcPts val="0"/>
              </a:spcBef>
              <a:spcAft>
                <a:spcPts val="0"/>
              </a:spcAft>
              <a:buFont typeface="Wingdings" panose="05000000000000000000" pitchFamily="2" charset="2"/>
              <a:buChar char=""/>
            </a:pPr>
            <a:r>
              <a:rPr lang="en-US" sz="1600" b="0" dirty="0">
                <a:sym typeface="Calibri"/>
              </a:rPr>
              <a:t>You are the digital head of an auto insurance company</a:t>
            </a:r>
          </a:p>
          <a:p>
            <a:pPr marL="347472" indent="-347472" algn="l" hangingPunct="0">
              <a:lnSpc>
                <a:spcPct val="98000"/>
              </a:lnSpc>
              <a:spcBef>
                <a:spcPts val="0"/>
              </a:spcBef>
              <a:spcAft>
                <a:spcPts val="0"/>
              </a:spcAft>
              <a:buFont typeface="Wingdings" panose="05000000000000000000" pitchFamily="2" charset="2"/>
              <a:buChar char=""/>
            </a:pPr>
            <a:r>
              <a:rPr lang="en-US" sz="1600" b="0" dirty="0">
                <a:sym typeface="Calibri"/>
              </a:rPr>
              <a:t>Currently, for renewing policies, the company follows the process mentioned below</a:t>
            </a:r>
          </a:p>
          <a:p>
            <a:pPr marL="576000" indent="-347472" algn="l" hangingPunct="0">
              <a:lnSpc>
                <a:spcPct val="98000"/>
              </a:lnSpc>
              <a:spcBef>
                <a:spcPts val="0"/>
              </a:spcBef>
              <a:spcAft>
                <a:spcPts val="0"/>
              </a:spcAft>
              <a:buFont typeface="Wingdings" panose="05000000000000000000" pitchFamily="2" charset="2"/>
              <a:buChar char="l"/>
            </a:pPr>
            <a:r>
              <a:rPr lang="en-US" sz="1600" b="0" dirty="0">
                <a:sym typeface="Calibri"/>
              </a:rPr>
              <a:t>One month before the renewal date, an email is sent to the customer with a </a:t>
            </a:r>
            <a:r>
              <a:rPr lang="en-US" sz="1600" b="0" dirty="0" err="1">
                <a:sym typeface="Calibri"/>
              </a:rPr>
              <a:t>customised</a:t>
            </a:r>
            <a:r>
              <a:rPr lang="en-US" sz="1600" b="0" dirty="0">
                <a:sym typeface="Calibri"/>
              </a:rPr>
              <a:t> link</a:t>
            </a:r>
          </a:p>
          <a:p>
            <a:pPr marL="576000" indent="-347472" algn="l" hangingPunct="0">
              <a:lnSpc>
                <a:spcPct val="98000"/>
              </a:lnSpc>
              <a:spcBef>
                <a:spcPts val="0"/>
              </a:spcBef>
              <a:spcAft>
                <a:spcPts val="0"/>
              </a:spcAft>
              <a:buFont typeface="Wingdings" panose="05000000000000000000" pitchFamily="2" charset="2"/>
              <a:buChar char="l"/>
            </a:pPr>
            <a:r>
              <a:rPr lang="en-US" sz="1600" b="0" dirty="0">
                <a:sym typeface="Calibri"/>
              </a:rPr>
              <a:t>The customer needs to upload any one KYC document (PAN, passport, driving license, Aadhar card) in the link</a:t>
            </a:r>
          </a:p>
          <a:p>
            <a:pPr marL="576000" indent="-347472" algn="l" hangingPunct="0">
              <a:lnSpc>
                <a:spcPct val="98000"/>
              </a:lnSpc>
              <a:spcBef>
                <a:spcPts val="0"/>
              </a:spcBef>
              <a:spcAft>
                <a:spcPts val="0"/>
              </a:spcAft>
              <a:buFont typeface="Wingdings" panose="05000000000000000000" pitchFamily="2" charset="2"/>
              <a:buChar char="l"/>
            </a:pPr>
            <a:r>
              <a:rPr lang="en-US" sz="1600" b="0" dirty="0">
                <a:sym typeface="Calibri"/>
              </a:rPr>
              <a:t>This document is reviewed by the back-end team. The document must satisfy the following conditions</a:t>
            </a:r>
          </a:p>
          <a:p>
            <a:pPr marL="576000" indent="-347472" algn="l" hangingPunct="0">
              <a:lnSpc>
                <a:spcPct val="98000"/>
              </a:lnSpc>
              <a:spcBef>
                <a:spcPts val="0"/>
              </a:spcBef>
              <a:spcAft>
                <a:spcPts val="0"/>
              </a:spcAft>
              <a:buFont typeface="Wingdings" panose="05000000000000000000" pitchFamily="2" charset="2"/>
              <a:buChar char="l"/>
            </a:pPr>
            <a:r>
              <a:rPr lang="en-US" sz="1600" b="0" dirty="0">
                <a:sym typeface="Calibri"/>
              </a:rPr>
              <a:t>It must be one of the three KYC documents submitted during the initial policy issuance</a:t>
            </a:r>
          </a:p>
          <a:p>
            <a:pPr marL="576000" indent="-347472" algn="l" hangingPunct="0">
              <a:lnSpc>
                <a:spcPct val="98000"/>
              </a:lnSpc>
              <a:spcBef>
                <a:spcPts val="0"/>
              </a:spcBef>
              <a:spcAft>
                <a:spcPts val="0"/>
              </a:spcAft>
              <a:buFont typeface="Wingdings" panose="05000000000000000000" pitchFamily="2" charset="2"/>
              <a:buChar char="l"/>
            </a:pPr>
            <a:r>
              <a:rPr lang="en-US" sz="1600" b="0" dirty="0">
                <a:sym typeface="Calibri"/>
              </a:rPr>
              <a:t>It must match the KYC document in terms of the number and photograph (e.g., PAN no, driving license number)</a:t>
            </a:r>
          </a:p>
          <a:p>
            <a:pPr marL="576000" indent="-347472" algn="l" hangingPunct="0">
              <a:lnSpc>
                <a:spcPct val="98000"/>
              </a:lnSpc>
              <a:spcBef>
                <a:spcPts val="0"/>
              </a:spcBef>
              <a:spcAft>
                <a:spcPts val="0"/>
              </a:spcAft>
              <a:buFont typeface="Wingdings" panose="05000000000000000000" pitchFamily="2" charset="2"/>
              <a:buChar char="l"/>
            </a:pPr>
            <a:r>
              <a:rPr lang="en-US" sz="1600" b="0" dirty="0">
                <a:sym typeface="Calibri"/>
              </a:rPr>
              <a:t>Once the document has been verified, a payment link is sent to the customer via email</a:t>
            </a:r>
          </a:p>
          <a:p>
            <a:pPr marL="576000" indent="-347472" algn="l" hangingPunct="0">
              <a:lnSpc>
                <a:spcPct val="98000"/>
              </a:lnSpc>
              <a:spcBef>
                <a:spcPts val="0"/>
              </a:spcBef>
              <a:spcAft>
                <a:spcPts val="0"/>
              </a:spcAft>
              <a:buFont typeface="Wingdings" panose="05000000000000000000" pitchFamily="2" charset="2"/>
              <a:buChar char="l"/>
            </a:pPr>
            <a:r>
              <a:rPr lang="en-US" sz="1600" b="0" dirty="0">
                <a:sym typeface="Calibri"/>
              </a:rPr>
              <a:t>Once the customer makes the payment, the new policy is issued to the customer. The soft copy is shared via email, and the hard copy is sent by physical mail</a:t>
            </a:r>
          </a:p>
          <a:p>
            <a:pPr marL="347472" indent="-347472" algn="l" hangingPunct="0">
              <a:lnSpc>
                <a:spcPct val="98000"/>
              </a:lnSpc>
              <a:spcBef>
                <a:spcPts val="0"/>
              </a:spcBef>
              <a:spcAft>
                <a:spcPts val="0"/>
              </a:spcAft>
              <a:buFont typeface="Wingdings" panose="05000000000000000000" pitchFamily="2" charset="2"/>
              <a:buChar char=""/>
            </a:pPr>
            <a:r>
              <a:rPr lang="en-US" sz="1600" b="0" dirty="0">
                <a:sym typeface="Calibri"/>
              </a:rPr>
              <a:t>How can we reimagine the process and identify how you will use AI to reimagine the process?</a:t>
            </a:r>
          </a:p>
        </p:txBody>
      </p:sp>
    </p:spTree>
    <p:extLst>
      <p:ext uri="{BB962C8B-B14F-4D97-AF65-F5344CB8AC3E}">
        <p14:creationId xmlns:p14="http://schemas.microsoft.com/office/powerpoint/2010/main" val="383763183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WiFi Networking">
            <a:extLst>
              <a:ext uri="{FF2B5EF4-FFF2-40B4-BE49-F238E27FC236}">
                <a16:creationId xmlns:a16="http://schemas.microsoft.com/office/drawing/2014/main" id="{EBE9BD2D-4612-4262-8CBD-5B5902B90884}"/>
              </a:ext>
            </a:extLst>
          </p:cNvPr>
          <p:cNvSpPr txBox="1"/>
          <p:nvPr/>
        </p:nvSpPr>
        <p:spPr>
          <a:xfrm>
            <a:off x="1536700" y="291408"/>
            <a:ext cx="9118600"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ctr">
              <a:defRPr sz="2400">
                <a:latin typeface="Lato Semibold"/>
                <a:ea typeface="Lato Semibold"/>
                <a:cs typeface="Lato Semibold"/>
                <a:sym typeface="Lato Semibold"/>
              </a:defRPr>
            </a:lvl1pPr>
          </a:lstStyle>
          <a:p>
            <a:r>
              <a:rPr lang="en-US" dirty="0"/>
              <a:t>CASE STUDY-2</a:t>
            </a:r>
          </a:p>
        </p:txBody>
      </p:sp>
      <p:sp>
        <p:nvSpPr>
          <p:cNvPr id="9" name="Content Placeholder 2">
            <a:extLst>
              <a:ext uri="{FF2B5EF4-FFF2-40B4-BE49-F238E27FC236}">
                <a16:creationId xmlns:a16="http://schemas.microsoft.com/office/drawing/2014/main" id="{531AF21D-B8F7-46D5-9B6E-50D03B1B9314}"/>
              </a:ext>
            </a:extLst>
          </p:cNvPr>
          <p:cNvSpPr txBox="1">
            <a:spLocks/>
          </p:cNvSpPr>
          <p:nvPr/>
        </p:nvSpPr>
        <p:spPr>
          <a:xfrm>
            <a:off x="1097548" y="1446598"/>
            <a:ext cx="9996905" cy="3964805"/>
          </a:xfrm>
          <a:prstGeom prst="roundRect">
            <a:avLst>
              <a:gd name="adj" fmla="val 5076"/>
            </a:avLst>
          </a:prstGeom>
          <a:noFill/>
          <a:ln w="28575">
            <a:solidFill>
              <a:srgbClr val="F4AB35"/>
            </a:solidFill>
          </a:ln>
        </p:spPr>
        <p:txBody>
          <a:bodyPr spcFirstLastPara="1" wrap="square" lIns="0" tIns="0" rIns="0" bIns="0" anchor="ctr" anchorCtr="0">
            <a:noAutofit/>
          </a:bodyPr>
          <a:lstStyle>
            <a:defPPr marR="0" lvl="0" algn="l" rtl="0">
              <a:lnSpc>
                <a:spcPct val="100000"/>
              </a:lnSpc>
              <a:spcBef>
                <a:spcPts val="0"/>
              </a:spcBef>
              <a:spcAft>
                <a:spcPts val="0"/>
              </a:spcAft>
              <a:defRPr/>
            </a:defPPr>
            <a:lvl1pPr marL="0" indent="0" algn="ctr">
              <a:spcBef>
                <a:spcPts val="400"/>
              </a:spcBef>
              <a:spcAft>
                <a:spcPts val="400"/>
              </a:spcAft>
              <a:buClr>
                <a:srgbClr val="EE283C"/>
              </a:buClr>
              <a:buSzPct val="100000"/>
              <a:buNone/>
              <a:defRPr sz="1800" b="1">
                <a:latin typeface="Lato" panose="020F0502020204030203" pitchFamily="34" charset="0"/>
                <a:ea typeface="Lato" panose="020F0502020204030203" pitchFamily="34" charset="0"/>
                <a:cs typeface="Lato" panose="020F0502020204030203" pitchFamily="34" charset="0"/>
              </a:defRPr>
            </a:lvl1pPr>
            <a:lvl2pPr marL="914400" indent="-342900">
              <a:lnSpc>
                <a:spcPct val="90000"/>
              </a:lnSpc>
              <a:spcBef>
                <a:spcPts val="1000"/>
              </a:spcBef>
              <a:buSzPts val="1800"/>
              <a:buChar char="•"/>
              <a:defRPr sz="2800">
                <a:latin typeface="Calibri"/>
                <a:ea typeface="Calibri"/>
                <a:cs typeface="Calibri"/>
              </a:defRPr>
            </a:lvl2pPr>
            <a:lvl3pPr marL="1371600" indent="-406400">
              <a:lnSpc>
                <a:spcPct val="90000"/>
              </a:lnSpc>
              <a:spcBef>
                <a:spcPts val="1000"/>
              </a:spcBef>
              <a:buSzPts val="2800"/>
              <a:buChar char="•"/>
              <a:defRPr sz="2800">
                <a:latin typeface="Calibri"/>
                <a:ea typeface="Calibri"/>
                <a:cs typeface="Calibri"/>
              </a:defRPr>
            </a:lvl3pPr>
            <a:lvl4pPr marL="1828800" indent="-406400">
              <a:lnSpc>
                <a:spcPct val="90000"/>
              </a:lnSpc>
              <a:spcBef>
                <a:spcPts val="1000"/>
              </a:spcBef>
              <a:buSzPts val="2800"/>
              <a:buChar char="•"/>
              <a:defRPr sz="2800">
                <a:latin typeface="Calibri"/>
                <a:ea typeface="Calibri"/>
                <a:cs typeface="Calibri"/>
              </a:defRPr>
            </a:lvl4pPr>
            <a:lvl5pPr marL="2286000" indent="-406400">
              <a:lnSpc>
                <a:spcPct val="90000"/>
              </a:lnSpc>
              <a:spcBef>
                <a:spcPts val="1000"/>
              </a:spcBef>
              <a:buSzPts val="2800"/>
              <a:buChar char="•"/>
              <a:defRPr sz="2800">
                <a:latin typeface="Calibri"/>
                <a:ea typeface="Calibri"/>
                <a:cs typeface="Calibri"/>
              </a:defRPr>
            </a:lvl5pPr>
            <a:lvl6pPr marL="2743200" indent="-342900">
              <a:lnSpc>
                <a:spcPct val="90000"/>
              </a:lnSpc>
              <a:spcBef>
                <a:spcPts val="1000"/>
              </a:spcBef>
              <a:buSzPts val="1800"/>
              <a:buChar char="•"/>
              <a:defRPr sz="3000">
                <a:latin typeface="Calibri"/>
                <a:ea typeface="Calibri"/>
                <a:cs typeface="Calibri"/>
              </a:defRPr>
            </a:lvl6pPr>
            <a:lvl7pPr marL="3200400" indent="-342900">
              <a:lnSpc>
                <a:spcPct val="90000"/>
              </a:lnSpc>
              <a:spcBef>
                <a:spcPts val="1000"/>
              </a:spcBef>
              <a:buSzPts val="1800"/>
              <a:buChar char="•"/>
              <a:defRPr sz="3000">
                <a:latin typeface="Calibri"/>
                <a:ea typeface="Calibri"/>
                <a:cs typeface="Calibri"/>
              </a:defRPr>
            </a:lvl7pPr>
            <a:lvl8pPr marL="3657600" indent="-342900">
              <a:lnSpc>
                <a:spcPct val="90000"/>
              </a:lnSpc>
              <a:spcBef>
                <a:spcPts val="1000"/>
              </a:spcBef>
              <a:buSzPts val="1800"/>
              <a:buChar char="•"/>
              <a:defRPr sz="3000">
                <a:latin typeface="Calibri"/>
                <a:ea typeface="Calibri"/>
                <a:cs typeface="Calibri"/>
              </a:defRPr>
            </a:lvl8pPr>
            <a:lvl9pPr marL="4114800" indent="-342900">
              <a:lnSpc>
                <a:spcPct val="90000"/>
              </a:lnSpc>
              <a:spcBef>
                <a:spcPts val="1000"/>
              </a:spcBef>
              <a:buSzPts val="1800"/>
              <a:buChar char="•"/>
              <a:defRPr sz="3000">
                <a:latin typeface="Calibri"/>
                <a:ea typeface="Calibri"/>
                <a:cs typeface="Calibri"/>
              </a:defRPr>
            </a:lvl9pPr>
          </a:lstStyle>
          <a:p>
            <a:pPr marL="347472" indent="-347472" algn="l" hangingPunct="0">
              <a:lnSpc>
                <a:spcPct val="98000"/>
              </a:lnSpc>
              <a:spcBef>
                <a:spcPts val="0"/>
              </a:spcBef>
              <a:spcAft>
                <a:spcPts val="0"/>
              </a:spcAft>
              <a:buFont typeface="Wingdings" panose="05000000000000000000" pitchFamily="2" charset="2"/>
              <a:buChar char=""/>
            </a:pPr>
            <a:r>
              <a:rPr lang="en-US" sz="2000" b="0" dirty="0">
                <a:sym typeface="Calibri"/>
              </a:rPr>
              <a:t>You are the Head of Data Science at a bank</a:t>
            </a:r>
          </a:p>
          <a:p>
            <a:pPr marL="347472" indent="-347472" algn="l" hangingPunct="0">
              <a:lnSpc>
                <a:spcPct val="98000"/>
              </a:lnSpc>
              <a:spcBef>
                <a:spcPts val="0"/>
              </a:spcBef>
              <a:spcAft>
                <a:spcPts val="0"/>
              </a:spcAft>
              <a:buFont typeface="Wingdings" panose="05000000000000000000" pitchFamily="2" charset="2"/>
              <a:buChar char=""/>
            </a:pPr>
            <a:r>
              <a:rPr lang="en-US" sz="2000" b="0" dirty="0">
                <a:sym typeface="Calibri"/>
              </a:rPr>
              <a:t>One of the key cross-sell offers that the bank boasts of is the cross-sell of personal loans to credit card customers</a:t>
            </a:r>
          </a:p>
          <a:p>
            <a:pPr marL="347472" indent="-347472" algn="l" hangingPunct="0">
              <a:lnSpc>
                <a:spcPct val="98000"/>
              </a:lnSpc>
              <a:spcBef>
                <a:spcPts val="0"/>
              </a:spcBef>
              <a:spcAft>
                <a:spcPts val="0"/>
              </a:spcAft>
              <a:buFont typeface="Wingdings" panose="05000000000000000000" pitchFamily="2" charset="2"/>
              <a:buChar char=""/>
            </a:pPr>
            <a:r>
              <a:rPr lang="en-US" sz="2000" b="0" dirty="0">
                <a:sym typeface="Calibri"/>
              </a:rPr>
              <a:t>The credit card interest rate is ~35% per annum for revolvers (people who do not pay the full amount due). The interest rate for personal loan varies from 12% to 18% per annum depending on the customer profile</a:t>
            </a:r>
          </a:p>
          <a:p>
            <a:pPr marL="347472" indent="-347472" algn="l" hangingPunct="0">
              <a:lnSpc>
                <a:spcPct val="98000"/>
              </a:lnSpc>
              <a:spcBef>
                <a:spcPts val="0"/>
              </a:spcBef>
              <a:spcAft>
                <a:spcPts val="0"/>
              </a:spcAft>
              <a:buFont typeface="Wingdings" panose="05000000000000000000" pitchFamily="2" charset="2"/>
              <a:buChar char=""/>
            </a:pPr>
            <a:r>
              <a:rPr lang="en-US" sz="2000" b="0" dirty="0">
                <a:sym typeface="Calibri"/>
              </a:rPr>
              <a:t>There is an existing cross-sell model that has been developed to target potential credit card customers for personal loans</a:t>
            </a:r>
          </a:p>
          <a:p>
            <a:pPr marL="347472" indent="-347472" algn="l" hangingPunct="0">
              <a:lnSpc>
                <a:spcPct val="98000"/>
              </a:lnSpc>
              <a:spcBef>
                <a:spcPts val="0"/>
              </a:spcBef>
              <a:spcAft>
                <a:spcPts val="0"/>
              </a:spcAft>
              <a:buFont typeface="Wingdings" panose="05000000000000000000" pitchFamily="2" charset="2"/>
              <a:buChar char=""/>
            </a:pPr>
            <a:r>
              <a:rPr lang="en-US" sz="2000" b="0" dirty="0">
                <a:sym typeface="Calibri"/>
              </a:rPr>
              <a:t>If your team is tasked with redeveloping the model, what approach will you suggest?</a:t>
            </a:r>
          </a:p>
        </p:txBody>
      </p:sp>
    </p:spTree>
    <p:extLst>
      <p:ext uri="{BB962C8B-B14F-4D97-AF65-F5344CB8AC3E}">
        <p14:creationId xmlns:p14="http://schemas.microsoft.com/office/powerpoint/2010/main" val="3861155894"/>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WiFi Networking">
            <a:extLst>
              <a:ext uri="{FF2B5EF4-FFF2-40B4-BE49-F238E27FC236}">
                <a16:creationId xmlns:a16="http://schemas.microsoft.com/office/drawing/2014/main" id="{EBE9BD2D-4612-4262-8CBD-5B5902B90884}"/>
              </a:ext>
            </a:extLst>
          </p:cNvPr>
          <p:cNvSpPr txBox="1"/>
          <p:nvPr/>
        </p:nvSpPr>
        <p:spPr>
          <a:xfrm>
            <a:off x="1536700" y="291408"/>
            <a:ext cx="9118600"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ctr">
              <a:defRPr sz="2400">
                <a:latin typeface="Lato Semibold"/>
                <a:ea typeface="Lato Semibold"/>
                <a:cs typeface="Lato Semibold"/>
                <a:sym typeface="Lato Semibold"/>
              </a:defRPr>
            </a:lvl1pPr>
          </a:lstStyle>
          <a:p>
            <a:r>
              <a:rPr lang="en-US" dirty="0"/>
              <a:t>CASE STUDY-3</a:t>
            </a:r>
          </a:p>
        </p:txBody>
      </p:sp>
      <p:sp>
        <p:nvSpPr>
          <p:cNvPr id="9" name="Content Placeholder 2">
            <a:extLst>
              <a:ext uri="{FF2B5EF4-FFF2-40B4-BE49-F238E27FC236}">
                <a16:creationId xmlns:a16="http://schemas.microsoft.com/office/drawing/2014/main" id="{531AF21D-B8F7-46D5-9B6E-50D03B1B9314}"/>
              </a:ext>
            </a:extLst>
          </p:cNvPr>
          <p:cNvSpPr txBox="1">
            <a:spLocks/>
          </p:cNvSpPr>
          <p:nvPr/>
        </p:nvSpPr>
        <p:spPr>
          <a:xfrm>
            <a:off x="1793875" y="2089731"/>
            <a:ext cx="8604250" cy="2678539"/>
          </a:xfrm>
          <a:prstGeom prst="roundRect">
            <a:avLst>
              <a:gd name="adj" fmla="val 5076"/>
            </a:avLst>
          </a:prstGeom>
          <a:noFill/>
          <a:ln w="28575">
            <a:solidFill>
              <a:srgbClr val="F4AB35"/>
            </a:solidFill>
          </a:ln>
        </p:spPr>
        <p:txBody>
          <a:bodyPr spcFirstLastPara="1" wrap="square" lIns="0" tIns="0" rIns="0" bIns="0" anchor="ctr" anchorCtr="0">
            <a:noAutofit/>
          </a:bodyPr>
          <a:lstStyle>
            <a:defPPr marR="0" lvl="0" algn="l" rtl="0">
              <a:lnSpc>
                <a:spcPct val="100000"/>
              </a:lnSpc>
              <a:spcBef>
                <a:spcPts val="0"/>
              </a:spcBef>
              <a:spcAft>
                <a:spcPts val="0"/>
              </a:spcAft>
              <a:defRPr/>
            </a:defPPr>
            <a:lvl1pPr marL="0" indent="0" algn="ctr">
              <a:spcBef>
                <a:spcPts val="400"/>
              </a:spcBef>
              <a:spcAft>
                <a:spcPts val="400"/>
              </a:spcAft>
              <a:buClr>
                <a:srgbClr val="EE283C"/>
              </a:buClr>
              <a:buSzPct val="100000"/>
              <a:buNone/>
              <a:defRPr sz="1800" b="1">
                <a:latin typeface="Lato" panose="020F0502020204030203" pitchFamily="34" charset="0"/>
                <a:ea typeface="Lato" panose="020F0502020204030203" pitchFamily="34" charset="0"/>
                <a:cs typeface="Lato" panose="020F0502020204030203" pitchFamily="34" charset="0"/>
              </a:defRPr>
            </a:lvl1pPr>
            <a:lvl2pPr marL="914400" indent="-342900">
              <a:lnSpc>
                <a:spcPct val="90000"/>
              </a:lnSpc>
              <a:spcBef>
                <a:spcPts val="1000"/>
              </a:spcBef>
              <a:buSzPts val="1800"/>
              <a:buChar char="•"/>
              <a:defRPr sz="2800">
                <a:latin typeface="Calibri"/>
                <a:ea typeface="Calibri"/>
                <a:cs typeface="Calibri"/>
              </a:defRPr>
            </a:lvl2pPr>
            <a:lvl3pPr marL="1371600" indent="-406400">
              <a:lnSpc>
                <a:spcPct val="90000"/>
              </a:lnSpc>
              <a:spcBef>
                <a:spcPts val="1000"/>
              </a:spcBef>
              <a:buSzPts val="2800"/>
              <a:buChar char="•"/>
              <a:defRPr sz="2800">
                <a:latin typeface="Calibri"/>
                <a:ea typeface="Calibri"/>
                <a:cs typeface="Calibri"/>
              </a:defRPr>
            </a:lvl3pPr>
            <a:lvl4pPr marL="1828800" indent="-406400">
              <a:lnSpc>
                <a:spcPct val="90000"/>
              </a:lnSpc>
              <a:spcBef>
                <a:spcPts val="1000"/>
              </a:spcBef>
              <a:buSzPts val="2800"/>
              <a:buChar char="•"/>
              <a:defRPr sz="2800">
                <a:latin typeface="Calibri"/>
                <a:ea typeface="Calibri"/>
                <a:cs typeface="Calibri"/>
              </a:defRPr>
            </a:lvl4pPr>
            <a:lvl5pPr marL="2286000" indent="-406400">
              <a:lnSpc>
                <a:spcPct val="90000"/>
              </a:lnSpc>
              <a:spcBef>
                <a:spcPts val="1000"/>
              </a:spcBef>
              <a:buSzPts val="2800"/>
              <a:buChar char="•"/>
              <a:defRPr sz="2800">
                <a:latin typeface="Calibri"/>
                <a:ea typeface="Calibri"/>
                <a:cs typeface="Calibri"/>
              </a:defRPr>
            </a:lvl5pPr>
            <a:lvl6pPr marL="2743200" indent="-342900">
              <a:lnSpc>
                <a:spcPct val="90000"/>
              </a:lnSpc>
              <a:spcBef>
                <a:spcPts val="1000"/>
              </a:spcBef>
              <a:buSzPts val="1800"/>
              <a:buChar char="•"/>
              <a:defRPr sz="3000">
                <a:latin typeface="Calibri"/>
                <a:ea typeface="Calibri"/>
                <a:cs typeface="Calibri"/>
              </a:defRPr>
            </a:lvl6pPr>
            <a:lvl7pPr marL="3200400" indent="-342900">
              <a:lnSpc>
                <a:spcPct val="90000"/>
              </a:lnSpc>
              <a:spcBef>
                <a:spcPts val="1000"/>
              </a:spcBef>
              <a:buSzPts val="1800"/>
              <a:buChar char="•"/>
              <a:defRPr sz="3000">
                <a:latin typeface="Calibri"/>
                <a:ea typeface="Calibri"/>
                <a:cs typeface="Calibri"/>
              </a:defRPr>
            </a:lvl7pPr>
            <a:lvl8pPr marL="3657600" indent="-342900">
              <a:lnSpc>
                <a:spcPct val="90000"/>
              </a:lnSpc>
              <a:spcBef>
                <a:spcPts val="1000"/>
              </a:spcBef>
              <a:buSzPts val="1800"/>
              <a:buChar char="•"/>
              <a:defRPr sz="3000">
                <a:latin typeface="Calibri"/>
                <a:ea typeface="Calibri"/>
                <a:cs typeface="Calibri"/>
              </a:defRPr>
            </a:lvl8pPr>
            <a:lvl9pPr marL="4114800" indent="-342900">
              <a:lnSpc>
                <a:spcPct val="90000"/>
              </a:lnSpc>
              <a:spcBef>
                <a:spcPts val="1000"/>
              </a:spcBef>
              <a:buSzPts val="1800"/>
              <a:buChar char="•"/>
              <a:defRPr sz="3000">
                <a:latin typeface="Calibri"/>
                <a:ea typeface="Calibri"/>
                <a:cs typeface="Calibri"/>
              </a:defRPr>
            </a:lvl9pPr>
          </a:lstStyle>
          <a:p>
            <a:pPr marL="347472" indent="-347472" algn="l" hangingPunct="0">
              <a:lnSpc>
                <a:spcPct val="98000"/>
              </a:lnSpc>
              <a:spcBef>
                <a:spcPts val="0"/>
              </a:spcBef>
              <a:spcAft>
                <a:spcPts val="0"/>
              </a:spcAft>
              <a:buFont typeface="Wingdings" panose="05000000000000000000" pitchFamily="2" charset="2"/>
              <a:buChar char=""/>
            </a:pPr>
            <a:r>
              <a:rPr lang="en-US" sz="2000" b="0" dirty="0">
                <a:sym typeface="Calibri"/>
              </a:rPr>
              <a:t>You are the Head of Data Science at a telecom company</a:t>
            </a:r>
          </a:p>
          <a:p>
            <a:pPr marL="347472" indent="-347472" algn="l" hangingPunct="0">
              <a:lnSpc>
                <a:spcPct val="98000"/>
              </a:lnSpc>
              <a:spcBef>
                <a:spcPts val="0"/>
              </a:spcBef>
              <a:spcAft>
                <a:spcPts val="0"/>
              </a:spcAft>
              <a:buFont typeface="Wingdings" panose="05000000000000000000" pitchFamily="2" charset="2"/>
              <a:buChar char=""/>
            </a:pPr>
            <a:r>
              <a:rPr lang="en-US" sz="2000" b="0" dirty="0">
                <a:sym typeface="Calibri"/>
              </a:rPr>
              <a:t>Your team has developed a churn model to predict customers who have a higher propensity to churn in the next three months</a:t>
            </a:r>
          </a:p>
          <a:p>
            <a:pPr marL="347472" indent="-347472" algn="l" hangingPunct="0">
              <a:lnSpc>
                <a:spcPct val="98000"/>
              </a:lnSpc>
              <a:spcBef>
                <a:spcPts val="0"/>
              </a:spcBef>
              <a:spcAft>
                <a:spcPts val="0"/>
              </a:spcAft>
              <a:buFont typeface="Wingdings" panose="05000000000000000000" pitchFamily="2" charset="2"/>
              <a:buChar char=""/>
            </a:pPr>
            <a:r>
              <a:rPr lang="en-US" sz="2000" b="0" dirty="0">
                <a:sym typeface="Calibri"/>
              </a:rPr>
              <a:t>What information will you need from the business to quantify the business benefits of the model?</a:t>
            </a:r>
          </a:p>
        </p:txBody>
      </p:sp>
    </p:spTree>
    <p:extLst>
      <p:ext uri="{BB962C8B-B14F-4D97-AF65-F5344CB8AC3E}">
        <p14:creationId xmlns:p14="http://schemas.microsoft.com/office/powerpoint/2010/main" val="3848689525"/>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WiFi Networking">
            <a:extLst>
              <a:ext uri="{FF2B5EF4-FFF2-40B4-BE49-F238E27FC236}">
                <a16:creationId xmlns:a16="http://schemas.microsoft.com/office/drawing/2014/main" id="{EBE9BD2D-4612-4262-8CBD-5B5902B90884}"/>
              </a:ext>
            </a:extLst>
          </p:cNvPr>
          <p:cNvSpPr txBox="1"/>
          <p:nvPr/>
        </p:nvSpPr>
        <p:spPr>
          <a:xfrm>
            <a:off x="1536700" y="291408"/>
            <a:ext cx="9118600"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ctr">
              <a:defRPr sz="2400">
                <a:latin typeface="Lato Semibold"/>
                <a:ea typeface="Lato Semibold"/>
                <a:cs typeface="Lato Semibold"/>
                <a:sym typeface="Lato Semibold"/>
              </a:defRPr>
            </a:lvl1pPr>
          </a:lstStyle>
          <a:p>
            <a:r>
              <a:rPr lang="en-US" dirty="0"/>
              <a:t>CASE STUDY-1: KEY METRICS</a:t>
            </a:r>
          </a:p>
        </p:txBody>
      </p:sp>
      <p:sp>
        <p:nvSpPr>
          <p:cNvPr id="6" name="Google Shape;277;p22">
            <a:extLst>
              <a:ext uri="{FF2B5EF4-FFF2-40B4-BE49-F238E27FC236}">
                <a16:creationId xmlns:a16="http://schemas.microsoft.com/office/drawing/2014/main" id="{357260E3-371F-4D8C-8C49-DE7F8103CE41}"/>
              </a:ext>
            </a:extLst>
          </p:cNvPr>
          <p:cNvSpPr/>
          <p:nvPr/>
        </p:nvSpPr>
        <p:spPr>
          <a:xfrm>
            <a:off x="1023732" y="1010164"/>
            <a:ext cx="3021495" cy="954157"/>
          </a:xfrm>
          <a:prstGeom prst="roundRect">
            <a:avLst/>
          </a:prstGeom>
          <a:noFill/>
          <a:ln w="28575" cap="flat" cmpd="sng">
            <a:solidFill>
              <a:srgbClr val="FAA726"/>
            </a:solidFill>
            <a:prstDash val="solid"/>
            <a:miter lim="800000"/>
            <a:headEnd type="none" w="sm" len="sm"/>
            <a:tailEnd type="none" w="sm" len="sm"/>
          </a:ln>
        </p:spPr>
        <p:txBody>
          <a:bodyPr spcFirstLastPara="1" wrap="square" lIns="72000" tIns="72000" rIns="72000" bIns="72000" anchor="ctr" anchorCtr="0">
            <a:noAutofit/>
          </a:bodyPr>
          <a:lstStyle/>
          <a:p>
            <a:pPr marL="0" marR="0" lvl="0" indent="0" algn="ctr" rtl="0">
              <a:spcBef>
                <a:spcPts val="0"/>
              </a:spcBef>
              <a:spcAft>
                <a:spcPts val="0"/>
              </a:spcAft>
              <a:buNone/>
            </a:pPr>
            <a:r>
              <a:rPr lang="en-IN" sz="1800" dirty="0">
                <a:solidFill>
                  <a:schemeClr val="tx1"/>
                </a:solidFill>
                <a:latin typeface="Lato" panose="020F0502020204030203" pitchFamily="34" charset="0"/>
                <a:ea typeface="Lato" panose="020F0502020204030203" pitchFamily="34" charset="0"/>
                <a:cs typeface="Lato" panose="020F0502020204030203" pitchFamily="34" charset="0"/>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3"/>
                  </a:ext>
                </a:extLst>
              </a:rPr>
              <a:t>Customer satisfaction and low NPS due to a lengthy renewal process</a:t>
            </a:r>
            <a:endParaRPr sz="18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7" name="Google Shape;278;p22">
            <a:extLst>
              <a:ext uri="{FF2B5EF4-FFF2-40B4-BE49-F238E27FC236}">
                <a16:creationId xmlns:a16="http://schemas.microsoft.com/office/drawing/2014/main" id="{8B64930F-A8B3-424D-9F9D-6965C9F28478}"/>
              </a:ext>
            </a:extLst>
          </p:cNvPr>
          <p:cNvSpPr/>
          <p:nvPr/>
        </p:nvSpPr>
        <p:spPr>
          <a:xfrm>
            <a:off x="4585253" y="1010163"/>
            <a:ext cx="3021495" cy="954157"/>
          </a:xfrm>
          <a:prstGeom prst="roundRect">
            <a:avLst/>
          </a:prstGeom>
          <a:noFill/>
          <a:ln w="28575" cap="flat" cmpd="sng">
            <a:solidFill>
              <a:srgbClr val="4890E4"/>
            </a:solidFill>
            <a:prstDash val="solid"/>
            <a:miter lim="800000"/>
            <a:headEnd type="none" w="sm" len="sm"/>
            <a:tailEnd type="none" w="sm" len="sm"/>
          </a:ln>
        </p:spPr>
        <p:txBody>
          <a:bodyPr spcFirstLastPara="1" wrap="square" lIns="72000" tIns="72000" rIns="72000" bIns="72000" anchor="ctr" anchorCtr="0">
            <a:noAutofit/>
          </a:bodyPr>
          <a:lstStyle/>
          <a:p>
            <a:pPr marL="0" marR="0" lvl="0" indent="0" algn="ctr" rtl="0">
              <a:spcBef>
                <a:spcPts val="0"/>
              </a:spcBef>
              <a:spcAft>
                <a:spcPts val="0"/>
              </a:spcAft>
              <a:buNone/>
            </a:pPr>
            <a:r>
              <a:rPr lang="en-IN" sz="180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Cost of renewal process</a:t>
            </a:r>
            <a:endParaRPr sz="18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10" name="Google Shape;279;p22">
            <a:extLst>
              <a:ext uri="{FF2B5EF4-FFF2-40B4-BE49-F238E27FC236}">
                <a16:creationId xmlns:a16="http://schemas.microsoft.com/office/drawing/2014/main" id="{7C6F5C8A-81B3-47D7-B9CD-FCE4BAAD638C}"/>
              </a:ext>
            </a:extLst>
          </p:cNvPr>
          <p:cNvSpPr/>
          <p:nvPr/>
        </p:nvSpPr>
        <p:spPr>
          <a:xfrm>
            <a:off x="8146774" y="1010163"/>
            <a:ext cx="3021495" cy="954157"/>
          </a:xfrm>
          <a:prstGeom prst="roundRect">
            <a:avLst/>
          </a:prstGeom>
          <a:noFill/>
          <a:ln w="28575" cap="flat" cmpd="sng">
            <a:solidFill>
              <a:srgbClr val="5A5A5A"/>
            </a:solidFill>
            <a:prstDash val="solid"/>
            <a:miter lim="800000"/>
            <a:headEnd type="none" w="sm" len="sm"/>
            <a:tailEnd type="none" w="sm" len="sm"/>
          </a:ln>
        </p:spPr>
        <p:txBody>
          <a:bodyPr spcFirstLastPara="1" wrap="square" lIns="72000" tIns="72000" rIns="72000" bIns="72000" anchor="ctr" anchorCtr="0">
            <a:noAutofit/>
          </a:bodyPr>
          <a:lstStyle/>
          <a:p>
            <a:pPr marL="0" marR="0" lvl="0" indent="0" algn="ctr" rtl="0">
              <a:spcBef>
                <a:spcPts val="0"/>
              </a:spcBef>
              <a:spcAft>
                <a:spcPts val="0"/>
              </a:spcAft>
              <a:buNone/>
            </a:pPr>
            <a:r>
              <a:rPr lang="en-IN" sz="180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Customer attrition – customers accepting a competitor’s offer</a:t>
            </a:r>
            <a:endParaRPr sz="18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11" name="Google Shape;280;p22">
            <a:extLst>
              <a:ext uri="{FF2B5EF4-FFF2-40B4-BE49-F238E27FC236}">
                <a16:creationId xmlns:a16="http://schemas.microsoft.com/office/drawing/2014/main" id="{ECC2BBA8-48B6-4C77-BEA6-AD0BE036113C}"/>
              </a:ext>
            </a:extLst>
          </p:cNvPr>
          <p:cNvSpPr/>
          <p:nvPr/>
        </p:nvSpPr>
        <p:spPr>
          <a:xfrm>
            <a:off x="1023732" y="2097992"/>
            <a:ext cx="10144537" cy="954157"/>
          </a:xfrm>
          <a:prstGeom prst="roundRect">
            <a:avLst/>
          </a:prstGeom>
          <a:noFill/>
          <a:ln w="28575" cap="flat" cmpd="sng">
            <a:solidFill>
              <a:srgbClr val="22AF73"/>
            </a:solidFill>
            <a:prstDash val="solid"/>
            <a:miter lim="800000"/>
            <a:headEnd type="none" w="sm" len="sm"/>
            <a:tailEnd type="none" w="sm" len="sm"/>
          </a:ln>
        </p:spPr>
        <p:txBody>
          <a:bodyPr spcFirstLastPara="1" wrap="square" lIns="72000" tIns="72000" rIns="72000" bIns="72000" anchor="ctr" anchorCtr="0">
            <a:noAutofit/>
          </a:bodyPr>
          <a:lstStyle/>
          <a:p>
            <a:pPr marL="0" marR="0" lvl="0" indent="0" algn="ctr" rtl="0">
              <a:spcBef>
                <a:spcPts val="0"/>
              </a:spcBef>
              <a:spcAft>
                <a:spcPts val="0"/>
              </a:spcAft>
              <a:buNone/>
            </a:pPr>
            <a:r>
              <a:rPr lang="en-IN" sz="180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How to address the challenges – automate the process and make it relevant to real time.</a:t>
            </a:r>
            <a:br>
              <a:rPr lang="en-IN" sz="180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br>
            <a:r>
              <a:rPr lang="en-IN" sz="180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Eliminate any human intervention</a:t>
            </a:r>
            <a:endParaRPr sz="18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grpSp>
        <p:nvGrpSpPr>
          <p:cNvPr id="2" name="Group 1">
            <a:extLst>
              <a:ext uri="{FF2B5EF4-FFF2-40B4-BE49-F238E27FC236}">
                <a16:creationId xmlns:a16="http://schemas.microsoft.com/office/drawing/2014/main" id="{3E4366D4-EE26-4E76-9061-5E0FF6FB7CEB}"/>
              </a:ext>
            </a:extLst>
          </p:cNvPr>
          <p:cNvGrpSpPr/>
          <p:nvPr/>
        </p:nvGrpSpPr>
        <p:grpSpPr>
          <a:xfrm>
            <a:off x="1787388" y="3319671"/>
            <a:ext cx="8617224" cy="2872409"/>
            <a:chOff x="1023731" y="3319671"/>
            <a:chExt cx="8617224" cy="2872409"/>
          </a:xfrm>
        </p:grpSpPr>
        <p:sp>
          <p:nvSpPr>
            <p:cNvPr id="12" name="Google Shape;281;p22">
              <a:extLst>
                <a:ext uri="{FF2B5EF4-FFF2-40B4-BE49-F238E27FC236}">
                  <a16:creationId xmlns:a16="http://schemas.microsoft.com/office/drawing/2014/main" id="{C152A1E6-8FBD-445F-854E-AA811A018440}"/>
                </a:ext>
              </a:extLst>
            </p:cNvPr>
            <p:cNvSpPr txBox="1"/>
            <p:nvPr/>
          </p:nvSpPr>
          <p:spPr>
            <a:xfrm>
              <a:off x="1023731" y="3382667"/>
              <a:ext cx="4396403" cy="2746417"/>
            </a:xfrm>
            <a:prstGeom prst="rect">
              <a:avLst/>
            </a:prstGeom>
            <a:noFill/>
            <a:ln>
              <a:noFill/>
            </a:ln>
          </p:spPr>
          <p:txBody>
            <a:bodyPr spcFirstLastPara="1" wrap="square" lIns="91425" tIns="45700" rIns="91425" bIns="45700" anchor="t" anchorCtr="0">
              <a:noAutofit/>
            </a:bodyPr>
            <a:lstStyle/>
            <a:p>
              <a:pPr marL="347472" lvl="0" indent="-347472" hangingPunct="0">
                <a:lnSpc>
                  <a:spcPct val="98000"/>
                </a:lnSpc>
                <a:buClr>
                  <a:srgbClr val="EE283C"/>
                </a:buClr>
                <a:buSzPct val="100000"/>
                <a:buFont typeface="Wingdings" panose="05000000000000000000" pitchFamily="2" charset="2"/>
                <a:buChar char=""/>
              </a:pPr>
              <a:r>
                <a:rPr lang="en-IN" sz="1600" dirty="0">
                  <a:latin typeface="Lato" panose="020F0502020204030203" pitchFamily="34" charset="0"/>
                  <a:ea typeface="Lato" panose="020F0502020204030203" pitchFamily="34" charset="0"/>
                  <a:cs typeface="Lato" panose="020F0502020204030203" pitchFamily="34" charset="0"/>
                  <a:sym typeface="Calibri"/>
                </a:rPr>
                <a:t>What is the need to automate the process?</a:t>
              </a:r>
              <a:endParaRPr sz="1600" dirty="0">
                <a:latin typeface="Lato" panose="020F0502020204030203" pitchFamily="34" charset="0"/>
                <a:ea typeface="Lato" panose="020F0502020204030203" pitchFamily="34" charset="0"/>
                <a:cs typeface="Lato" panose="020F0502020204030203" pitchFamily="34" charset="0"/>
                <a:sym typeface="Calibri"/>
              </a:endParaRPr>
            </a:p>
            <a:p>
              <a:pPr marL="347472" lvl="0" indent="-347472" hangingPunct="0">
                <a:lnSpc>
                  <a:spcPct val="98000"/>
                </a:lnSpc>
                <a:buClr>
                  <a:srgbClr val="EE283C"/>
                </a:buClr>
                <a:buSzPct val="100000"/>
                <a:buFont typeface="Wingdings" panose="05000000000000000000" pitchFamily="2" charset="2"/>
                <a:buChar char=""/>
              </a:pPr>
              <a:r>
                <a:rPr lang="en-IN" sz="1600" dirty="0">
                  <a:latin typeface="Lato" panose="020F0502020204030203" pitchFamily="34" charset="0"/>
                  <a:ea typeface="Lato" panose="020F0502020204030203" pitchFamily="34" charset="0"/>
                  <a:cs typeface="Lato" panose="020F0502020204030203" pitchFamily="34" charset="0"/>
                  <a:sym typeface="Calibri"/>
                </a:rPr>
                <a:t>Identify the KYC document and match it with the types of KYC documents that were received while onboarding the customer</a:t>
              </a:r>
              <a:endParaRPr sz="1600" dirty="0">
                <a:latin typeface="Lato" panose="020F0502020204030203" pitchFamily="34" charset="0"/>
                <a:ea typeface="Lato" panose="020F0502020204030203" pitchFamily="34" charset="0"/>
                <a:cs typeface="Lato" panose="020F0502020204030203" pitchFamily="34" charset="0"/>
                <a:sym typeface="Calibri"/>
              </a:endParaRPr>
            </a:p>
            <a:p>
              <a:pPr marL="347472" lvl="0" indent="-347472" hangingPunct="0">
                <a:lnSpc>
                  <a:spcPct val="98000"/>
                </a:lnSpc>
                <a:buClr>
                  <a:srgbClr val="EE283C"/>
                </a:buClr>
                <a:buSzPct val="100000"/>
                <a:buFont typeface="Wingdings" panose="05000000000000000000" pitchFamily="2" charset="2"/>
                <a:buChar char=""/>
              </a:pPr>
              <a:r>
                <a:rPr lang="en-IN" sz="1600" dirty="0">
                  <a:latin typeface="Lato" panose="020F0502020204030203" pitchFamily="34" charset="0"/>
                  <a:ea typeface="Lato" panose="020F0502020204030203" pitchFamily="34" charset="0"/>
                  <a:cs typeface="Lato" panose="020F0502020204030203" pitchFamily="34" charset="0"/>
                  <a:sym typeface="Calibri"/>
                </a:rPr>
                <a:t>Extract information from the KYC documents</a:t>
              </a:r>
              <a:endParaRPr sz="1600" dirty="0">
                <a:latin typeface="Lato" panose="020F0502020204030203" pitchFamily="34" charset="0"/>
                <a:ea typeface="Lato" panose="020F0502020204030203" pitchFamily="34" charset="0"/>
                <a:cs typeface="Lato" panose="020F0502020204030203" pitchFamily="34" charset="0"/>
                <a:sym typeface="Calibri"/>
              </a:endParaRPr>
            </a:p>
            <a:p>
              <a:pPr marL="347472" lvl="0" indent="-347472" hangingPunct="0">
                <a:lnSpc>
                  <a:spcPct val="98000"/>
                </a:lnSpc>
                <a:buClr>
                  <a:srgbClr val="EE283C"/>
                </a:buClr>
                <a:buSzPct val="100000"/>
                <a:buFont typeface="Wingdings" panose="05000000000000000000" pitchFamily="2" charset="2"/>
                <a:buChar char=""/>
              </a:pPr>
              <a:r>
                <a:rPr lang="en-IN" sz="1600" dirty="0">
                  <a:latin typeface="Lato" panose="020F0502020204030203" pitchFamily="34" charset="0"/>
                  <a:ea typeface="Lato" panose="020F0502020204030203" pitchFamily="34" charset="0"/>
                  <a:cs typeface="Lato" panose="020F0502020204030203" pitchFamily="34" charset="0"/>
                  <a:sym typeface="Calibri"/>
                </a:rPr>
                <a:t>This is an example where we are attempting to replicate ‘human intelligence’ and not ‘subject matter expertise’</a:t>
              </a:r>
              <a:endParaRPr sz="1600" dirty="0">
                <a:latin typeface="Lato" panose="020F0502020204030203" pitchFamily="34" charset="0"/>
                <a:ea typeface="Lato" panose="020F0502020204030203" pitchFamily="34" charset="0"/>
                <a:cs typeface="Lato" panose="020F0502020204030203" pitchFamily="34" charset="0"/>
              </a:endParaRPr>
            </a:p>
          </p:txBody>
        </p:sp>
        <p:sp>
          <p:nvSpPr>
            <p:cNvPr id="13" name="Google Shape;282;p22">
              <a:extLst>
                <a:ext uri="{FF2B5EF4-FFF2-40B4-BE49-F238E27FC236}">
                  <a16:creationId xmlns:a16="http://schemas.microsoft.com/office/drawing/2014/main" id="{4DFE1DA3-8886-46B6-AA29-2938705C377C}"/>
                </a:ext>
              </a:extLst>
            </p:cNvPr>
            <p:cNvSpPr txBox="1"/>
            <p:nvPr/>
          </p:nvSpPr>
          <p:spPr>
            <a:xfrm>
              <a:off x="5645446" y="3382667"/>
              <a:ext cx="3995509" cy="2746417"/>
            </a:xfrm>
            <a:prstGeom prst="rect">
              <a:avLst/>
            </a:prstGeom>
            <a:noFill/>
            <a:ln>
              <a:noFill/>
            </a:ln>
          </p:spPr>
          <p:txBody>
            <a:bodyPr spcFirstLastPara="1" wrap="square" lIns="91425" tIns="45700" rIns="91425" bIns="45700" anchor="t" anchorCtr="0">
              <a:spAutoFit/>
            </a:bodyPr>
            <a:lstStyle/>
            <a:p>
              <a:pPr marL="347472" lvl="0" indent="-347472" hangingPunct="0">
                <a:lnSpc>
                  <a:spcPct val="98000"/>
                </a:lnSpc>
                <a:buClr>
                  <a:srgbClr val="EE283C"/>
                </a:buClr>
                <a:buSzPct val="100000"/>
                <a:buFont typeface="Wingdings" panose="05000000000000000000" pitchFamily="2" charset="2"/>
                <a:buChar char=""/>
              </a:pPr>
              <a:r>
                <a:rPr lang="en-IN" sz="1600" dirty="0">
                  <a:latin typeface="Lato" panose="020F0502020204030203" pitchFamily="34" charset="0"/>
                  <a:ea typeface="Lato" panose="020F0502020204030203" pitchFamily="34" charset="0"/>
                  <a:cs typeface="Lato" panose="020F0502020204030203" pitchFamily="34" charset="0"/>
                  <a:sym typeface="Calibri"/>
                </a:rPr>
                <a:t>Solution structure</a:t>
              </a:r>
              <a:endParaRPr sz="1600" dirty="0">
                <a:latin typeface="Lato" panose="020F0502020204030203" pitchFamily="34" charset="0"/>
                <a:ea typeface="Lato" panose="020F0502020204030203" pitchFamily="34" charset="0"/>
                <a:cs typeface="Lato" panose="020F0502020204030203" pitchFamily="34" charset="0"/>
                <a:sym typeface="Calibri"/>
              </a:endParaRPr>
            </a:p>
            <a:p>
              <a:pPr marL="347472" lvl="0" indent="-347472" hangingPunct="0">
                <a:lnSpc>
                  <a:spcPct val="98000"/>
                </a:lnSpc>
                <a:buClr>
                  <a:srgbClr val="EE283C"/>
                </a:buClr>
                <a:buSzPct val="100000"/>
                <a:buFont typeface="Wingdings" panose="05000000000000000000" pitchFamily="2" charset="2"/>
                <a:buChar char=""/>
              </a:pPr>
              <a:r>
                <a:rPr lang="en-IN" sz="1600" dirty="0">
                  <a:latin typeface="Lato" panose="020F0502020204030203" pitchFamily="34" charset="0"/>
                  <a:ea typeface="Lato" panose="020F0502020204030203" pitchFamily="34" charset="0"/>
                  <a:cs typeface="Lato" panose="020F0502020204030203" pitchFamily="34" charset="0"/>
                  <a:sym typeface="Calibri"/>
                </a:rPr>
                <a:t>Model1: Given a KYC document, identify the type</a:t>
              </a:r>
              <a:endParaRPr sz="1600" dirty="0">
                <a:latin typeface="Lato" panose="020F0502020204030203" pitchFamily="34" charset="0"/>
                <a:ea typeface="Lato" panose="020F0502020204030203" pitchFamily="34" charset="0"/>
                <a:cs typeface="Lato" panose="020F0502020204030203" pitchFamily="34" charset="0"/>
                <a:sym typeface="Calibri"/>
              </a:endParaRPr>
            </a:p>
            <a:p>
              <a:pPr marL="347472" lvl="0" indent="-347472" hangingPunct="0">
                <a:lnSpc>
                  <a:spcPct val="98000"/>
                </a:lnSpc>
                <a:buClr>
                  <a:srgbClr val="EE283C"/>
                </a:buClr>
                <a:buSzPct val="100000"/>
                <a:buFont typeface="Wingdings" panose="05000000000000000000" pitchFamily="2" charset="2"/>
                <a:buChar char=""/>
              </a:pPr>
              <a:r>
                <a:rPr lang="en-IN" sz="1600" dirty="0">
                  <a:latin typeface="Lato" panose="020F0502020204030203" pitchFamily="34" charset="0"/>
                  <a:ea typeface="Lato" panose="020F0502020204030203" pitchFamily="34" charset="0"/>
                  <a:cs typeface="Lato" panose="020F0502020204030203" pitchFamily="34" charset="0"/>
                  <a:sym typeface="Calibri"/>
                </a:rPr>
                <a:t>Model2: From a KYC document, extract information and create a structure; e.g., identify name, address, ID, etc.</a:t>
              </a:r>
              <a:endParaRPr sz="1600" dirty="0">
                <a:latin typeface="Lato" panose="020F0502020204030203" pitchFamily="34" charset="0"/>
                <a:ea typeface="Lato" panose="020F0502020204030203" pitchFamily="34" charset="0"/>
                <a:cs typeface="Lato" panose="020F0502020204030203" pitchFamily="34" charset="0"/>
                <a:sym typeface="Calibri"/>
              </a:endParaRPr>
            </a:p>
            <a:p>
              <a:pPr marL="347472" lvl="0" indent="-347472" hangingPunct="0">
                <a:lnSpc>
                  <a:spcPct val="98000"/>
                </a:lnSpc>
                <a:buClr>
                  <a:srgbClr val="EE283C"/>
                </a:buClr>
                <a:buSzPct val="100000"/>
                <a:buFont typeface="Wingdings" panose="05000000000000000000" pitchFamily="2" charset="2"/>
                <a:buChar char=""/>
              </a:pPr>
              <a:r>
                <a:rPr lang="en-IN" sz="1600" dirty="0">
                  <a:latin typeface="Lato" panose="020F0502020204030203" pitchFamily="34" charset="0"/>
                  <a:ea typeface="Lato" panose="020F0502020204030203" pitchFamily="34" charset="0"/>
                  <a:cs typeface="Lato" panose="020F0502020204030203" pitchFamily="34" charset="0"/>
                  <a:sym typeface="Calibri"/>
                </a:rPr>
                <a:t>Leverage a pretrained model such as ImageNet to train model1</a:t>
              </a:r>
              <a:endParaRPr sz="1600" dirty="0">
                <a:latin typeface="Lato" panose="020F0502020204030203" pitchFamily="34" charset="0"/>
                <a:ea typeface="Lato" panose="020F0502020204030203" pitchFamily="34" charset="0"/>
                <a:cs typeface="Lato" panose="020F0502020204030203" pitchFamily="34" charset="0"/>
                <a:sym typeface="Calibri"/>
              </a:endParaRPr>
            </a:p>
            <a:p>
              <a:pPr marL="347472" lvl="0" indent="-347472" hangingPunct="0">
                <a:lnSpc>
                  <a:spcPct val="98000"/>
                </a:lnSpc>
                <a:buClr>
                  <a:srgbClr val="EE283C"/>
                </a:buClr>
                <a:buSzPct val="100000"/>
                <a:buFont typeface="Wingdings" panose="05000000000000000000" pitchFamily="2" charset="2"/>
                <a:buChar char=""/>
              </a:pPr>
              <a:r>
                <a:rPr lang="en-IN" sz="1600" dirty="0">
                  <a:latin typeface="Lato" panose="020F0502020204030203" pitchFamily="34" charset="0"/>
                  <a:ea typeface="Lato" panose="020F0502020204030203" pitchFamily="34" charset="0"/>
                  <a:cs typeface="Lato" panose="020F0502020204030203" pitchFamily="34" charset="0"/>
                  <a:sym typeface="Calibri"/>
                </a:rPr>
                <a:t>Leverage OCR and text mining for model2 </a:t>
              </a:r>
              <a:endParaRPr sz="1600" dirty="0">
                <a:latin typeface="Lato" panose="020F0502020204030203" pitchFamily="34" charset="0"/>
                <a:ea typeface="Lato" panose="020F0502020204030203" pitchFamily="34" charset="0"/>
                <a:cs typeface="Lato" panose="020F0502020204030203" pitchFamily="34" charset="0"/>
              </a:endParaRPr>
            </a:p>
          </p:txBody>
        </p:sp>
        <p:cxnSp>
          <p:nvCxnSpPr>
            <p:cNvPr id="14" name="Google Shape;283;p22">
              <a:extLst>
                <a:ext uri="{FF2B5EF4-FFF2-40B4-BE49-F238E27FC236}">
                  <a16:creationId xmlns:a16="http://schemas.microsoft.com/office/drawing/2014/main" id="{F7A8EF8A-9BCE-41D0-A04B-63A3F6636287}"/>
                </a:ext>
              </a:extLst>
            </p:cNvPr>
            <p:cNvCxnSpPr>
              <a:cxnSpLocks/>
            </p:cNvCxnSpPr>
            <p:nvPr/>
          </p:nvCxnSpPr>
          <p:spPr>
            <a:xfrm>
              <a:off x="5532790" y="3319671"/>
              <a:ext cx="0" cy="2872409"/>
            </a:xfrm>
            <a:prstGeom prst="straightConnector1">
              <a:avLst/>
            </a:prstGeom>
            <a:noFill/>
            <a:ln w="19050" cap="flat" cmpd="sng">
              <a:solidFill>
                <a:srgbClr val="5A5A5A"/>
              </a:solidFill>
              <a:prstDash val="solid"/>
              <a:miter lim="800000"/>
              <a:headEnd type="oval" w="med" len="med"/>
              <a:tailEnd type="oval" w="med" len="med"/>
            </a:ln>
          </p:spPr>
        </p:cxnSp>
      </p:grpSp>
    </p:spTree>
    <p:extLst>
      <p:ext uri="{BB962C8B-B14F-4D97-AF65-F5344CB8AC3E}">
        <p14:creationId xmlns:p14="http://schemas.microsoft.com/office/powerpoint/2010/main" val="2511207804"/>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WiFi Networking">
            <a:extLst>
              <a:ext uri="{FF2B5EF4-FFF2-40B4-BE49-F238E27FC236}">
                <a16:creationId xmlns:a16="http://schemas.microsoft.com/office/drawing/2014/main" id="{EBE9BD2D-4612-4262-8CBD-5B5902B90884}"/>
              </a:ext>
            </a:extLst>
          </p:cNvPr>
          <p:cNvSpPr txBox="1"/>
          <p:nvPr/>
        </p:nvSpPr>
        <p:spPr>
          <a:xfrm>
            <a:off x="1536700" y="291408"/>
            <a:ext cx="9118600"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ctr">
              <a:defRPr sz="2400">
                <a:latin typeface="Lato Semibold"/>
                <a:ea typeface="Lato Semibold"/>
                <a:cs typeface="Lato Semibold"/>
                <a:sym typeface="Lato Semibold"/>
              </a:defRPr>
            </a:lvl1pPr>
          </a:lstStyle>
          <a:p>
            <a:r>
              <a:rPr lang="en-US" dirty="0"/>
              <a:t>CASE STUDY-1: SOLUTION EVALUATION</a:t>
            </a:r>
          </a:p>
        </p:txBody>
      </p:sp>
      <p:sp>
        <p:nvSpPr>
          <p:cNvPr id="9" name="Content Placeholder 2">
            <a:extLst>
              <a:ext uri="{FF2B5EF4-FFF2-40B4-BE49-F238E27FC236}">
                <a16:creationId xmlns:a16="http://schemas.microsoft.com/office/drawing/2014/main" id="{531AF21D-B8F7-46D5-9B6E-50D03B1B9314}"/>
              </a:ext>
            </a:extLst>
          </p:cNvPr>
          <p:cNvSpPr txBox="1">
            <a:spLocks/>
          </p:cNvSpPr>
          <p:nvPr/>
        </p:nvSpPr>
        <p:spPr>
          <a:xfrm>
            <a:off x="1473200" y="2046167"/>
            <a:ext cx="9245600" cy="2765666"/>
          </a:xfrm>
          <a:prstGeom prst="roundRect">
            <a:avLst>
              <a:gd name="adj" fmla="val 5076"/>
            </a:avLst>
          </a:prstGeom>
          <a:noFill/>
          <a:ln w="28575">
            <a:solidFill>
              <a:srgbClr val="F4AB35"/>
            </a:solidFill>
          </a:ln>
        </p:spPr>
        <p:txBody>
          <a:bodyPr spcFirstLastPara="1" wrap="square" lIns="0" tIns="0" rIns="0" bIns="0" anchor="ctr" anchorCtr="0">
            <a:noAutofit/>
          </a:bodyPr>
          <a:lstStyle>
            <a:defPPr marR="0" lvl="0" algn="l" rtl="0">
              <a:lnSpc>
                <a:spcPct val="100000"/>
              </a:lnSpc>
              <a:spcBef>
                <a:spcPts val="0"/>
              </a:spcBef>
              <a:spcAft>
                <a:spcPts val="0"/>
              </a:spcAft>
              <a:defRPr/>
            </a:defPPr>
            <a:lvl1pPr marL="0" indent="0" algn="ctr">
              <a:spcBef>
                <a:spcPts val="400"/>
              </a:spcBef>
              <a:spcAft>
                <a:spcPts val="400"/>
              </a:spcAft>
              <a:buClr>
                <a:srgbClr val="EE283C"/>
              </a:buClr>
              <a:buSzPct val="100000"/>
              <a:buNone/>
              <a:defRPr sz="1800" b="1">
                <a:latin typeface="Lato" panose="020F0502020204030203" pitchFamily="34" charset="0"/>
                <a:ea typeface="Lato" panose="020F0502020204030203" pitchFamily="34" charset="0"/>
                <a:cs typeface="Lato" panose="020F0502020204030203" pitchFamily="34" charset="0"/>
              </a:defRPr>
            </a:lvl1pPr>
            <a:lvl2pPr marL="914400" indent="-342900">
              <a:lnSpc>
                <a:spcPct val="90000"/>
              </a:lnSpc>
              <a:spcBef>
                <a:spcPts val="1000"/>
              </a:spcBef>
              <a:buSzPts val="1800"/>
              <a:buChar char="•"/>
              <a:defRPr sz="2800">
                <a:latin typeface="Calibri"/>
                <a:ea typeface="Calibri"/>
                <a:cs typeface="Calibri"/>
              </a:defRPr>
            </a:lvl2pPr>
            <a:lvl3pPr marL="1371600" indent="-406400">
              <a:lnSpc>
                <a:spcPct val="90000"/>
              </a:lnSpc>
              <a:spcBef>
                <a:spcPts val="1000"/>
              </a:spcBef>
              <a:buSzPts val="2800"/>
              <a:buChar char="•"/>
              <a:defRPr sz="2800">
                <a:latin typeface="Calibri"/>
                <a:ea typeface="Calibri"/>
                <a:cs typeface="Calibri"/>
              </a:defRPr>
            </a:lvl3pPr>
            <a:lvl4pPr marL="1828800" indent="-406400">
              <a:lnSpc>
                <a:spcPct val="90000"/>
              </a:lnSpc>
              <a:spcBef>
                <a:spcPts val="1000"/>
              </a:spcBef>
              <a:buSzPts val="2800"/>
              <a:buChar char="•"/>
              <a:defRPr sz="2800">
                <a:latin typeface="Calibri"/>
                <a:ea typeface="Calibri"/>
                <a:cs typeface="Calibri"/>
              </a:defRPr>
            </a:lvl4pPr>
            <a:lvl5pPr marL="2286000" indent="-406400">
              <a:lnSpc>
                <a:spcPct val="90000"/>
              </a:lnSpc>
              <a:spcBef>
                <a:spcPts val="1000"/>
              </a:spcBef>
              <a:buSzPts val="2800"/>
              <a:buChar char="•"/>
              <a:defRPr sz="2800">
                <a:latin typeface="Calibri"/>
                <a:ea typeface="Calibri"/>
                <a:cs typeface="Calibri"/>
              </a:defRPr>
            </a:lvl5pPr>
            <a:lvl6pPr marL="2743200" indent="-342900">
              <a:lnSpc>
                <a:spcPct val="90000"/>
              </a:lnSpc>
              <a:spcBef>
                <a:spcPts val="1000"/>
              </a:spcBef>
              <a:buSzPts val="1800"/>
              <a:buChar char="•"/>
              <a:defRPr sz="3000">
                <a:latin typeface="Calibri"/>
                <a:ea typeface="Calibri"/>
                <a:cs typeface="Calibri"/>
              </a:defRPr>
            </a:lvl6pPr>
            <a:lvl7pPr marL="3200400" indent="-342900">
              <a:lnSpc>
                <a:spcPct val="90000"/>
              </a:lnSpc>
              <a:spcBef>
                <a:spcPts val="1000"/>
              </a:spcBef>
              <a:buSzPts val="1800"/>
              <a:buChar char="•"/>
              <a:defRPr sz="3000">
                <a:latin typeface="Calibri"/>
                <a:ea typeface="Calibri"/>
                <a:cs typeface="Calibri"/>
              </a:defRPr>
            </a:lvl7pPr>
            <a:lvl8pPr marL="3657600" indent="-342900">
              <a:lnSpc>
                <a:spcPct val="90000"/>
              </a:lnSpc>
              <a:spcBef>
                <a:spcPts val="1000"/>
              </a:spcBef>
              <a:buSzPts val="1800"/>
              <a:buChar char="•"/>
              <a:defRPr sz="3000">
                <a:latin typeface="Calibri"/>
                <a:ea typeface="Calibri"/>
                <a:cs typeface="Calibri"/>
              </a:defRPr>
            </a:lvl8pPr>
            <a:lvl9pPr marL="4114800" indent="-342900">
              <a:lnSpc>
                <a:spcPct val="90000"/>
              </a:lnSpc>
              <a:spcBef>
                <a:spcPts val="1000"/>
              </a:spcBef>
              <a:buSzPts val="1800"/>
              <a:buChar char="•"/>
              <a:defRPr sz="3000">
                <a:latin typeface="Calibri"/>
                <a:ea typeface="Calibri"/>
                <a:cs typeface="Calibri"/>
              </a:defRPr>
            </a:lvl9pPr>
          </a:lstStyle>
          <a:p>
            <a:pPr marL="347472" indent="-347472" algn="l" hangingPunct="0">
              <a:lnSpc>
                <a:spcPct val="98000"/>
              </a:lnSpc>
              <a:spcBef>
                <a:spcPts val="0"/>
              </a:spcBef>
              <a:spcAft>
                <a:spcPts val="0"/>
              </a:spcAft>
              <a:buFont typeface="Wingdings" panose="05000000000000000000" pitchFamily="2" charset="2"/>
              <a:buChar char=""/>
            </a:pPr>
            <a:r>
              <a:rPr lang="en-US" b="0" dirty="0">
                <a:sym typeface="Calibri"/>
              </a:rPr>
              <a:t>Impact of false positive: Wrong policy issuance</a:t>
            </a:r>
          </a:p>
          <a:p>
            <a:pPr marL="347472" indent="-347472" algn="l" hangingPunct="0">
              <a:lnSpc>
                <a:spcPct val="98000"/>
              </a:lnSpc>
              <a:spcBef>
                <a:spcPts val="0"/>
              </a:spcBef>
              <a:spcAft>
                <a:spcPts val="0"/>
              </a:spcAft>
              <a:buFont typeface="Wingdings" panose="05000000000000000000" pitchFamily="2" charset="2"/>
              <a:buChar char=""/>
            </a:pPr>
            <a:r>
              <a:rPr lang="en-US" b="0" dirty="0">
                <a:sym typeface="Calibri"/>
              </a:rPr>
              <a:t>Impact of false negative: Customer is redirected to the manual processing route</a:t>
            </a:r>
          </a:p>
          <a:p>
            <a:pPr marL="347472" indent="-347472" algn="l" hangingPunct="0">
              <a:lnSpc>
                <a:spcPct val="98000"/>
              </a:lnSpc>
              <a:spcBef>
                <a:spcPts val="0"/>
              </a:spcBef>
              <a:spcAft>
                <a:spcPts val="0"/>
              </a:spcAft>
              <a:buFont typeface="Wingdings" panose="05000000000000000000" pitchFamily="2" charset="2"/>
              <a:buChar char=""/>
            </a:pPr>
            <a:r>
              <a:rPr lang="en-US" b="0" dirty="0">
                <a:sym typeface="Calibri"/>
              </a:rPr>
              <a:t>Cost of false positive may be higher</a:t>
            </a:r>
          </a:p>
          <a:p>
            <a:pPr marL="347472" indent="-347472" algn="l" hangingPunct="0">
              <a:lnSpc>
                <a:spcPct val="98000"/>
              </a:lnSpc>
              <a:spcBef>
                <a:spcPts val="0"/>
              </a:spcBef>
              <a:spcAft>
                <a:spcPts val="0"/>
              </a:spcAft>
              <a:buFont typeface="Wingdings" panose="05000000000000000000" pitchFamily="2" charset="2"/>
              <a:buChar char=""/>
            </a:pPr>
            <a:r>
              <a:rPr lang="en-US" b="0" dirty="0">
                <a:sym typeface="Calibri"/>
              </a:rPr>
              <a:t>Implementation </a:t>
            </a:r>
          </a:p>
          <a:p>
            <a:pPr marL="576000" indent="-347472" algn="l" hangingPunct="0">
              <a:lnSpc>
                <a:spcPct val="98000"/>
              </a:lnSpc>
              <a:spcBef>
                <a:spcPts val="0"/>
              </a:spcBef>
              <a:spcAft>
                <a:spcPts val="0"/>
              </a:spcAft>
              <a:buFont typeface="Wingdings" panose="05000000000000000000" pitchFamily="2" charset="2"/>
              <a:buChar char="l"/>
            </a:pPr>
            <a:r>
              <a:rPr lang="en-US" b="0" dirty="0">
                <a:sym typeface="Calibri"/>
              </a:rPr>
              <a:t>Start with a threshold such that false positives are </a:t>
            </a:r>
            <a:r>
              <a:rPr lang="en-US" b="0" dirty="0" err="1">
                <a:sym typeface="Calibri"/>
              </a:rPr>
              <a:t>minimised</a:t>
            </a:r>
            <a:r>
              <a:rPr lang="en-US" b="0" dirty="0">
                <a:sym typeface="Calibri"/>
              </a:rPr>
              <a:t>, and track the proportion of manual processing. Over time, fine-tune the model to reduce the proportion of manual processing</a:t>
            </a:r>
          </a:p>
        </p:txBody>
      </p:sp>
    </p:spTree>
    <p:extLst>
      <p:ext uri="{BB962C8B-B14F-4D97-AF65-F5344CB8AC3E}">
        <p14:creationId xmlns:p14="http://schemas.microsoft.com/office/powerpoint/2010/main" val="174516094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WiFi Networking">
            <a:extLst>
              <a:ext uri="{FF2B5EF4-FFF2-40B4-BE49-F238E27FC236}">
                <a16:creationId xmlns:a16="http://schemas.microsoft.com/office/drawing/2014/main" id="{EBE9BD2D-4612-4262-8CBD-5B5902B90884}"/>
              </a:ext>
            </a:extLst>
          </p:cNvPr>
          <p:cNvSpPr txBox="1"/>
          <p:nvPr/>
        </p:nvSpPr>
        <p:spPr>
          <a:xfrm>
            <a:off x="1536700" y="291408"/>
            <a:ext cx="9118600"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gn="ctr">
              <a:defRPr sz="2400">
                <a:latin typeface="Lato Semibold"/>
                <a:ea typeface="Lato Semibold"/>
                <a:cs typeface="Lato Semibold"/>
                <a:sym typeface="Lato Semibold"/>
              </a:defRPr>
            </a:lvl1pPr>
          </a:lstStyle>
          <a:p>
            <a:r>
              <a:rPr lang="en-US" dirty="0"/>
              <a:t>CASE STUDY-1: SOLUTION EVALUATION</a:t>
            </a:r>
          </a:p>
        </p:txBody>
      </p:sp>
      <p:sp>
        <p:nvSpPr>
          <p:cNvPr id="6" name="Content Placeholder 2">
            <a:extLst>
              <a:ext uri="{FF2B5EF4-FFF2-40B4-BE49-F238E27FC236}">
                <a16:creationId xmlns:a16="http://schemas.microsoft.com/office/drawing/2014/main" id="{61B7F59B-C77B-4794-BF4E-EF848BD00053}"/>
              </a:ext>
            </a:extLst>
          </p:cNvPr>
          <p:cNvSpPr txBox="1">
            <a:spLocks/>
          </p:cNvSpPr>
          <p:nvPr/>
        </p:nvSpPr>
        <p:spPr>
          <a:xfrm>
            <a:off x="1473200" y="1241231"/>
            <a:ext cx="9245600" cy="4375539"/>
          </a:xfrm>
          <a:prstGeom prst="roundRect">
            <a:avLst>
              <a:gd name="adj" fmla="val 5076"/>
            </a:avLst>
          </a:prstGeom>
          <a:noFill/>
          <a:ln w="28575">
            <a:solidFill>
              <a:srgbClr val="F4AB35"/>
            </a:solidFill>
          </a:ln>
        </p:spPr>
        <p:txBody>
          <a:bodyPr spcFirstLastPara="1" wrap="square" lIns="0" tIns="0" rIns="0" bIns="0" anchor="ctr" anchorCtr="0">
            <a:noAutofit/>
          </a:bodyPr>
          <a:lstStyle>
            <a:defPPr marR="0" lvl="0" algn="l" rtl="0">
              <a:lnSpc>
                <a:spcPct val="100000"/>
              </a:lnSpc>
              <a:spcBef>
                <a:spcPts val="0"/>
              </a:spcBef>
              <a:spcAft>
                <a:spcPts val="0"/>
              </a:spcAft>
              <a:defRPr/>
            </a:defPPr>
            <a:lvl1pPr marL="0" indent="0" algn="ctr">
              <a:spcBef>
                <a:spcPts val="400"/>
              </a:spcBef>
              <a:spcAft>
                <a:spcPts val="400"/>
              </a:spcAft>
              <a:buClr>
                <a:srgbClr val="EE283C"/>
              </a:buClr>
              <a:buSzPct val="100000"/>
              <a:buNone/>
              <a:defRPr sz="1800" b="1">
                <a:latin typeface="Lato" panose="020F0502020204030203" pitchFamily="34" charset="0"/>
                <a:ea typeface="Lato" panose="020F0502020204030203" pitchFamily="34" charset="0"/>
                <a:cs typeface="Lato" panose="020F0502020204030203" pitchFamily="34" charset="0"/>
              </a:defRPr>
            </a:lvl1pPr>
            <a:lvl2pPr marL="914400" indent="-342900">
              <a:lnSpc>
                <a:spcPct val="90000"/>
              </a:lnSpc>
              <a:spcBef>
                <a:spcPts val="1000"/>
              </a:spcBef>
              <a:buSzPts val="1800"/>
              <a:buChar char="•"/>
              <a:defRPr sz="2800">
                <a:latin typeface="Calibri"/>
                <a:ea typeface="Calibri"/>
                <a:cs typeface="Calibri"/>
              </a:defRPr>
            </a:lvl2pPr>
            <a:lvl3pPr marL="1371600" indent="-406400">
              <a:lnSpc>
                <a:spcPct val="90000"/>
              </a:lnSpc>
              <a:spcBef>
                <a:spcPts val="1000"/>
              </a:spcBef>
              <a:buSzPts val="2800"/>
              <a:buChar char="•"/>
              <a:defRPr sz="2800">
                <a:latin typeface="Calibri"/>
                <a:ea typeface="Calibri"/>
                <a:cs typeface="Calibri"/>
              </a:defRPr>
            </a:lvl3pPr>
            <a:lvl4pPr marL="1828800" indent="-406400">
              <a:lnSpc>
                <a:spcPct val="90000"/>
              </a:lnSpc>
              <a:spcBef>
                <a:spcPts val="1000"/>
              </a:spcBef>
              <a:buSzPts val="2800"/>
              <a:buChar char="•"/>
              <a:defRPr sz="2800">
                <a:latin typeface="Calibri"/>
                <a:ea typeface="Calibri"/>
                <a:cs typeface="Calibri"/>
              </a:defRPr>
            </a:lvl4pPr>
            <a:lvl5pPr marL="2286000" indent="-406400">
              <a:lnSpc>
                <a:spcPct val="90000"/>
              </a:lnSpc>
              <a:spcBef>
                <a:spcPts val="1000"/>
              </a:spcBef>
              <a:buSzPts val="2800"/>
              <a:buChar char="•"/>
              <a:defRPr sz="2800">
                <a:latin typeface="Calibri"/>
                <a:ea typeface="Calibri"/>
                <a:cs typeface="Calibri"/>
              </a:defRPr>
            </a:lvl5pPr>
            <a:lvl6pPr marL="2743200" indent="-342900">
              <a:lnSpc>
                <a:spcPct val="90000"/>
              </a:lnSpc>
              <a:spcBef>
                <a:spcPts val="1000"/>
              </a:spcBef>
              <a:buSzPts val="1800"/>
              <a:buChar char="•"/>
              <a:defRPr sz="3000">
                <a:latin typeface="Calibri"/>
                <a:ea typeface="Calibri"/>
                <a:cs typeface="Calibri"/>
              </a:defRPr>
            </a:lvl6pPr>
            <a:lvl7pPr marL="3200400" indent="-342900">
              <a:lnSpc>
                <a:spcPct val="90000"/>
              </a:lnSpc>
              <a:spcBef>
                <a:spcPts val="1000"/>
              </a:spcBef>
              <a:buSzPts val="1800"/>
              <a:buChar char="•"/>
              <a:defRPr sz="3000">
                <a:latin typeface="Calibri"/>
                <a:ea typeface="Calibri"/>
                <a:cs typeface="Calibri"/>
              </a:defRPr>
            </a:lvl7pPr>
            <a:lvl8pPr marL="3657600" indent="-342900">
              <a:lnSpc>
                <a:spcPct val="90000"/>
              </a:lnSpc>
              <a:spcBef>
                <a:spcPts val="1000"/>
              </a:spcBef>
              <a:buSzPts val="1800"/>
              <a:buChar char="•"/>
              <a:defRPr sz="3000">
                <a:latin typeface="Calibri"/>
                <a:ea typeface="Calibri"/>
                <a:cs typeface="Calibri"/>
              </a:defRPr>
            </a:lvl8pPr>
            <a:lvl9pPr marL="4114800" indent="-342900">
              <a:lnSpc>
                <a:spcPct val="90000"/>
              </a:lnSpc>
              <a:spcBef>
                <a:spcPts val="1000"/>
              </a:spcBef>
              <a:buSzPts val="1800"/>
              <a:buChar char="•"/>
              <a:defRPr sz="3000">
                <a:latin typeface="Calibri"/>
                <a:ea typeface="Calibri"/>
                <a:cs typeface="Calibri"/>
              </a:defRPr>
            </a:lvl9pPr>
          </a:lstStyle>
          <a:p>
            <a:pPr marL="347472" indent="-347472" algn="l" hangingPunct="0">
              <a:lnSpc>
                <a:spcPct val="98000"/>
              </a:lnSpc>
              <a:spcBef>
                <a:spcPts val="0"/>
              </a:spcBef>
              <a:spcAft>
                <a:spcPts val="0"/>
              </a:spcAft>
              <a:buFont typeface="Wingdings" panose="05000000000000000000" pitchFamily="2" charset="2"/>
              <a:buChar char=""/>
            </a:pPr>
            <a:r>
              <a:rPr lang="en-US" b="0" dirty="0">
                <a:sym typeface="Calibri"/>
              </a:rPr>
              <a:t>Technology infrastructure</a:t>
            </a:r>
          </a:p>
          <a:p>
            <a:pPr marL="576000" indent="-347472" algn="l" hangingPunct="0">
              <a:lnSpc>
                <a:spcPct val="98000"/>
              </a:lnSpc>
              <a:spcBef>
                <a:spcPts val="0"/>
              </a:spcBef>
              <a:spcAft>
                <a:spcPts val="0"/>
              </a:spcAft>
              <a:buFont typeface="Wingdings" panose="05000000000000000000" pitchFamily="2" charset="2"/>
              <a:buChar char="l"/>
            </a:pPr>
            <a:r>
              <a:rPr lang="en-US" b="0" dirty="0">
                <a:sym typeface="Calibri"/>
              </a:rPr>
              <a:t>The speed of processing will have a major impact on customer satisfaction </a:t>
            </a:r>
          </a:p>
          <a:p>
            <a:pPr marL="576000" indent="-347472" algn="l" hangingPunct="0">
              <a:lnSpc>
                <a:spcPct val="98000"/>
              </a:lnSpc>
              <a:spcBef>
                <a:spcPts val="0"/>
              </a:spcBef>
              <a:spcAft>
                <a:spcPts val="0"/>
              </a:spcAft>
              <a:buFont typeface="Wingdings" panose="05000000000000000000" pitchFamily="2" charset="2"/>
              <a:buChar char="l"/>
            </a:pPr>
            <a:r>
              <a:rPr lang="en-US" b="0" dirty="0">
                <a:sym typeface="Calibri"/>
              </a:rPr>
              <a:t>Determine how to handle high loads and concurrency. Identify the need for high availability so that customers are not left ‘stranded’ when one of the servers is down </a:t>
            </a:r>
          </a:p>
          <a:p>
            <a:pPr marL="576000" indent="-347472" algn="l" hangingPunct="0">
              <a:lnSpc>
                <a:spcPct val="98000"/>
              </a:lnSpc>
              <a:spcBef>
                <a:spcPts val="0"/>
              </a:spcBef>
              <a:spcAft>
                <a:spcPts val="0"/>
              </a:spcAft>
              <a:buFont typeface="Wingdings" panose="05000000000000000000" pitchFamily="2" charset="2"/>
              <a:buChar char="l"/>
            </a:pPr>
            <a:r>
              <a:rPr lang="en-US" b="0" dirty="0">
                <a:sym typeface="Calibri"/>
              </a:rPr>
              <a:t>Identify the need for encryption while exchanging data with document management and policy renewal systems. This is critical, as we are dealing with sensitive KYC information </a:t>
            </a:r>
          </a:p>
          <a:p>
            <a:pPr marL="576000" indent="-347472" algn="l" hangingPunct="0">
              <a:lnSpc>
                <a:spcPct val="98000"/>
              </a:lnSpc>
              <a:spcBef>
                <a:spcPts val="0"/>
              </a:spcBef>
              <a:spcAft>
                <a:spcPts val="0"/>
              </a:spcAft>
              <a:buFont typeface="Wingdings" panose="05000000000000000000" pitchFamily="2" charset="2"/>
              <a:buChar char="l"/>
            </a:pPr>
            <a:r>
              <a:rPr lang="en-US" b="0" dirty="0">
                <a:sym typeface="Calibri"/>
              </a:rPr>
              <a:t>Question: Can we have an edge implementation of the solution?</a:t>
            </a:r>
          </a:p>
          <a:p>
            <a:pPr marL="347472" indent="-347472" algn="l" hangingPunct="0">
              <a:lnSpc>
                <a:spcPct val="98000"/>
              </a:lnSpc>
              <a:spcBef>
                <a:spcPts val="0"/>
              </a:spcBef>
              <a:spcAft>
                <a:spcPts val="0"/>
              </a:spcAft>
              <a:buFont typeface="Wingdings" panose="05000000000000000000" pitchFamily="2" charset="2"/>
              <a:buChar char=""/>
            </a:pPr>
            <a:r>
              <a:rPr lang="en-US" b="0" dirty="0">
                <a:sym typeface="Calibri"/>
              </a:rPr>
              <a:t>Benefit assessment</a:t>
            </a:r>
          </a:p>
          <a:p>
            <a:pPr marL="576000" indent="-347472" algn="l" hangingPunct="0">
              <a:lnSpc>
                <a:spcPct val="98000"/>
              </a:lnSpc>
              <a:spcBef>
                <a:spcPts val="0"/>
              </a:spcBef>
              <a:spcAft>
                <a:spcPts val="0"/>
              </a:spcAft>
              <a:buFont typeface="Wingdings" panose="05000000000000000000" pitchFamily="2" charset="2"/>
              <a:buChar char="l"/>
            </a:pPr>
            <a:r>
              <a:rPr lang="en-US" b="0" dirty="0">
                <a:sym typeface="Calibri"/>
              </a:rPr>
              <a:t>Conduct pre-post analysis before and after model implementation; a test control may not be required in this case</a:t>
            </a:r>
          </a:p>
          <a:p>
            <a:pPr marL="576000" indent="-347472" algn="l" hangingPunct="0">
              <a:lnSpc>
                <a:spcPct val="98000"/>
              </a:lnSpc>
              <a:spcBef>
                <a:spcPts val="0"/>
              </a:spcBef>
              <a:spcAft>
                <a:spcPts val="0"/>
              </a:spcAft>
              <a:buFont typeface="Wingdings" panose="05000000000000000000" pitchFamily="2" charset="2"/>
              <a:buChar char="l"/>
            </a:pPr>
            <a:r>
              <a:rPr lang="en-US" b="0" dirty="0">
                <a:sym typeface="Calibri"/>
              </a:rPr>
              <a:t>Identify the cost of low customer satisfaction and NPS</a:t>
            </a:r>
          </a:p>
          <a:p>
            <a:pPr marL="576000" indent="-347472" algn="l" hangingPunct="0">
              <a:lnSpc>
                <a:spcPct val="98000"/>
              </a:lnSpc>
              <a:spcBef>
                <a:spcPts val="0"/>
              </a:spcBef>
              <a:spcAft>
                <a:spcPts val="0"/>
              </a:spcAft>
              <a:buFont typeface="Wingdings" panose="05000000000000000000" pitchFamily="2" charset="2"/>
              <a:buChar char="l"/>
            </a:pPr>
            <a:r>
              <a:rPr lang="en-US" b="0" dirty="0">
                <a:sym typeface="Calibri"/>
              </a:rPr>
              <a:t>Cost of processing and cost of attrition will be easier to establish</a:t>
            </a:r>
          </a:p>
        </p:txBody>
      </p:sp>
    </p:spTree>
    <p:extLst>
      <p:ext uri="{BB962C8B-B14F-4D97-AF65-F5344CB8AC3E}">
        <p14:creationId xmlns:p14="http://schemas.microsoft.com/office/powerpoint/2010/main" val="3142357512"/>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WiFi Networking">
            <a:extLst>
              <a:ext uri="{FF2B5EF4-FFF2-40B4-BE49-F238E27FC236}">
                <a16:creationId xmlns:a16="http://schemas.microsoft.com/office/drawing/2014/main" id="{EBE9BD2D-4612-4262-8CBD-5B5902B90884}"/>
              </a:ext>
            </a:extLst>
          </p:cNvPr>
          <p:cNvSpPr txBox="1"/>
          <p:nvPr/>
        </p:nvSpPr>
        <p:spPr>
          <a:xfrm>
            <a:off x="1536700" y="291408"/>
            <a:ext cx="9118600"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ctr">
              <a:defRPr sz="2400">
                <a:latin typeface="Lato Semibold"/>
                <a:ea typeface="Lato Semibold"/>
                <a:cs typeface="Lato Semibold"/>
                <a:sym typeface="Lato Semibold"/>
              </a:defRPr>
            </a:lvl1pPr>
          </a:lstStyle>
          <a:p>
            <a:r>
              <a:rPr lang="en-US" dirty="0"/>
              <a:t>CASE STUDY-2: KEY METRICS</a:t>
            </a:r>
          </a:p>
        </p:txBody>
      </p:sp>
      <p:sp>
        <p:nvSpPr>
          <p:cNvPr id="6" name="Google Shape;277;p22">
            <a:extLst>
              <a:ext uri="{FF2B5EF4-FFF2-40B4-BE49-F238E27FC236}">
                <a16:creationId xmlns:a16="http://schemas.microsoft.com/office/drawing/2014/main" id="{357260E3-371F-4D8C-8C49-DE7F8103CE41}"/>
              </a:ext>
            </a:extLst>
          </p:cNvPr>
          <p:cNvSpPr/>
          <p:nvPr/>
        </p:nvSpPr>
        <p:spPr>
          <a:xfrm>
            <a:off x="1023732" y="1010164"/>
            <a:ext cx="3021495" cy="954157"/>
          </a:xfrm>
          <a:prstGeom prst="roundRect">
            <a:avLst/>
          </a:prstGeom>
          <a:noFill/>
          <a:ln w="28575" cap="flat" cmpd="sng">
            <a:solidFill>
              <a:srgbClr val="FAA726"/>
            </a:solidFill>
            <a:prstDash val="solid"/>
            <a:miter lim="800000"/>
            <a:headEnd type="none" w="sm" len="sm"/>
            <a:tailEnd type="none" w="sm" len="sm"/>
          </a:ln>
        </p:spPr>
        <p:txBody>
          <a:bodyPr spcFirstLastPara="1" wrap="square" lIns="36000" tIns="36000" rIns="36000" bIns="36000" anchor="ctr" anchorCtr="0">
            <a:noAutofit/>
          </a:bodyPr>
          <a:lstStyle/>
          <a:p>
            <a:pPr lvl="0" algn="ctr">
              <a:lnSpc>
                <a:spcPct val="90000"/>
              </a:lnSpc>
            </a:pPr>
            <a:r>
              <a:rPr lang="en-IN" sz="1600" spc="-20" dirty="0">
                <a:solidFill>
                  <a:schemeClr val="tx1"/>
                </a:solidFill>
                <a:latin typeface="Lato" panose="020F0502020204030203" pitchFamily="34" charset="0"/>
                <a:ea typeface="Lato" panose="020F0502020204030203" pitchFamily="34" charset="0"/>
                <a:cs typeface="Lato" panose="020F0502020204030203" pitchFamily="34" charset="0"/>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3"/>
                  </a:ext>
                </a:extLst>
              </a:rPr>
              <a:t>Revenue from credit card</a:t>
            </a:r>
          </a:p>
        </p:txBody>
      </p:sp>
      <p:sp>
        <p:nvSpPr>
          <p:cNvPr id="7" name="Google Shape;278;p22">
            <a:extLst>
              <a:ext uri="{FF2B5EF4-FFF2-40B4-BE49-F238E27FC236}">
                <a16:creationId xmlns:a16="http://schemas.microsoft.com/office/drawing/2014/main" id="{8B64930F-A8B3-424D-9F9D-6965C9F28478}"/>
              </a:ext>
            </a:extLst>
          </p:cNvPr>
          <p:cNvSpPr/>
          <p:nvPr/>
        </p:nvSpPr>
        <p:spPr>
          <a:xfrm>
            <a:off x="4585253" y="1010163"/>
            <a:ext cx="3021495" cy="954157"/>
          </a:xfrm>
          <a:prstGeom prst="roundRect">
            <a:avLst/>
          </a:prstGeom>
          <a:noFill/>
          <a:ln w="28575" cap="flat" cmpd="sng">
            <a:solidFill>
              <a:srgbClr val="4890E4"/>
            </a:solidFill>
            <a:prstDash val="solid"/>
            <a:miter lim="800000"/>
            <a:headEnd type="none" w="sm" len="sm"/>
            <a:tailEnd type="none" w="sm" len="sm"/>
          </a:ln>
        </p:spPr>
        <p:txBody>
          <a:bodyPr spcFirstLastPara="1" wrap="square" lIns="36000" tIns="36000" rIns="36000" bIns="36000" anchor="ctr" anchorCtr="0">
            <a:noAutofit/>
          </a:bodyPr>
          <a:lstStyle/>
          <a:p>
            <a:pPr lvl="0" algn="ctr">
              <a:lnSpc>
                <a:spcPct val="90000"/>
              </a:lnSpc>
            </a:pPr>
            <a:r>
              <a:rPr lang="en-IN" sz="1600" spc="-2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Revenue from personal loan</a:t>
            </a:r>
          </a:p>
        </p:txBody>
      </p:sp>
      <p:sp>
        <p:nvSpPr>
          <p:cNvPr id="10" name="Google Shape;279;p22">
            <a:extLst>
              <a:ext uri="{FF2B5EF4-FFF2-40B4-BE49-F238E27FC236}">
                <a16:creationId xmlns:a16="http://schemas.microsoft.com/office/drawing/2014/main" id="{7C6F5C8A-81B3-47D7-B9CD-FCE4BAAD638C}"/>
              </a:ext>
            </a:extLst>
          </p:cNvPr>
          <p:cNvSpPr/>
          <p:nvPr/>
        </p:nvSpPr>
        <p:spPr>
          <a:xfrm>
            <a:off x="8146774" y="1010163"/>
            <a:ext cx="3021495" cy="954157"/>
          </a:xfrm>
          <a:prstGeom prst="roundRect">
            <a:avLst/>
          </a:prstGeom>
          <a:noFill/>
          <a:ln w="28575" cap="flat" cmpd="sng">
            <a:solidFill>
              <a:srgbClr val="5A5A5A"/>
            </a:solidFill>
            <a:prstDash val="solid"/>
            <a:miter lim="800000"/>
            <a:headEnd type="none" w="sm" len="sm"/>
            <a:tailEnd type="none" w="sm" len="sm"/>
          </a:ln>
        </p:spPr>
        <p:txBody>
          <a:bodyPr spcFirstLastPara="1" wrap="square" lIns="36000" tIns="36000" rIns="36000" bIns="36000" anchor="ctr" anchorCtr="0">
            <a:noAutofit/>
          </a:bodyPr>
          <a:lstStyle/>
          <a:p>
            <a:pPr lvl="0" algn="ctr">
              <a:lnSpc>
                <a:spcPct val="90000"/>
              </a:lnSpc>
            </a:pPr>
            <a:r>
              <a:rPr lang="en-IN" sz="1600" spc="-2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Default and credit loss</a:t>
            </a:r>
          </a:p>
        </p:txBody>
      </p:sp>
      <p:sp>
        <p:nvSpPr>
          <p:cNvPr id="11" name="Google Shape;280;p22">
            <a:extLst>
              <a:ext uri="{FF2B5EF4-FFF2-40B4-BE49-F238E27FC236}">
                <a16:creationId xmlns:a16="http://schemas.microsoft.com/office/drawing/2014/main" id="{ECC2BBA8-48B6-4C77-BEA6-AD0BE036113C}"/>
              </a:ext>
            </a:extLst>
          </p:cNvPr>
          <p:cNvSpPr/>
          <p:nvPr/>
        </p:nvSpPr>
        <p:spPr>
          <a:xfrm>
            <a:off x="1023732" y="2097992"/>
            <a:ext cx="10144537" cy="954157"/>
          </a:xfrm>
          <a:prstGeom prst="roundRect">
            <a:avLst/>
          </a:prstGeom>
          <a:noFill/>
          <a:ln w="28575" cap="flat" cmpd="sng">
            <a:solidFill>
              <a:srgbClr val="22AF73"/>
            </a:solidFill>
            <a:prstDash val="solid"/>
            <a:miter lim="800000"/>
            <a:headEnd type="none" w="sm" len="sm"/>
            <a:tailEnd type="none" w="sm" len="sm"/>
          </a:ln>
        </p:spPr>
        <p:txBody>
          <a:bodyPr spcFirstLastPara="1" wrap="square" lIns="36000" tIns="36000" rIns="36000" bIns="36000" anchor="ctr" anchorCtr="0">
            <a:noAutofit/>
          </a:bodyPr>
          <a:lstStyle/>
          <a:p>
            <a:pPr lvl="0" algn="ctr">
              <a:lnSpc>
                <a:spcPct val="90000"/>
              </a:lnSpc>
            </a:pPr>
            <a:r>
              <a:rPr lang="en-US" sz="1600" spc="-2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How to address the challenges – the credit card interest rate is significantly higher than personal loan interest rate. But for credit cards, the bank will earn interest only if the customer revolves (makes partial payment). Personal loan also involves an increase in the exposure at one go, instead of a credit line. So the losses may be higher</a:t>
            </a:r>
          </a:p>
        </p:txBody>
      </p:sp>
      <p:grpSp>
        <p:nvGrpSpPr>
          <p:cNvPr id="2" name="Group 1">
            <a:extLst>
              <a:ext uri="{FF2B5EF4-FFF2-40B4-BE49-F238E27FC236}">
                <a16:creationId xmlns:a16="http://schemas.microsoft.com/office/drawing/2014/main" id="{A7A6006C-9A6F-4B06-A7FD-C039A494A536}"/>
              </a:ext>
            </a:extLst>
          </p:cNvPr>
          <p:cNvGrpSpPr/>
          <p:nvPr/>
        </p:nvGrpSpPr>
        <p:grpSpPr>
          <a:xfrm>
            <a:off x="1787388" y="3319671"/>
            <a:ext cx="8617225" cy="2809413"/>
            <a:chOff x="1023730" y="3319671"/>
            <a:chExt cx="8617225" cy="2809413"/>
          </a:xfrm>
        </p:grpSpPr>
        <p:sp>
          <p:nvSpPr>
            <p:cNvPr id="12" name="Google Shape;281;p22">
              <a:extLst>
                <a:ext uri="{FF2B5EF4-FFF2-40B4-BE49-F238E27FC236}">
                  <a16:creationId xmlns:a16="http://schemas.microsoft.com/office/drawing/2014/main" id="{C152A1E6-8FBD-445F-854E-AA811A018440}"/>
                </a:ext>
              </a:extLst>
            </p:cNvPr>
            <p:cNvSpPr txBox="1"/>
            <p:nvPr/>
          </p:nvSpPr>
          <p:spPr>
            <a:xfrm>
              <a:off x="1023730" y="3382667"/>
              <a:ext cx="4396403" cy="2746417"/>
            </a:xfrm>
            <a:prstGeom prst="rect">
              <a:avLst/>
            </a:prstGeom>
            <a:noFill/>
            <a:ln>
              <a:noFill/>
            </a:ln>
          </p:spPr>
          <p:txBody>
            <a:bodyPr spcFirstLastPara="1" wrap="square" lIns="91425" tIns="45700" rIns="91425" bIns="45700" anchor="t" anchorCtr="0">
              <a:noAutofit/>
            </a:bodyPr>
            <a:lstStyle/>
            <a:p>
              <a:pPr marL="347472" lvl="0" indent="-347472" hangingPunct="0">
                <a:lnSpc>
                  <a:spcPct val="98000"/>
                </a:lnSpc>
                <a:buClr>
                  <a:srgbClr val="EE283C"/>
                </a:buClr>
                <a:buSzPct val="100000"/>
                <a:buFont typeface="Wingdings" panose="05000000000000000000" pitchFamily="2" charset="2"/>
                <a:buChar char=""/>
              </a:pPr>
              <a:r>
                <a:rPr lang="en-US" sz="1600" dirty="0">
                  <a:latin typeface="Lato" panose="020F0502020204030203" pitchFamily="34" charset="0"/>
                  <a:ea typeface="Lato" panose="020F0502020204030203" pitchFamily="34" charset="0"/>
                  <a:cs typeface="Lato" panose="020F0502020204030203" pitchFamily="34" charset="0"/>
                  <a:sym typeface="Calibri"/>
                </a:rPr>
                <a:t>What does the bank need?</a:t>
              </a:r>
            </a:p>
            <a:p>
              <a:pPr marL="347472" lvl="0" indent="-347472" hangingPunct="0">
                <a:lnSpc>
                  <a:spcPct val="98000"/>
                </a:lnSpc>
                <a:buClr>
                  <a:srgbClr val="EE283C"/>
                </a:buClr>
                <a:buSzPct val="100000"/>
                <a:buFont typeface="Wingdings" panose="05000000000000000000" pitchFamily="2" charset="2"/>
                <a:buChar char=""/>
              </a:pPr>
              <a:r>
                <a:rPr lang="en-US" sz="1600" dirty="0">
                  <a:latin typeface="Lato" panose="020F0502020204030203" pitchFamily="34" charset="0"/>
                  <a:ea typeface="Lato" panose="020F0502020204030203" pitchFamily="34" charset="0"/>
                  <a:cs typeface="Lato" panose="020F0502020204030203" pitchFamily="34" charset="0"/>
                  <a:sym typeface="Calibri"/>
                </a:rPr>
                <a:t>A model to predict cross-sell is only a small part of the solution</a:t>
              </a:r>
            </a:p>
            <a:p>
              <a:pPr marL="347472" lvl="0" indent="-347472" hangingPunct="0">
                <a:lnSpc>
                  <a:spcPct val="98000"/>
                </a:lnSpc>
                <a:buClr>
                  <a:srgbClr val="EE283C"/>
                </a:buClr>
                <a:buSzPct val="100000"/>
                <a:buFont typeface="Wingdings" panose="05000000000000000000" pitchFamily="2" charset="2"/>
                <a:buChar char=""/>
              </a:pPr>
              <a:r>
                <a:rPr lang="en-US" sz="1600" dirty="0">
                  <a:latin typeface="Lato" panose="020F0502020204030203" pitchFamily="34" charset="0"/>
                  <a:ea typeface="Lato" panose="020F0502020204030203" pitchFamily="34" charset="0"/>
                  <a:cs typeface="Lato" panose="020F0502020204030203" pitchFamily="34" charset="0"/>
                  <a:sym typeface="Calibri"/>
                </a:rPr>
                <a:t>A comprehensive </a:t>
              </a:r>
              <a:r>
                <a:rPr lang="en-US" sz="1600" dirty="0" err="1">
                  <a:latin typeface="Lato" panose="020F0502020204030203" pitchFamily="34" charset="0"/>
                  <a:ea typeface="Lato" panose="020F0502020204030203" pitchFamily="34" charset="0"/>
                  <a:cs typeface="Lato" panose="020F0502020204030203" pitchFamily="34" charset="0"/>
                  <a:sym typeface="Calibri"/>
                </a:rPr>
                <a:t>optimisation</a:t>
              </a:r>
              <a:r>
                <a:rPr lang="en-US" sz="1600" dirty="0">
                  <a:latin typeface="Lato" panose="020F0502020204030203" pitchFamily="34" charset="0"/>
                  <a:ea typeface="Lato" panose="020F0502020204030203" pitchFamily="34" charset="0"/>
                  <a:cs typeface="Lato" panose="020F0502020204030203" pitchFamily="34" charset="0"/>
                  <a:sym typeface="Calibri"/>
                </a:rPr>
                <a:t> framework is required to take into account the multiple drivers of profitability at the customer level</a:t>
              </a:r>
            </a:p>
            <a:p>
              <a:pPr marL="347472" lvl="0" indent="-347472" hangingPunct="0">
                <a:lnSpc>
                  <a:spcPct val="98000"/>
                </a:lnSpc>
                <a:buClr>
                  <a:srgbClr val="EE283C"/>
                </a:buClr>
                <a:buSzPct val="100000"/>
                <a:buFont typeface="Wingdings" panose="05000000000000000000" pitchFamily="2" charset="2"/>
                <a:buChar char=""/>
              </a:pPr>
              <a:r>
                <a:rPr lang="en-US" sz="1600" dirty="0">
                  <a:latin typeface="Lato" panose="020F0502020204030203" pitchFamily="34" charset="0"/>
                  <a:ea typeface="Lato" panose="020F0502020204030203" pitchFamily="34" charset="0"/>
                  <a:cs typeface="Lato" panose="020F0502020204030203" pitchFamily="34" charset="0"/>
                  <a:sym typeface="Calibri"/>
                </a:rPr>
                <a:t>List the data sources that can be used</a:t>
              </a:r>
            </a:p>
          </p:txBody>
        </p:sp>
        <p:sp>
          <p:nvSpPr>
            <p:cNvPr id="13" name="Google Shape;282;p22">
              <a:extLst>
                <a:ext uri="{FF2B5EF4-FFF2-40B4-BE49-F238E27FC236}">
                  <a16:creationId xmlns:a16="http://schemas.microsoft.com/office/drawing/2014/main" id="{4DFE1DA3-8886-46B6-AA29-2938705C377C}"/>
                </a:ext>
              </a:extLst>
            </p:cNvPr>
            <p:cNvSpPr txBox="1"/>
            <p:nvPr/>
          </p:nvSpPr>
          <p:spPr>
            <a:xfrm>
              <a:off x="5645446" y="3382667"/>
              <a:ext cx="3995509" cy="1781281"/>
            </a:xfrm>
            <a:prstGeom prst="rect">
              <a:avLst/>
            </a:prstGeom>
            <a:noFill/>
            <a:ln>
              <a:noFill/>
            </a:ln>
          </p:spPr>
          <p:txBody>
            <a:bodyPr spcFirstLastPara="1" wrap="square" lIns="91425" tIns="45700" rIns="91425" bIns="45700" anchor="t" anchorCtr="0">
              <a:spAutoFit/>
            </a:bodyPr>
            <a:lstStyle/>
            <a:p>
              <a:pPr marL="347472" lvl="0" indent="-347472" hangingPunct="0">
                <a:lnSpc>
                  <a:spcPct val="98000"/>
                </a:lnSpc>
                <a:buClr>
                  <a:srgbClr val="EE283C"/>
                </a:buClr>
                <a:buSzPct val="100000"/>
                <a:buFont typeface="Wingdings" panose="05000000000000000000" pitchFamily="2" charset="2"/>
                <a:buChar char=""/>
              </a:pPr>
              <a:r>
                <a:rPr lang="en-IN" sz="1600" dirty="0">
                  <a:latin typeface="Lato" panose="020F0502020204030203" pitchFamily="34" charset="0"/>
                  <a:ea typeface="Lato" panose="020F0502020204030203" pitchFamily="34" charset="0"/>
                  <a:cs typeface="Lato" panose="020F0502020204030203" pitchFamily="34" charset="0"/>
                  <a:sym typeface="Calibri"/>
                </a:rPr>
                <a:t>Solution structure</a:t>
              </a:r>
              <a:endParaRPr lang="en-US" sz="1600" dirty="0">
                <a:latin typeface="Lato" panose="020F0502020204030203" pitchFamily="34" charset="0"/>
                <a:ea typeface="Lato" panose="020F0502020204030203" pitchFamily="34" charset="0"/>
                <a:cs typeface="Lato" panose="020F0502020204030203" pitchFamily="34" charset="0"/>
                <a:sym typeface="Calibri"/>
              </a:endParaRPr>
            </a:p>
            <a:p>
              <a:pPr marL="347472" lvl="0" indent="-347472" hangingPunct="0">
                <a:lnSpc>
                  <a:spcPct val="98000"/>
                </a:lnSpc>
                <a:buClr>
                  <a:srgbClr val="EE283C"/>
                </a:buClr>
                <a:buSzPct val="100000"/>
                <a:buFont typeface="Wingdings" panose="05000000000000000000" pitchFamily="2" charset="2"/>
                <a:buChar char=""/>
              </a:pPr>
              <a:r>
                <a:rPr lang="en-US" sz="1600" dirty="0">
                  <a:latin typeface="Lato" panose="020F0502020204030203" pitchFamily="34" charset="0"/>
                  <a:ea typeface="Lato" panose="020F0502020204030203" pitchFamily="34" charset="0"/>
                  <a:cs typeface="Lato" panose="020F0502020204030203" pitchFamily="34" charset="0"/>
                  <a:sym typeface="Calibri"/>
                </a:rPr>
                <a:t>Model1: Predict cross-sell</a:t>
              </a:r>
            </a:p>
            <a:p>
              <a:pPr marL="347472" lvl="0" indent="-347472" hangingPunct="0">
                <a:lnSpc>
                  <a:spcPct val="98000"/>
                </a:lnSpc>
                <a:buClr>
                  <a:srgbClr val="EE283C"/>
                </a:buClr>
                <a:buSzPct val="100000"/>
                <a:buFont typeface="Wingdings" panose="05000000000000000000" pitchFamily="2" charset="2"/>
                <a:buChar char=""/>
              </a:pPr>
              <a:r>
                <a:rPr lang="en-US" sz="1600" dirty="0">
                  <a:latin typeface="Lato" panose="020F0502020204030203" pitchFamily="34" charset="0"/>
                  <a:ea typeface="Lato" panose="020F0502020204030203" pitchFamily="34" charset="0"/>
                  <a:cs typeface="Lato" panose="020F0502020204030203" pitchFamily="34" charset="0"/>
                  <a:sym typeface="Calibri"/>
                </a:rPr>
                <a:t>Model2: Predict cannibalization of credit card revenue</a:t>
              </a:r>
            </a:p>
            <a:p>
              <a:pPr marL="347472" lvl="0" indent="-347472" hangingPunct="0">
                <a:lnSpc>
                  <a:spcPct val="98000"/>
                </a:lnSpc>
                <a:buClr>
                  <a:srgbClr val="EE283C"/>
                </a:buClr>
                <a:buSzPct val="100000"/>
                <a:buFont typeface="Wingdings" panose="05000000000000000000" pitchFamily="2" charset="2"/>
                <a:buChar char=""/>
              </a:pPr>
              <a:r>
                <a:rPr lang="en-US" sz="1600" dirty="0">
                  <a:latin typeface="Lato" panose="020F0502020204030203" pitchFamily="34" charset="0"/>
                  <a:ea typeface="Lato" panose="020F0502020204030203" pitchFamily="34" charset="0"/>
                  <a:cs typeface="Lato" panose="020F0502020204030203" pitchFamily="34" charset="0"/>
                  <a:sym typeface="Calibri"/>
                </a:rPr>
                <a:t>Model3: Predict incremental loss</a:t>
              </a:r>
            </a:p>
            <a:p>
              <a:pPr marL="347472" lvl="0" indent="-347472" hangingPunct="0">
                <a:lnSpc>
                  <a:spcPct val="98000"/>
                </a:lnSpc>
                <a:buClr>
                  <a:srgbClr val="EE283C"/>
                </a:buClr>
                <a:buSzPct val="100000"/>
                <a:buFont typeface="Wingdings" panose="05000000000000000000" pitchFamily="2" charset="2"/>
                <a:buChar char=""/>
              </a:pPr>
              <a:r>
                <a:rPr lang="en-US" sz="1600" dirty="0">
                  <a:latin typeface="Lato" panose="020F0502020204030203" pitchFamily="34" charset="0"/>
                  <a:ea typeface="Lato" panose="020F0502020204030203" pitchFamily="34" charset="0"/>
                  <a:cs typeface="Lato" panose="020F0502020204030203" pitchFamily="34" charset="0"/>
                  <a:sym typeface="Calibri"/>
                </a:rPr>
                <a:t>Model4: Integrative </a:t>
              </a:r>
              <a:r>
                <a:rPr lang="en-US" sz="1600" dirty="0" err="1">
                  <a:latin typeface="Lato" panose="020F0502020204030203" pitchFamily="34" charset="0"/>
                  <a:ea typeface="Lato" panose="020F0502020204030203" pitchFamily="34" charset="0"/>
                  <a:cs typeface="Lato" panose="020F0502020204030203" pitchFamily="34" charset="0"/>
                  <a:sym typeface="Calibri"/>
                </a:rPr>
                <a:t>optimisation</a:t>
              </a:r>
              <a:r>
                <a:rPr lang="en-US" sz="1600" dirty="0">
                  <a:latin typeface="Lato" panose="020F0502020204030203" pitchFamily="34" charset="0"/>
                  <a:ea typeface="Lato" panose="020F0502020204030203" pitchFamily="34" charset="0"/>
                  <a:cs typeface="Lato" panose="020F0502020204030203" pitchFamily="34" charset="0"/>
                  <a:sym typeface="Calibri"/>
                </a:rPr>
                <a:t> framework</a:t>
              </a:r>
            </a:p>
          </p:txBody>
        </p:sp>
        <p:cxnSp>
          <p:nvCxnSpPr>
            <p:cNvPr id="14" name="Google Shape;283;p22">
              <a:extLst>
                <a:ext uri="{FF2B5EF4-FFF2-40B4-BE49-F238E27FC236}">
                  <a16:creationId xmlns:a16="http://schemas.microsoft.com/office/drawing/2014/main" id="{F7A8EF8A-9BCE-41D0-A04B-63A3F6636287}"/>
                </a:ext>
              </a:extLst>
            </p:cNvPr>
            <p:cNvCxnSpPr>
              <a:cxnSpLocks/>
            </p:cNvCxnSpPr>
            <p:nvPr/>
          </p:nvCxnSpPr>
          <p:spPr>
            <a:xfrm>
              <a:off x="5532790" y="3319671"/>
              <a:ext cx="0" cy="2090529"/>
            </a:xfrm>
            <a:prstGeom prst="straightConnector1">
              <a:avLst/>
            </a:prstGeom>
            <a:noFill/>
            <a:ln w="19050" cap="flat" cmpd="sng">
              <a:solidFill>
                <a:srgbClr val="5A5A5A"/>
              </a:solidFill>
              <a:prstDash val="solid"/>
              <a:miter lim="800000"/>
              <a:headEnd type="oval" w="med" len="med"/>
              <a:tailEnd type="oval" w="med" len="med"/>
            </a:ln>
          </p:spPr>
        </p:cxnSp>
      </p:grpSp>
    </p:spTree>
    <p:extLst>
      <p:ext uri="{BB962C8B-B14F-4D97-AF65-F5344CB8AC3E}">
        <p14:creationId xmlns:p14="http://schemas.microsoft.com/office/powerpoint/2010/main" val="84415456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997AF53-9CCE-4A80-8113-7CA5C95D40F9}"/>
              </a:ext>
            </a:extLst>
          </p:cNvPr>
          <p:cNvSpPr txBox="1"/>
          <p:nvPr/>
        </p:nvSpPr>
        <p:spPr>
          <a:xfrm>
            <a:off x="0" y="152400"/>
            <a:ext cx="12192000" cy="553998"/>
          </a:xfrm>
          <a:prstGeom prst="rect">
            <a:avLst/>
          </a:prstGeom>
          <a:noFill/>
        </p:spPr>
        <p:txBody>
          <a:bodyPr wrap="square" rtlCol="0">
            <a:spAutoFit/>
          </a:bodyPr>
          <a:lstStyle/>
          <a:p>
            <a:r>
              <a:rPr lang="en-IN" sz="3000" dirty="0"/>
              <a:t>An outside-in view – the challenges of AI adoption</a:t>
            </a:r>
          </a:p>
        </p:txBody>
      </p:sp>
      <p:sp>
        <p:nvSpPr>
          <p:cNvPr id="8" name="Rectangle 7">
            <a:extLst>
              <a:ext uri="{FF2B5EF4-FFF2-40B4-BE49-F238E27FC236}">
                <a16:creationId xmlns:a16="http://schemas.microsoft.com/office/drawing/2014/main" id="{C58EB931-1438-46EE-A30D-08D05A0DB53D}"/>
              </a:ext>
            </a:extLst>
          </p:cNvPr>
          <p:cNvSpPr/>
          <p:nvPr/>
        </p:nvSpPr>
        <p:spPr>
          <a:xfrm>
            <a:off x="294640" y="1544320"/>
            <a:ext cx="5902960" cy="508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C6B5ADC-5AE0-4AA2-BAEC-7B06BDFCCCD1}"/>
              </a:ext>
            </a:extLst>
          </p:cNvPr>
          <p:cNvSpPr/>
          <p:nvPr/>
        </p:nvSpPr>
        <p:spPr>
          <a:xfrm>
            <a:off x="294640" y="909598"/>
            <a:ext cx="5902960" cy="634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Challenges </a:t>
            </a:r>
          </a:p>
        </p:txBody>
      </p:sp>
      <p:sp>
        <p:nvSpPr>
          <p:cNvPr id="12" name="Rectangle 11">
            <a:extLst>
              <a:ext uri="{FF2B5EF4-FFF2-40B4-BE49-F238E27FC236}">
                <a16:creationId xmlns:a16="http://schemas.microsoft.com/office/drawing/2014/main" id="{78C87FB3-9D1C-486C-84C1-9C409CF45F15}"/>
              </a:ext>
            </a:extLst>
          </p:cNvPr>
          <p:cNvSpPr/>
          <p:nvPr/>
        </p:nvSpPr>
        <p:spPr>
          <a:xfrm>
            <a:off x="6507062" y="909598"/>
            <a:ext cx="5512217" cy="634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Risks</a:t>
            </a:r>
          </a:p>
        </p:txBody>
      </p:sp>
      <p:sp>
        <p:nvSpPr>
          <p:cNvPr id="13" name="Rectangle 12">
            <a:extLst>
              <a:ext uri="{FF2B5EF4-FFF2-40B4-BE49-F238E27FC236}">
                <a16:creationId xmlns:a16="http://schemas.microsoft.com/office/drawing/2014/main" id="{2D632A88-C218-4FA1-A9FD-EF95627DAEC3}"/>
              </a:ext>
            </a:extLst>
          </p:cNvPr>
          <p:cNvSpPr/>
          <p:nvPr/>
        </p:nvSpPr>
        <p:spPr>
          <a:xfrm>
            <a:off x="6507062" y="1544320"/>
            <a:ext cx="5512217" cy="508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44E9FEB8-3F9B-45DC-98CB-DCAE6638D9CC}"/>
              </a:ext>
            </a:extLst>
          </p:cNvPr>
          <p:cNvSpPr txBox="1"/>
          <p:nvPr/>
        </p:nvSpPr>
        <p:spPr>
          <a:xfrm>
            <a:off x="6824772" y="6224210"/>
            <a:ext cx="4622800" cy="400110"/>
          </a:xfrm>
          <a:prstGeom prst="rect">
            <a:avLst/>
          </a:prstGeom>
          <a:noFill/>
        </p:spPr>
        <p:txBody>
          <a:bodyPr wrap="square">
            <a:spAutoFit/>
          </a:bodyPr>
          <a:lstStyle/>
          <a:p>
            <a:r>
              <a:rPr lang="en-IN" sz="1000" dirty="0"/>
              <a:t>https://www.mckinsey.com/featured-insights/artificial-intelligence/global-ai-survey-ai-proves-its-worth-but-few-scale-impact</a:t>
            </a:r>
          </a:p>
        </p:txBody>
      </p:sp>
      <p:pic>
        <p:nvPicPr>
          <p:cNvPr id="3" name="Picture 2">
            <a:extLst>
              <a:ext uri="{FF2B5EF4-FFF2-40B4-BE49-F238E27FC236}">
                <a16:creationId xmlns:a16="http://schemas.microsoft.com/office/drawing/2014/main" id="{781FCB72-D8B0-4302-81AA-6AE1B223AA62}"/>
              </a:ext>
            </a:extLst>
          </p:cNvPr>
          <p:cNvPicPr>
            <a:picLocks noChangeAspect="1"/>
          </p:cNvPicPr>
          <p:nvPr/>
        </p:nvPicPr>
        <p:blipFill rotWithShape="1">
          <a:blip r:embed="rId2"/>
          <a:srcRect l="27109" t="35833" r="27679" b="12222"/>
          <a:stretch/>
        </p:blipFill>
        <p:spPr>
          <a:xfrm>
            <a:off x="490011" y="2179042"/>
            <a:ext cx="5512217" cy="3562350"/>
          </a:xfrm>
          <a:prstGeom prst="rect">
            <a:avLst/>
          </a:prstGeom>
        </p:spPr>
      </p:pic>
      <p:pic>
        <p:nvPicPr>
          <p:cNvPr id="6" name="Picture 5">
            <a:extLst>
              <a:ext uri="{FF2B5EF4-FFF2-40B4-BE49-F238E27FC236}">
                <a16:creationId xmlns:a16="http://schemas.microsoft.com/office/drawing/2014/main" id="{9F3640BB-E86B-4305-8BC7-35ACB02161C0}"/>
              </a:ext>
            </a:extLst>
          </p:cNvPr>
          <p:cNvPicPr>
            <a:picLocks noChangeAspect="1"/>
          </p:cNvPicPr>
          <p:nvPr/>
        </p:nvPicPr>
        <p:blipFill rotWithShape="1">
          <a:blip r:embed="rId3"/>
          <a:srcRect l="21485" t="18750" r="25000" b="7176"/>
          <a:stretch/>
        </p:blipFill>
        <p:spPr>
          <a:xfrm>
            <a:off x="6629401" y="1909534"/>
            <a:ext cx="5191124" cy="4041751"/>
          </a:xfrm>
          <a:prstGeom prst="rect">
            <a:avLst/>
          </a:prstGeom>
        </p:spPr>
      </p:pic>
    </p:spTree>
    <p:extLst>
      <p:ext uri="{BB962C8B-B14F-4D97-AF65-F5344CB8AC3E}">
        <p14:creationId xmlns:p14="http://schemas.microsoft.com/office/powerpoint/2010/main" val="30136560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WiFi Networking">
            <a:extLst>
              <a:ext uri="{FF2B5EF4-FFF2-40B4-BE49-F238E27FC236}">
                <a16:creationId xmlns:a16="http://schemas.microsoft.com/office/drawing/2014/main" id="{EBE9BD2D-4612-4262-8CBD-5B5902B90884}"/>
              </a:ext>
            </a:extLst>
          </p:cNvPr>
          <p:cNvSpPr txBox="1"/>
          <p:nvPr/>
        </p:nvSpPr>
        <p:spPr>
          <a:xfrm>
            <a:off x="1536700" y="291408"/>
            <a:ext cx="9118600"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ctr">
              <a:defRPr sz="2400">
                <a:latin typeface="Lato Semibold"/>
                <a:ea typeface="Lato Semibold"/>
                <a:cs typeface="Lato Semibold"/>
                <a:sym typeface="Lato Semibold"/>
              </a:defRPr>
            </a:lvl1pPr>
          </a:lstStyle>
          <a:p>
            <a:r>
              <a:rPr lang="en-US" dirty="0"/>
              <a:t>CASE STUDY-2: OPTIMISATION FRAMEWORK</a:t>
            </a:r>
          </a:p>
        </p:txBody>
      </p:sp>
      <p:sp>
        <p:nvSpPr>
          <p:cNvPr id="6" name="Google Shape;281;p22">
            <a:extLst>
              <a:ext uri="{FF2B5EF4-FFF2-40B4-BE49-F238E27FC236}">
                <a16:creationId xmlns:a16="http://schemas.microsoft.com/office/drawing/2014/main" id="{2C9D6D0D-AB69-4923-B415-5FD852E17181}"/>
              </a:ext>
            </a:extLst>
          </p:cNvPr>
          <p:cNvSpPr txBox="1"/>
          <p:nvPr/>
        </p:nvSpPr>
        <p:spPr>
          <a:xfrm>
            <a:off x="1290716" y="937011"/>
            <a:ext cx="9610568" cy="859133"/>
          </a:xfrm>
          <a:prstGeom prst="rect">
            <a:avLst/>
          </a:prstGeom>
          <a:noFill/>
          <a:ln>
            <a:noFill/>
          </a:ln>
        </p:spPr>
        <p:txBody>
          <a:bodyPr spcFirstLastPara="1" wrap="square" lIns="91425" tIns="45700" rIns="91425" bIns="45700" anchor="t" anchorCtr="0">
            <a:noAutofit/>
          </a:bodyPr>
          <a:lstStyle/>
          <a:p>
            <a:pPr marL="347472" lvl="0" indent="-347472" hangingPunct="0">
              <a:lnSpc>
                <a:spcPct val="98000"/>
              </a:lnSpc>
              <a:buClr>
                <a:srgbClr val="EE283C"/>
              </a:buClr>
              <a:buSzPct val="100000"/>
              <a:buFont typeface="Wingdings" panose="05000000000000000000" pitchFamily="2" charset="2"/>
              <a:buChar char=""/>
            </a:pPr>
            <a:r>
              <a:rPr lang="en-US" sz="1600" dirty="0" err="1">
                <a:latin typeface="Lato" panose="020F0502020204030203" pitchFamily="34" charset="0"/>
                <a:ea typeface="Lato" panose="020F0502020204030203" pitchFamily="34" charset="0"/>
                <a:cs typeface="Lato" panose="020F0502020204030203" pitchFamily="34" charset="0"/>
                <a:sym typeface="Calibri"/>
              </a:rPr>
              <a:t>Optimise</a:t>
            </a:r>
            <a:r>
              <a:rPr lang="en-US" sz="1600" dirty="0">
                <a:latin typeface="Lato" panose="020F0502020204030203" pitchFamily="34" charset="0"/>
                <a:ea typeface="Lato" panose="020F0502020204030203" pitchFamily="34" charset="0"/>
                <a:cs typeface="Lato" panose="020F0502020204030203" pitchFamily="34" charset="0"/>
                <a:sym typeface="Calibri"/>
              </a:rPr>
              <a:t> the final profit, given constraints around the balance targets</a:t>
            </a:r>
          </a:p>
          <a:p>
            <a:pPr marL="347472" lvl="0" indent="-347472" hangingPunct="0">
              <a:lnSpc>
                <a:spcPct val="98000"/>
              </a:lnSpc>
              <a:buClr>
                <a:srgbClr val="EE283C"/>
              </a:buClr>
              <a:buSzPct val="100000"/>
              <a:buFont typeface="Wingdings" panose="05000000000000000000" pitchFamily="2" charset="2"/>
              <a:buChar char=""/>
            </a:pPr>
            <a:r>
              <a:rPr lang="en-US" sz="1600" dirty="0">
                <a:latin typeface="Lato" panose="020F0502020204030203" pitchFamily="34" charset="0"/>
                <a:ea typeface="Lato" panose="020F0502020204030203" pitchFamily="34" charset="0"/>
                <a:cs typeface="Lato" panose="020F0502020204030203" pitchFamily="34" charset="0"/>
                <a:sym typeface="Calibri"/>
              </a:rPr>
              <a:t>Test-control the set-up to monitor customer </a:t>
            </a:r>
            <a:r>
              <a:rPr lang="en-US" sz="1600" dirty="0" err="1">
                <a:latin typeface="Lato" panose="020F0502020204030203" pitchFamily="34" charset="0"/>
                <a:ea typeface="Lato" panose="020F0502020204030203" pitchFamily="34" charset="0"/>
                <a:cs typeface="Lato" panose="020F0502020204030203" pitchFamily="34" charset="0"/>
                <a:sym typeface="Calibri"/>
              </a:rPr>
              <a:t>behaviour</a:t>
            </a:r>
            <a:r>
              <a:rPr lang="en-US" sz="1600" dirty="0">
                <a:latin typeface="Lato" panose="020F0502020204030203" pitchFamily="34" charset="0"/>
                <a:ea typeface="Lato" panose="020F0502020204030203" pitchFamily="34" charset="0"/>
                <a:cs typeface="Lato" panose="020F0502020204030203" pitchFamily="34" charset="0"/>
                <a:sym typeface="Calibri"/>
              </a:rPr>
              <a:t> with regard to change in credit card </a:t>
            </a:r>
            <a:r>
              <a:rPr lang="en-US" sz="1600" dirty="0" err="1">
                <a:latin typeface="Lato" panose="020F0502020204030203" pitchFamily="34" charset="0"/>
                <a:ea typeface="Lato" panose="020F0502020204030203" pitchFamily="34" charset="0"/>
                <a:cs typeface="Lato" panose="020F0502020204030203" pitchFamily="34" charset="0"/>
                <a:sym typeface="Calibri"/>
              </a:rPr>
              <a:t>behaviour</a:t>
            </a:r>
            <a:r>
              <a:rPr lang="en-US" sz="1600" dirty="0">
                <a:latin typeface="Lato" panose="020F0502020204030203" pitchFamily="34" charset="0"/>
                <a:ea typeface="Lato" panose="020F0502020204030203" pitchFamily="34" charset="0"/>
                <a:cs typeface="Lato" panose="020F0502020204030203" pitchFamily="34" charset="0"/>
                <a:sym typeface="Calibri"/>
              </a:rPr>
              <a:t> and impact of competition</a:t>
            </a:r>
          </a:p>
        </p:txBody>
      </p:sp>
      <p:sp>
        <p:nvSpPr>
          <p:cNvPr id="11" name="Google Shape;307;p25">
            <a:extLst>
              <a:ext uri="{FF2B5EF4-FFF2-40B4-BE49-F238E27FC236}">
                <a16:creationId xmlns:a16="http://schemas.microsoft.com/office/drawing/2014/main" id="{89C5CD6F-C018-410E-A91E-016251E810C0}"/>
              </a:ext>
            </a:extLst>
          </p:cNvPr>
          <p:cNvSpPr/>
          <p:nvPr/>
        </p:nvSpPr>
        <p:spPr>
          <a:xfrm>
            <a:off x="671169" y="3438957"/>
            <a:ext cx="1407600" cy="1454400"/>
          </a:xfrm>
          <a:prstGeom prst="roundRect">
            <a:avLst/>
          </a:prstGeom>
          <a:noFill/>
          <a:ln w="19050" cap="flat" cmpd="sng">
            <a:solidFill>
              <a:srgbClr val="FAA726"/>
            </a:solidFill>
            <a:prstDash val="solid"/>
            <a:miter lim="800000"/>
            <a:headEnd type="none" w="sm" len="sm"/>
            <a:tailEnd type="none" w="sm" len="sm"/>
          </a:ln>
        </p:spPr>
        <p:txBody>
          <a:bodyPr spcFirstLastPara="1" wrap="square" lIns="7200" tIns="7200" rIns="7200" bIns="7200" anchor="ctr" anchorCtr="0">
            <a:noAutofit/>
          </a:bodyPr>
          <a:lstStyle/>
          <a:p>
            <a:pPr marL="0" marR="0" lvl="0" indent="0" algn="ctr" rtl="0">
              <a:lnSpc>
                <a:spcPct val="85000"/>
              </a:lnSpc>
              <a:spcBef>
                <a:spcPts val="0"/>
              </a:spcBef>
              <a:spcAft>
                <a:spcPts val="0"/>
              </a:spcAft>
              <a:buNone/>
            </a:pPr>
            <a:r>
              <a:rPr lang="en-IN" sz="1600" spc="-2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Credit card customer base</a:t>
            </a:r>
            <a:endParaRPr sz="1600" spc="-2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12" name="Google Shape;308;p25">
            <a:extLst>
              <a:ext uri="{FF2B5EF4-FFF2-40B4-BE49-F238E27FC236}">
                <a16:creationId xmlns:a16="http://schemas.microsoft.com/office/drawing/2014/main" id="{9FC69796-D2CC-4E33-83ED-691B76C4E44E}"/>
              </a:ext>
            </a:extLst>
          </p:cNvPr>
          <p:cNvSpPr/>
          <p:nvPr/>
        </p:nvSpPr>
        <p:spPr>
          <a:xfrm>
            <a:off x="2450880" y="3439417"/>
            <a:ext cx="1408899" cy="1453480"/>
          </a:xfrm>
          <a:prstGeom prst="roundRect">
            <a:avLst>
              <a:gd name="adj" fmla="val 11023"/>
            </a:avLst>
          </a:prstGeom>
          <a:noFill/>
          <a:ln w="19050" cap="flat" cmpd="sng">
            <a:solidFill>
              <a:srgbClr val="5A5A5A"/>
            </a:solidFill>
            <a:prstDash val="solid"/>
            <a:miter lim="800000"/>
            <a:headEnd type="none" w="sm" len="sm"/>
            <a:tailEnd type="none" w="sm" len="sm"/>
          </a:ln>
        </p:spPr>
        <p:txBody>
          <a:bodyPr spcFirstLastPara="1" wrap="square" lIns="7200" tIns="7200" rIns="7200" bIns="7200" anchor="ctr" anchorCtr="0">
            <a:noAutofit/>
          </a:bodyPr>
          <a:lstStyle/>
          <a:p>
            <a:pPr marL="0" marR="0" lvl="0" indent="0" algn="ctr" rtl="0">
              <a:lnSpc>
                <a:spcPct val="85000"/>
              </a:lnSpc>
              <a:spcBef>
                <a:spcPts val="0"/>
              </a:spcBef>
              <a:spcAft>
                <a:spcPts val="0"/>
              </a:spcAft>
              <a:buNone/>
            </a:pPr>
            <a:r>
              <a:rPr lang="en-IN" sz="1600" spc="-2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Eligible for cross-sell (satisfies the risk requirement)</a:t>
            </a:r>
            <a:endParaRPr sz="1600" spc="-2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13" name="Google Shape;309;p25">
            <a:extLst>
              <a:ext uri="{FF2B5EF4-FFF2-40B4-BE49-F238E27FC236}">
                <a16:creationId xmlns:a16="http://schemas.microsoft.com/office/drawing/2014/main" id="{E665BAF2-63C1-4364-9B99-B169DF8A7CD4}"/>
              </a:ext>
            </a:extLst>
          </p:cNvPr>
          <p:cNvSpPr/>
          <p:nvPr/>
        </p:nvSpPr>
        <p:spPr>
          <a:xfrm>
            <a:off x="4231890" y="3438957"/>
            <a:ext cx="1407600" cy="1454400"/>
          </a:xfrm>
          <a:prstGeom prst="roundRect">
            <a:avLst/>
          </a:prstGeom>
          <a:noFill/>
          <a:ln w="19050" cap="flat" cmpd="sng">
            <a:solidFill>
              <a:srgbClr val="5A5A5A"/>
            </a:solidFill>
            <a:prstDash val="solid"/>
            <a:miter lim="800000"/>
            <a:headEnd type="none" w="sm" len="sm"/>
            <a:tailEnd type="none" w="sm" len="sm"/>
          </a:ln>
        </p:spPr>
        <p:txBody>
          <a:bodyPr spcFirstLastPara="1" wrap="square" lIns="7200" tIns="7200" rIns="7200" bIns="7200" anchor="ctr" anchorCtr="0">
            <a:noAutofit/>
          </a:bodyPr>
          <a:lstStyle/>
          <a:p>
            <a:pPr marL="0" marR="0" lvl="0" indent="0" algn="ctr" rtl="0">
              <a:lnSpc>
                <a:spcPct val="85000"/>
              </a:lnSpc>
              <a:spcBef>
                <a:spcPts val="0"/>
              </a:spcBef>
              <a:spcAft>
                <a:spcPts val="0"/>
              </a:spcAft>
              <a:buNone/>
            </a:pPr>
            <a:r>
              <a:rPr lang="en-IN" sz="1600" spc="-2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Cross-sell model</a:t>
            </a:r>
            <a:endParaRPr sz="1600" spc="-2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15" name="Google Shape;311;p25">
            <a:extLst>
              <a:ext uri="{FF2B5EF4-FFF2-40B4-BE49-F238E27FC236}">
                <a16:creationId xmlns:a16="http://schemas.microsoft.com/office/drawing/2014/main" id="{3B24DA9D-25BD-4CCD-85D7-C6C44CF4000C}"/>
              </a:ext>
            </a:extLst>
          </p:cNvPr>
          <p:cNvSpPr/>
          <p:nvPr/>
        </p:nvSpPr>
        <p:spPr>
          <a:xfrm>
            <a:off x="6258561" y="2395877"/>
            <a:ext cx="2885260" cy="498180"/>
          </a:xfrm>
          <a:prstGeom prst="roundRect">
            <a:avLst/>
          </a:prstGeom>
          <a:noFill/>
          <a:ln w="19050" cap="flat" cmpd="sng">
            <a:solidFill>
              <a:srgbClr val="5A5A5A"/>
            </a:solidFill>
            <a:prstDash val="solid"/>
            <a:miter lim="800000"/>
            <a:headEnd type="none" w="sm" len="sm"/>
            <a:tailEnd type="none" w="sm" len="sm"/>
          </a:ln>
        </p:spPr>
        <p:txBody>
          <a:bodyPr spcFirstLastPara="1" wrap="square" lIns="7200" tIns="7200" rIns="7200" bIns="7200" anchor="ctr" anchorCtr="0">
            <a:noAutofit/>
          </a:bodyPr>
          <a:lstStyle/>
          <a:p>
            <a:pPr marL="0" marR="0" lvl="0" indent="0" algn="ctr" rtl="0">
              <a:lnSpc>
                <a:spcPct val="85000"/>
              </a:lnSpc>
              <a:spcBef>
                <a:spcPts val="0"/>
              </a:spcBef>
              <a:spcAft>
                <a:spcPts val="0"/>
              </a:spcAft>
              <a:buNone/>
            </a:pPr>
            <a:r>
              <a:rPr lang="en-IN" sz="1600" spc="-20">
                <a:solidFill>
                  <a:schemeClr val="tx1"/>
                </a:solidFill>
                <a:latin typeface="Lato" panose="020F0502020204030203" pitchFamily="34" charset="0"/>
                <a:ea typeface="Lato" panose="020F0502020204030203" pitchFamily="34" charset="0"/>
                <a:cs typeface="Lato" panose="020F0502020204030203" pitchFamily="34" charset="0"/>
                <a:sym typeface="Calibri"/>
              </a:rPr>
              <a:t>Revenue from credit card spend (interchange)</a:t>
            </a:r>
            <a:endParaRPr sz="1600" spc="-2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16" name="Google Shape;312;p25">
            <a:extLst>
              <a:ext uri="{FF2B5EF4-FFF2-40B4-BE49-F238E27FC236}">
                <a16:creationId xmlns:a16="http://schemas.microsoft.com/office/drawing/2014/main" id="{046F2A0C-FDB3-4DE5-9863-BB3059CC31AE}"/>
              </a:ext>
            </a:extLst>
          </p:cNvPr>
          <p:cNvSpPr/>
          <p:nvPr/>
        </p:nvSpPr>
        <p:spPr>
          <a:xfrm>
            <a:off x="6258561" y="2993189"/>
            <a:ext cx="2885260" cy="498180"/>
          </a:xfrm>
          <a:prstGeom prst="roundRect">
            <a:avLst/>
          </a:prstGeom>
          <a:noFill/>
          <a:ln w="19050" cap="flat" cmpd="sng">
            <a:solidFill>
              <a:srgbClr val="5A5A5A"/>
            </a:solidFill>
            <a:prstDash val="solid"/>
            <a:miter lim="800000"/>
            <a:headEnd type="none" w="sm" len="sm"/>
            <a:tailEnd type="none" w="sm" len="sm"/>
          </a:ln>
        </p:spPr>
        <p:txBody>
          <a:bodyPr spcFirstLastPara="1" wrap="square" lIns="7200" tIns="7200" rIns="7200" bIns="7200" anchor="ctr" anchorCtr="0">
            <a:noAutofit/>
          </a:bodyPr>
          <a:lstStyle/>
          <a:p>
            <a:pPr marL="0" marR="0" lvl="0" indent="0" algn="ctr" rtl="0">
              <a:lnSpc>
                <a:spcPct val="85000"/>
              </a:lnSpc>
              <a:spcBef>
                <a:spcPts val="0"/>
              </a:spcBef>
              <a:spcAft>
                <a:spcPts val="0"/>
              </a:spcAft>
              <a:buNone/>
            </a:pPr>
            <a:r>
              <a:rPr lang="en-IN" sz="1600" spc="-2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Revenue from credit card revolve (interest)</a:t>
            </a:r>
            <a:endParaRPr sz="1600" spc="-2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17" name="Google Shape;313;p25">
            <a:extLst>
              <a:ext uri="{FF2B5EF4-FFF2-40B4-BE49-F238E27FC236}">
                <a16:creationId xmlns:a16="http://schemas.microsoft.com/office/drawing/2014/main" id="{3361E219-E1D2-4AA8-94CA-F5AF8A0D4222}"/>
              </a:ext>
            </a:extLst>
          </p:cNvPr>
          <p:cNvSpPr/>
          <p:nvPr/>
        </p:nvSpPr>
        <p:spPr>
          <a:xfrm>
            <a:off x="6258561" y="3590501"/>
            <a:ext cx="2885260" cy="498180"/>
          </a:xfrm>
          <a:prstGeom prst="roundRect">
            <a:avLst/>
          </a:prstGeom>
          <a:noFill/>
          <a:ln w="19050" cap="flat" cmpd="sng">
            <a:solidFill>
              <a:srgbClr val="5A5A5A"/>
            </a:solidFill>
            <a:prstDash val="solid"/>
            <a:miter lim="800000"/>
            <a:headEnd type="none" w="sm" len="sm"/>
            <a:tailEnd type="none" w="sm" len="sm"/>
          </a:ln>
        </p:spPr>
        <p:txBody>
          <a:bodyPr spcFirstLastPara="1" wrap="square" lIns="7200" tIns="7200" rIns="7200" bIns="7200" anchor="ctr" anchorCtr="0">
            <a:noAutofit/>
          </a:bodyPr>
          <a:lstStyle/>
          <a:p>
            <a:pPr marL="0" marR="0" lvl="0" indent="0" algn="ctr" rtl="0">
              <a:lnSpc>
                <a:spcPct val="85000"/>
              </a:lnSpc>
              <a:spcBef>
                <a:spcPts val="0"/>
              </a:spcBef>
              <a:spcAft>
                <a:spcPts val="0"/>
              </a:spcAft>
              <a:buNone/>
            </a:pPr>
            <a:r>
              <a:rPr lang="en-IN" sz="1600" spc="-20" dirty="0">
                <a:solidFill>
                  <a:schemeClr val="tx1"/>
                </a:solidFill>
                <a:latin typeface="Lato" panose="020F0502020204030203" pitchFamily="34" charset="0"/>
                <a:ea typeface="Lato" panose="020F0502020204030203" pitchFamily="34" charset="0"/>
                <a:cs typeface="Lato" panose="020F0502020204030203" pitchFamily="34" charset="0"/>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8"/>
                  </a:ext>
                </a:extLst>
              </a:rPr>
              <a:t>Cannibalization</a:t>
            </a:r>
            <a:r>
              <a:rPr lang="en-IN" sz="1600" spc="-2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 in credit card spend revenue</a:t>
            </a:r>
            <a:endParaRPr sz="1600" spc="-2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18" name="Google Shape;314;p25">
            <a:extLst>
              <a:ext uri="{FF2B5EF4-FFF2-40B4-BE49-F238E27FC236}">
                <a16:creationId xmlns:a16="http://schemas.microsoft.com/office/drawing/2014/main" id="{AD3E11CE-7A4D-403D-B6B0-D26A271D76B2}"/>
              </a:ext>
            </a:extLst>
          </p:cNvPr>
          <p:cNvSpPr/>
          <p:nvPr/>
        </p:nvSpPr>
        <p:spPr>
          <a:xfrm>
            <a:off x="6258561" y="4187813"/>
            <a:ext cx="2885260" cy="498180"/>
          </a:xfrm>
          <a:prstGeom prst="roundRect">
            <a:avLst/>
          </a:prstGeom>
          <a:noFill/>
          <a:ln w="19050" cap="flat" cmpd="sng">
            <a:solidFill>
              <a:srgbClr val="5A5A5A"/>
            </a:solidFill>
            <a:prstDash val="solid"/>
            <a:miter lim="800000"/>
            <a:headEnd type="none" w="sm" len="sm"/>
            <a:tailEnd type="none" w="sm" len="sm"/>
          </a:ln>
        </p:spPr>
        <p:txBody>
          <a:bodyPr spcFirstLastPara="1" wrap="square" lIns="7200" tIns="7200" rIns="7200" bIns="7200" anchor="ctr" anchorCtr="0">
            <a:noAutofit/>
          </a:bodyPr>
          <a:lstStyle/>
          <a:p>
            <a:pPr marL="0" marR="0" lvl="0" indent="0" algn="ctr" rtl="0">
              <a:lnSpc>
                <a:spcPct val="85000"/>
              </a:lnSpc>
              <a:spcBef>
                <a:spcPts val="0"/>
              </a:spcBef>
              <a:spcAft>
                <a:spcPts val="0"/>
              </a:spcAft>
              <a:buNone/>
            </a:pPr>
            <a:r>
              <a:rPr lang="en-IN" sz="1600" spc="-20">
                <a:solidFill>
                  <a:schemeClr val="tx1"/>
                </a:solidFill>
                <a:latin typeface="Lato" panose="020F0502020204030203" pitchFamily="34" charset="0"/>
                <a:ea typeface="Lato" panose="020F0502020204030203" pitchFamily="34" charset="0"/>
                <a:cs typeface="Lato" panose="020F0502020204030203" pitchFamily="34" charset="0"/>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9"/>
                  </a:ext>
                </a:extLst>
              </a:rPr>
              <a:t>Cannibalization in credit card revolve revenue</a:t>
            </a:r>
            <a:endParaRPr sz="1600" spc="-2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19" name="Google Shape;315;p25">
            <a:extLst>
              <a:ext uri="{FF2B5EF4-FFF2-40B4-BE49-F238E27FC236}">
                <a16:creationId xmlns:a16="http://schemas.microsoft.com/office/drawing/2014/main" id="{9509D36B-057D-44EE-AA1F-FC5CEB92319E}"/>
              </a:ext>
            </a:extLst>
          </p:cNvPr>
          <p:cNvSpPr/>
          <p:nvPr/>
        </p:nvSpPr>
        <p:spPr>
          <a:xfrm>
            <a:off x="6258561" y="4785125"/>
            <a:ext cx="2885260" cy="498180"/>
          </a:xfrm>
          <a:prstGeom prst="roundRect">
            <a:avLst/>
          </a:prstGeom>
          <a:noFill/>
          <a:ln w="19050" cap="flat" cmpd="sng">
            <a:solidFill>
              <a:srgbClr val="5A5A5A"/>
            </a:solidFill>
            <a:prstDash val="solid"/>
            <a:miter lim="800000"/>
            <a:headEnd type="none" w="sm" len="sm"/>
            <a:tailEnd type="none" w="sm" len="sm"/>
          </a:ln>
        </p:spPr>
        <p:txBody>
          <a:bodyPr spcFirstLastPara="1" wrap="square" lIns="7200" tIns="7200" rIns="7200" bIns="7200" anchor="ctr" anchorCtr="0">
            <a:noAutofit/>
          </a:bodyPr>
          <a:lstStyle/>
          <a:p>
            <a:pPr marL="0" marR="0" lvl="0" indent="0" algn="ctr" rtl="0">
              <a:lnSpc>
                <a:spcPct val="85000"/>
              </a:lnSpc>
              <a:spcBef>
                <a:spcPts val="0"/>
              </a:spcBef>
              <a:spcAft>
                <a:spcPts val="0"/>
              </a:spcAft>
              <a:buNone/>
            </a:pPr>
            <a:r>
              <a:rPr lang="en-IN" sz="1600" spc="-20">
                <a:solidFill>
                  <a:schemeClr val="tx1"/>
                </a:solidFill>
                <a:latin typeface="Lato" panose="020F0502020204030203" pitchFamily="34" charset="0"/>
                <a:ea typeface="Lato" panose="020F0502020204030203" pitchFamily="34" charset="0"/>
                <a:cs typeface="Lato" panose="020F0502020204030203" pitchFamily="34" charset="0"/>
                <a:sym typeface="Calibri"/>
              </a:rPr>
              <a:t>Competition offering a personal loan  </a:t>
            </a:r>
            <a:endParaRPr sz="1600" spc="-2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20" name="Google Shape;316;p25">
            <a:extLst>
              <a:ext uri="{FF2B5EF4-FFF2-40B4-BE49-F238E27FC236}">
                <a16:creationId xmlns:a16="http://schemas.microsoft.com/office/drawing/2014/main" id="{2479F592-5F67-43AA-BB6C-80DAEB4D6F44}"/>
              </a:ext>
            </a:extLst>
          </p:cNvPr>
          <p:cNvSpPr/>
          <p:nvPr/>
        </p:nvSpPr>
        <p:spPr>
          <a:xfrm>
            <a:off x="6258561" y="5382437"/>
            <a:ext cx="2885260" cy="498180"/>
          </a:xfrm>
          <a:prstGeom prst="roundRect">
            <a:avLst/>
          </a:prstGeom>
          <a:noFill/>
          <a:ln w="19050" cap="flat" cmpd="sng">
            <a:solidFill>
              <a:srgbClr val="5A5A5A"/>
            </a:solidFill>
            <a:prstDash val="solid"/>
            <a:miter lim="800000"/>
            <a:headEnd type="none" w="sm" len="sm"/>
            <a:tailEnd type="none" w="sm" len="sm"/>
          </a:ln>
        </p:spPr>
        <p:txBody>
          <a:bodyPr spcFirstLastPara="1" wrap="square" lIns="7200" tIns="7200" rIns="7200" bIns="7200" anchor="ctr" anchorCtr="0">
            <a:noAutofit/>
          </a:bodyPr>
          <a:lstStyle/>
          <a:p>
            <a:pPr marL="0" marR="0" lvl="0" indent="0" algn="ctr" rtl="0">
              <a:lnSpc>
                <a:spcPct val="85000"/>
              </a:lnSpc>
              <a:spcBef>
                <a:spcPts val="0"/>
              </a:spcBef>
              <a:spcAft>
                <a:spcPts val="0"/>
              </a:spcAft>
              <a:buNone/>
            </a:pPr>
            <a:r>
              <a:rPr lang="en-IN" sz="1600" spc="-20">
                <a:solidFill>
                  <a:schemeClr val="tx1"/>
                </a:solidFill>
                <a:latin typeface="Lato" panose="020F0502020204030203" pitchFamily="34" charset="0"/>
                <a:ea typeface="Lato" panose="020F0502020204030203" pitchFamily="34" charset="0"/>
                <a:cs typeface="Lato" panose="020F0502020204030203" pitchFamily="34" charset="0"/>
                <a:sym typeface="Calibri"/>
              </a:rPr>
              <a:t>Risk of default on personal loan</a:t>
            </a:r>
            <a:endParaRPr sz="1600" spc="-2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14" name="Google Shape;310;p25">
            <a:extLst>
              <a:ext uri="{FF2B5EF4-FFF2-40B4-BE49-F238E27FC236}">
                <a16:creationId xmlns:a16="http://schemas.microsoft.com/office/drawing/2014/main" id="{B64199C9-D3C9-4E27-9DD7-A47575827B13}"/>
              </a:ext>
            </a:extLst>
          </p:cNvPr>
          <p:cNvSpPr/>
          <p:nvPr/>
        </p:nvSpPr>
        <p:spPr>
          <a:xfrm>
            <a:off x="6258561" y="1798565"/>
            <a:ext cx="2885260" cy="498180"/>
          </a:xfrm>
          <a:prstGeom prst="roundRect">
            <a:avLst/>
          </a:prstGeom>
          <a:noFill/>
          <a:ln w="19050" cap="flat" cmpd="sng">
            <a:solidFill>
              <a:srgbClr val="5A5A5A"/>
            </a:solidFill>
            <a:prstDash val="solid"/>
            <a:miter lim="800000"/>
            <a:headEnd type="none" w="sm" len="sm"/>
            <a:tailEnd type="none" w="sm" len="sm"/>
          </a:ln>
        </p:spPr>
        <p:txBody>
          <a:bodyPr spcFirstLastPara="1" wrap="square" lIns="7200" tIns="7200" rIns="7200" bIns="7200" anchor="ctr" anchorCtr="0">
            <a:noAutofit/>
          </a:bodyPr>
          <a:lstStyle/>
          <a:p>
            <a:pPr marL="0" marR="0" lvl="0" indent="0" algn="ctr" rtl="0">
              <a:lnSpc>
                <a:spcPct val="85000"/>
              </a:lnSpc>
              <a:spcBef>
                <a:spcPts val="0"/>
              </a:spcBef>
              <a:spcAft>
                <a:spcPts val="0"/>
              </a:spcAft>
              <a:buNone/>
            </a:pPr>
            <a:r>
              <a:rPr lang="en-IN" sz="1600" spc="-2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Revenue from personal loan</a:t>
            </a:r>
            <a:endParaRPr sz="1600" spc="-2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21" name="Google Shape;317;p25">
            <a:extLst>
              <a:ext uri="{FF2B5EF4-FFF2-40B4-BE49-F238E27FC236}">
                <a16:creationId xmlns:a16="http://schemas.microsoft.com/office/drawing/2014/main" id="{AF2705A6-ACCF-405D-8B4F-95F581964949}"/>
              </a:ext>
            </a:extLst>
          </p:cNvPr>
          <p:cNvSpPr/>
          <p:nvPr/>
        </p:nvSpPr>
        <p:spPr>
          <a:xfrm>
            <a:off x="6258560" y="5979752"/>
            <a:ext cx="2885261" cy="553998"/>
          </a:xfrm>
          <a:prstGeom prst="roundRect">
            <a:avLst/>
          </a:prstGeom>
          <a:noFill/>
          <a:ln w="19050" cap="flat" cmpd="sng">
            <a:solidFill>
              <a:srgbClr val="5A5A5A"/>
            </a:solidFill>
            <a:prstDash val="solid"/>
            <a:miter lim="800000"/>
            <a:headEnd type="none" w="sm" len="sm"/>
            <a:tailEnd type="none" w="sm" len="sm"/>
          </a:ln>
        </p:spPr>
        <p:txBody>
          <a:bodyPr spcFirstLastPara="1" wrap="square" lIns="7200" tIns="7200" rIns="7200" bIns="7200" anchor="ctr" anchorCtr="0">
            <a:noAutofit/>
          </a:bodyPr>
          <a:lstStyle/>
          <a:p>
            <a:pPr marL="0" marR="0" lvl="0" indent="0" algn="ctr" rtl="0">
              <a:lnSpc>
                <a:spcPct val="85000"/>
              </a:lnSpc>
              <a:spcBef>
                <a:spcPts val="0"/>
              </a:spcBef>
              <a:spcAft>
                <a:spcPts val="0"/>
              </a:spcAft>
              <a:buNone/>
            </a:pPr>
            <a:r>
              <a:rPr lang="en-IN" sz="1600" spc="-2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Incremental risk of default on credit card due to over-leverage</a:t>
            </a:r>
            <a:endParaRPr sz="1600" spc="-2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cxnSp>
        <p:nvCxnSpPr>
          <p:cNvPr id="35" name="Google Shape;212;p13">
            <a:extLst>
              <a:ext uri="{FF2B5EF4-FFF2-40B4-BE49-F238E27FC236}">
                <a16:creationId xmlns:a16="http://schemas.microsoft.com/office/drawing/2014/main" id="{60B93410-3C58-4595-9F23-668D3707EAFC}"/>
              </a:ext>
            </a:extLst>
          </p:cNvPr>
          <p:cNvCxnSpPr>
            <a:cxnSpLocks/>
            <a:stCxn id="11" idx="3"/>
            <a:endCxn id="12" idx="1"/>
          </p:cNvCxnSpPr>
          <p:nvPr/>
        </p:nvCxnSpPr>
        <p:spPr>
          <a:xfrm>
            <a:off x="2078769" y="4166157"/>
            <a:ext cx="372111" cy="0"/>
          </a:xfrm>
          <a:prstGeom prst="straightConnector1">
            <a:avLst/>
          </a:prstGeom>
          <a:noFill/>
          <a:ln w="28575" cap="flat" cmpd="sng">
            <a:solidFill>
              <a:srgbClr val="5A5A5A"/>
            </a:solidFill>
            <a:prstDash val="solid"/>
            <a:miter lim="800000"/>
            <a:headEnd type="none" w="sm" len="sm"/>
            <a:tailEnd type="triangle" w="lg" len="lg"/>
          </a:ln>
        </p:spPr>
      </p:cxnSp>
      <p:cxnSp>
        <p:nvCxnSpPr>
          <p:cNvPr id="36" name="Google Shape;212;p13">
            <a:extLst>
              <a:ext uri="{FF2B5EF4-FFF2-40B4-BE49-F238E27FC236}">
                <a16:creationId xmlns:a16="http://schemas.microsoft.com/office/drawing/2014/main" id="{11934221-C4A9-479B-A251-CBE7B87EAA97}"/>
              </a:ext>
            </a:extLst>
          </p:cNvPr>
          <p:cNvCxnSpPr>
            <a:cxnSpLocks/>
            <a:stCxn id="12" idx="3"/>
            <a:endCxn id="13" idx="1"/>
          </p:cNvCxnSpPr>
          <p:nvPr/>
        </p:nvCxnSpPr>
        <p:spPr>
          <a:xfrm>
            <a:off x="3859779" y="4166157"/>
            <a:ext cx="372111" cy="0"/>
          </a:xfrm>
          <a:prstGeom prst="straightConnector1">
            <a:avLst/>
          </a:prstGeom>
          <a:noFill/>
          <a:ln w="28575" cap="flat" cmpd="sng">
            <a:solidFill>
              <a:srgbClr val="5A5A5A"/>
            </a:solidFill>
            <a:prstDash val="solid"/>
            <a:miter lim="800000"/>
            <a:headEnd type="none" w="sm" len="sm"/>
            <a:tailEnd type="triangle" w="lg" len="lg"/>
          </a:ln>
        </p:spPr>
      </p:cxnSp>
      <p:sp>
        <p:nvSpPr>
          <p:cNvPr id="39" name="Google Shape;128;p4">
            <a:extLst>
              <a:ext uri="{FF2B5EF4-FFF2-40B4-BE49-F238E27FC236}">
                <a16:creationId xmlns:a16="http://schemas.microsoft.com/office/drawing/2014/main" id="{49407F54-C8E4-4F51-9A4E-E3C4018106E8}"/>
              </a:ext>
            </a:extLst>
          </p:cNvPr>
          <p:cNvSpPr/>
          <p:nvPr/>
        </p:nvSpPr>
        <p:spPr>
          <a:xfrm>
            <a:off x="9234745" y="1798565"/>
            <a:ext cx="183198" cy="4734000"/>
          </a:xfrm>
          <a:prstGeom prst="rightBrace">
            <a:avLst>
              <a:gd name="adj1" fmla="val 8333"/>
              <a:gd name="adj2" fmla="val 50000"/>
            </a:avLst>
          </a:prstGeom>
          <a:noFill/>
          <a:ln w="19050" cap="flat" cmpd="sng">
            <a:solidFill>
              <a:srgbClr val="5A5A5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40" name="Google Shape;129;p4">
            <a:extLst>
              <a:ext uri="{FF2B5EF4-FFF2-40B4-BE49-F238E27FC236}">
                <a16:creationId xmlns:a16="http://schemas.microsoft.com/office/drawing/2014/main" id="{4A37F5D2-1BE8-4FF1-8CA6-79A7F6B76A5E}"/>
              </a:ext>
            </a:extLst>
          </p:cNvPr>
          <p:cNvSpPr txBox="1"/>
          <p:nvPr/>
        </p:nvSpPr>
        <p:spPr>
          <a:xfrm>
            <a:off x="9626255" y="3873198"/>
            <a:ext cx="1644217" cy="584735"/>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IN" sz="1600" dirty="0">
                <a:solidFill>
                  <a:schemeClr val="dk1"/>
                </a:solidFill>
                <a:latin typeface="Lato" panose="020F0502020204030203" pitchFamily="34" charset="0"/>
                <a:ea typeface="Lato" panose="020F0502020204030203" pitchFamily="34" charset="0"/>
                <a:cs typeface="Lato" panose="020F0502020204030203" pitchFamily="34" charset="0"/>
                <a:sym typeface="Calibri"/>
              </a:rPr>
              <a:t>Incremental financial benefit</a:t>
            </a:r>
          </a:p>
        </p:txBody>
      </p:sp>
      <p:cxnSp>
        <p:nvCxnSpPr>
          <p:cNvPr id="43" name="Google Shape;212;p13">
            <a:extLst>
              <a:ext uri="{FF2B5EF4-FFF2-40B4-BE49-F238E27FC236}">
                <a16:creationId xmlns:a16="http://schemas.microsoft.com/office/drawing/2014/main" id="{5BF92F94-5CC8-49F5-94EB-25C6D988ED92}"/>
              </a:ext>
            </a:extLst>
          </p:cNvPr>
          <p:cNvCxnSpPr>
            <a:cxnSpLocks/>
            <a:stCxn id="13" idx="3"/>
            <a:endCxn id="14" idx="1"/>
          </p:cNvCxnSpPr>
          <p:nvPr/>
        </p:nvCxnSpPr>
        <p:spPr>
          <a:xfrm flipV="1">
            <a:off x="5639490" y="2047655"/>
            <a:ext cx="619071" cy="2118502"/>
          </a:xfrm>
          <a:prstGeom prst="bentConnector3">
            <a:avLst>
              <a:gd name="adj1" fmla="val 50000"/>
            </a:avLst>
          </a:prstGeom>
          <a:noFill/>
          <a:ln w="28575" cap="flat" cmpd="sng">
            <a:solidFill>
              <a:srgbClr val="5A5A5A"/>
            </a:solidFill>
            <a:prstDash val="solid"/>
            <a:miter lim="800000"/>
            <a:headEnd type="none" w="sm" len="sm"/>
            <a:tailEnd type="triangle" w="lg" len="lg"/>
          </a:ln>
        </p:spPr>
      </p:cxnSp>
      <p:cxnSp>
        <p:nvCxnSpPr>
          <p:cNvPr id="47" name="Google Shape;212;p13">
            <a:extLst>
              <a:ext uri="{FF2B5EF4-FFF2-40B4-BE49-F238E27FC236}">
                <a16:creationId xmlns:a16="http://schemas.microsoft.com/office/drawing/2014/main" id="{948FCE25-E98F-4CAC-AAF5-4E5A41462585}"/>
              </a:ext>
            </a:extLst>
          </p:cNvPr>
          <p:cNvCxnSpPr>
            <a:cxnSpLocks/>
            <a:stCxn id="13" idx="3"/>
            <a:endCxn id="15" idx="1"/>
          </p:cNvCxnSpPr>
          <p:nvPr/>
        </p:nvCxnSpPr>
        <p:spPr>
          <a:xfrm flipV="1">
            <a:off x="5639490" y="2644967"/>
            <a:ext cx="619071" cy="1521190"/>
          </a:xfrm>
          <a:prstGeom prst="bentConnector3">
            <a:avLst>
              <a:gd name="adj1" fmla="val 50000"/>
            </a:avLst>
          </a:prstGeom>
          <a:noFill/>
          <a:ln w="28575" cap="flat" cmpd="sng">
            <a:solidFill>
              <a:srgbClr val="5A5A5A"/>
            </a:solidFill>
            <a:prstDash val="solid"/>
            <a:miter lim="800000"/>
            <a:headEnd type="none" w="sm" len="sm"/>
            <a:tailEnd type="triangle" w="lg" len="lg"/>
          </a:ln>
        </p:spPr>
      </p:cxnSp>
      <p:cxnSp>
        <p:nvCxnSpPr>
          <p:cNvPr id="50" name="Google Shape;212;p13">
            <a:extLst>
              <a:ext uri="{FF2B5EF4-FFF2-40B4-BE49-F238E27FC236}">
                <a16:creationId xmlns:a16="http://schemas.microsoft.com/office/drawing/2014/main" id="{13E90C49-75E1-4D99-8961-CFC3B884D681}"/>
              </a:ext>
            </a:extLst>
          </p:cNvPr>
          <p:cNvCxnSpPr>
            <a:cxnSpLocks/>
            <a:stCxn id="13" idx="3"/>
            <a:endCxn id="16" idx="1"/>
          </p:cNvCxnSpPr>
          <p:nvPr/>
        </p:nvCxnSpPr>
        <p:spPr>
          <a:xfrm flipV="1">
            <a:off x="5639490" y="3242279"/>
            <a:ext cx="619071" cy="923878"/>
          </a:xfrm>
          <a:prstGeom prst="bentConnector3">
            <a:avLst>
              <a:gd name="adj1" fmla="val 50000"/>
            </a:avLst>
          </a:prstGeom>
          <a:noFill/>
          <a:ln w="28575" cap="flat" cmpd="sng">
            <a:solidFill>
              <a:srgbClr val="5A5A5A"/>
            </a:solidFill>
            <a:prstDash val="solid"/>
            <a:miter lim="800000"/>
            <a:headEnd type="none" w="sm" len="sm"/>
            <a:tailEnd type="triangle" w="lg" len="lg"/>
          </a:ln>
        </p:spPr>
      </p:cxnSp>
      <p:cxnSp>
        <p:nvCxnSpPr>
          <p:cNvPr id="53" name="Google Shape;212;p13">
            <a:extLst>
              <a:ext uri="{FF2B5EF4-FFF2-40B4-BE49-F238E27FC236}">
                <a16:creationId xmlns:a16="http://schemas.microsoft.com/office/drawing/2014/main" id="{2C56C227-E292-4E35-B0C2-BF24A1B69A86}"/>
              </a:ext>
            </a:extLst>
          </p:cNvPr>
          <p:cNvCxnSpPr>
            <a:cxnSpLocks/>
            <a:stCxn id="13" idx="3"/>
            <a:endCxn id="17" idx="1"/>
          </p:cNvCxnSpPr>
          <p:nvPr/>
        </p:nvCxnSpPr>
        <p:spPr>
          <a:xfrm flipV="1">
            <a:off x="5639490" y="3839591"/>
            <a:ext cx="619071" cy="326566"/>
          </a:xfrm>
          <a:prstGeom prst="bentConnector3">
            <a:avLst>
              <a:gd name="adj1" fmla="val 50000"/>
            </a:avLst>
          </a:prstGeom>
          <a:noFill/>
          <a:ln w="28575" cap="flat" cmpd="sng">
            <a:solidFill>
              <a:srgbClr val="5A5A5A"/>
            </a:solidFill>
            <a:prstDash val="solid"/>
            <a:miter lim="800000"/>
            <a:headEnd type="none" w="sm" len="sm"/>
            <a:tailEnd type="triangle" w="lg" len="lg"/>
          </a:ln>
        </p:spPr>
      </p:cxnSp>
      <p:cxnSp>
        <p:nvCxnSpPr>
          <p:cNvPr id="56" name="Google Shape;212;p13">
            <a:extLst>
              <a:ext uri="{FF2B5EF4-FFF2-40B4-BE49-F238E27FC236}">
                <a16:creationId xmlns:a16="http://schemas.microsoft.com/office/drawing/2014/main" id="{B40FFD8E-C2FB-4CAC-82DE-BA20BE30C1AC}"/>
              </a:ext>
            </a:extLst>
          </p:cNvPr>
          <p:cNvCxnSpPr>
            <a:cxnSpLocks/>
            <a:stCxn id="13" idx="3"/>
            <a:endCxn id="18" idx="1"/>
          </p:cNvCxnSpPr>
          <p:nvPr/>
        </p:nvCxnSpPr>
        <p:spPr>
          <a:xfrm>
            <a:off x="5639490" y="4166157"/>
            <a:ext cx="619071" cy="270746"/>
          </a:xfrm>
          <a:prstGeom prst="bentConnector3">
            <a:avLst>
              <a:gd name="adj1" fmla="val 50000"/>
            </a:avLst>
          </a:prstGeom>
          <a:noFill/>
          <a:ln w="28575" cap="flat" cmpd="sng">
            <a:solidFill>
              <a:srgbClr val="5A5A5A"/>
            </a:solidFill>
            <a:prstDash val="solid"/>
            <a:miter lim="800000"/>
            <a:headEnd type="none" w="sm" len="sm"/>
            <a:tailEnd type="triangle" w="lg" len="lg"/>
          </a:ln>
        </p:spPr>
      </p:cxnSp>
      <p:cxnSp>
        <p:nvCxnSpPr>
          <p:cNvPr id="59" name="Google Shape;212;p13">
            <a:extLst>
              <a:ext uri="{FF2B5EF4-FFF2-40B4-BE49-F238E27FC236}">
                <a16:creationId xmlns:a16="http://schemas.microsoft.com/office/drawing/2014/main" id="{C46593DA-B0BC-4F32-AFA3-994FA74A1D1A}"/>
              </a:ext>
            </a:extLst>
          </p:cNvPr>
          <p:cNvCxnSpPr>
            <a:cxnSpLocks/>
            <a:stCxn id="13" idx="3"/>
            <a:endCxn id="19" idx="1"/>
          </p:cNvCxnSpPr>
          <p:nvPr/>
        </p:nvCxnSpPr>
        <p:spPr>
          <a:xfrm>
            <a:off x="5639490" y="4166157"/>
            <a:ext cx="619071" cy="868058"/>
          </a:xfrm>
          <a:prstGeom prst="bentConnector3">
            <a:avLst>
              <a:gd name="adj1" fmla="val 50000"/>
            </a:avLst>
          </a:prstGeom>
          <a:noFill/>
          <a:ln w="28575" cap="flat" cmpd="sng">
            <a:solidFill>
              <a:srgbClr val="5A5A5A"/>
            </a:solidFill>
            <a:prstDash val="solid"/>
            <a:miter lim="800000"/>
            <a:headEnd type="none" w="sm" len="sm"/>
            <a:tailEnd type="triangle" w="lg" len="lg"/>
          </a:ln>
        </p:spPr>
      </p:cxnSp>
      <p:cxnSp>
        <p:nvCxnSpPr>
          <p:cNvPr id="62" name="Google Shape;212;p13">
            <a:extLst>
              <a:ext uri="{FF2B5EF4-FFF2-40B4-BE49-F238E27FC236}">
                <a16:creationId xmlns:a16="http://schemas.microsoft.com/office/drawing/2014/main" id="{EBAFE780-F713-4432-94BF-863FA8D5B1B7}"/>
              </a:ext>
            </a:extLst>
          </p:cNvPr>
          <p:cNvCxnSpPr>
            <a:cxnSpLocks/>
            <a:stCxn id="13" idx="3"/>
            <a:endCxn id="20" idx="1"/>
          </p:cNvCxnSpPr>
          <p:nvPr/>
        </p:nvCxnSpPr>
        <p:spPr>
          <a:xfrm>
            <a:off x="5639490" y="4166157"/>
            <a:ext cx="619071" cy="1465370"/>
          </a:xfrm>
          <a:prstGeom prst="bentConnector3">
            <a:avLst>
              <a:gd name="adj1" fmla="val 50000"/>
            </a:avLst>
          </a:prstGeom>
          <a:noFill/>
          <a:ln w="28575" cap="flat" cmpd="sng">
            <a:solidFill>
              <a:srgbClr val="5A5A5A"/>
            </a:solidFill>
            <a:prstDash val="solid"/>
            <a:miter lim="800000"/>
            <a:headEnd type="none" w="sm" len="sm"/>
            <a:tailEnd type="triangle" w="lg" len="lg"/>
          </a:ln>
        </p:spPr>
      </p:cxnSp>
      <p:cxnSp>
        <p:nvCxnSpPr>
          <p:cNvPr id="65" name="Google Shape;212;p13">
            <a:extLst>
              <a:ext uri="{FF2B5EF4-FFF2-40B4-BE49-F238E27FC236}">
                <a16:creationId xmlns:a16="http://schemas.microsoft.com/office/drawing/2014/main" id="{E12BDE7C-6A42-4D31-9FF9-8B53EEC22950}"/>
              </a:ext>
            </a:extLst>
          </p:cNvPr>
          <p:cNvCxnSpPr>
            <a:cxnSpLocks/>
            <a:stCxn id="13" idx="3"/>
            <a:endCxn id="21" idx="1"/>
          </p:cNvCxnSpPr>
          <p:nvPr/>
        </p:nvCxnSpPr>
        <p:spPr>
          <a:xfrm>
            <a:off x="5639490" y="4166157"/>
            <a:ext cx="619070" cy="2090594"/>
          </a:xfrm>
          <a:prstGeom prst="bentConnector3">
            <a:avLst>
              <a:gd name="adj1" fmla="val 50000"/>
            </a:avLst>
          </a:prstGeom>
          <a:noFill/>
          <a:ln w="28575" cap="flat" cmpd="sng">
            <a:solidFill>
              <a:srgbClr val="5A5A5A"/>
            </a:solidFill>
            <a:prstDash val="solid"/>
            <a:miter lim="800000"/>
            <a:headEnd type="none" w="sm" len="sm"/>
            <a:tailEnd type="triangle" w="lg" len="lg"/>
          </a:ln>
        </p:spPr>
      </p:cxnSp>
    </p:spTree>
    <p:extLst>
      <p:ext uri="{BB962C8B-B14F-4D97-AF65-F5344CB8AC3E}">
        <p14:creationId xmlns:p14="http://schemas.microsoft.com/office/powerpoint/2010/main" val="1720912830"/>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WiFi Networking">
            <a:extLst>
              <a:ext uri="{FF2B5EF4-FFF2-40B4-BE49-F238E27FC236}">
                <a16:creationId xmlns:a16="http://schemas.microsoft.com/office/drawing/2014/main" id="{EBE9BD2D-4612-4262-8CBD-5B5902B90884}"/>
              </a:ext>
            </a:extLst>
          </p:cNvPr>
          <p:cNvSpPr txBox="1"/>
          <p:nvPr/>
        </p:nvSpPr>
        <p:spPr>
          <a:xfrm>
            <a:off x="1536700" y="291408"/>
            <a:ext cx="9118600"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gn="ctr">
              <a:defRPr sz="2400">
                <a:latin typeface="Lato Semibold"/>
                <a:ea typeface="Lato Semibold"/>
                <a:cs typeface="Lato Semibold"/>
                <a:sym typeface="Lato Semibold"/>
              </a:defRPr>
            </a:lvl1pPr>
          </a:lstStyle>
          <a:p>
            <a:r>
              <a:rPr lang="en-US" dirty="0"/>
              <a:t>CASE STUDY-2: OPTIMISATION FRAMEWORK</a:t>
            </a:r>
          </a:p>
        </p:txBody>
      </p:sp>
      <p:sp>
        <p:nvSpPr>
          <p:cNvPr id="68" name="Content Placeholder 2">
            <a:extLst>
              <a:ext uri="{FF2B5EF4-FFF2-40B4-BE49-F238E27FC236}">
                <a16:creationId xmlns:a16="http://schemas.microsoft.com/office/drawing/2014/main" id="{9DED249F-D2D9-42E3-9EFC-01EF5AF45F7F}"/>
              </a:ext>
            </a:extLst>
          </p:cNvPr>
          <p:cNvSpPr txBox="1">
            <a:spLocks/>
          </p:cNvSpPr>
          <p:nvPr/>
        </p:nvSpPr>
        <p:spPr>
          <a:xfrm>
            <a:off x="2097961" y="1506734"/>
            <a:ext cx="7996079" cy="3844533"/>
          </a:xfrm>
          <a:prstGeom prst="roundRect">
            <a:avLst>
              <a:gd name="adj" fmla="val 5076"/>
            </a:avLst>
          </a:prstGeom>
          <a:noFill/>
          <a:ln w="28575">
            <a:solidFill>
              <a:srgbClr val="F4AB35"/>
            </a:solidFill>
          </a:ln>
        </p:spPr>
        <p:txBody>
          <a:bodyPr spcFirstLastPara="1" wrap="square" lIns="0" tIns="0" rIns="0" bIns="0" anchor="ctr" anchorCtr="0">
            <a:noAutofit/>
          </a:bodyPr>
          <a:lstStyle>
            <a:defPPr marR="0" lvl="0" algn="l" rtl="0">
              <a:lnSpc>
                <a:spcPct val="100000"/>
              </a:lnSpc>
              <a:spcBef>
                <a:spcPts val="0"/>
              </a:spcBef>
              <a:spcAft>
                <a:spcPts val="0"/>
              </a:spcAft>
              <a:defRPr/>
            </a:defPPr>
            <a:lvl1pPr marL="0" indent="0" algn="ctr">
              <a:spcBef>
                <a:spcPts val="400"/>
              </a:spcBef>
              <a:spcAft>
                <a:spcPts val="400"/>
              </a:spcAft>
              <a:buClr>
                <a:srgbClr val="EE283C"/>
              </a:buClr>
              <a:buSzPct val="100000"/>
              <a:buNone/>
              <a:defRPr sz="1800" b="1">
                <a:latin typeface="Lato" panose="020F0502020204030203" pitchFamily="34" charset="0"/>
                <a:ea typeface="Lato" panose="020F0502020204030203" pitchFamily="34" charset="0"/>
                <a:cs typeface="Lato" panose="020F0502020204030203" pitchFamily="34" charset="0"/>
              </a:defRPr>
            </a:lvl1pPr>
            <a:lvl2pPr marL="914400" indent="-342900">
              <a:lnSpc>
                <a:spcPct val="90000"/>
              </a:lnSpc>
              <a:spcBef>
                <a:spcPts val="1000"/>
              </a:spcBef>
              <a:buSzPts val="1800"/>
              <a:buChar char="•"/>
              <a:defRPr sz="2800">
                <a:latin typeface="Calibri"/>
                <a:ea typeface="Calibri"/>
                <a:cs typeface="Calibri"/>
              </a:defRPr>
            </a:lvl2pPr>
            <a:lvl3pPr marL="1371600" indent="-406400">
              <a:lnSpc>
                <a:spcPct val="90000"/>
              </a:lnSpc>
              <a:spcBef>
                <a:spcPts val="1000"/>
              </a:spcBef>
              <a:buSzPts val="2800"/>
              <a:buChar char="•"/>
              <a:defRPr sz="2800">
                <a:latin typeface="Calibri"/>
                <a:ea typeface="Calibri"/>
                <a:cs typeface="Calibri"/>
              </a:defRPr>
            </a:lvl3pPr>
            <a:lvl4pPr marL="1828800" indent="-406400">
              <a:lnSpc>
                <a:spcPct val="90000"/>
              </a:lnSpc>
              <a:spcBef>
                <a:spcPts val="1000"/>
              </a:spcBef>
              <a:buSzPts val="2800"/>
              <a:buChar char="•"/>
              <a:defRPr sz="2800">
                <a:latin typeface="Calibri"/>
                <a:ea typeface="Calibri"/>
                <a:cs typeface="Calibri"/>
              </a:defRPr>
            </a:lvl4pPr>
            <a:lvl5pPr marL="2286000" indent="-406400">
              <a:lnSpc>
                <a:spcPct val="90000"/>
              </a:lnSpc>
              <a:spcBef>
                <a:spcPts val="1000"/>
              </a:spcBef>
              <a:buSzPts val="2800"/>
              <a:buChar char="•"/>
              <a:defRPr sz="2800">
                <a:latin typeface="Calibri"/>
                <a:ea typeface="Calibri"/>
                <a:cs typeface="Calibri"/>
              </a:defRPr>
            </a:lvl5pPr>
            <a:lvl6pPr marL="2743200" indent="-342900">
              <a:lnSpc>
                <a:spcPct val="90000"/>
              </a:lnSpc>
              <a:spcBef>
                <a:spcPts val="1000"/>
              </a:spcBef>
              <a:buSzPts val="1800"/>
              <a:buChar char="•"/>
              <a:defRPr sz="3000">
                <a:latin typeface="Calibri"/>
                <a:ea typeface="Calibri"/>
                <a:cs typeface="Calibri"/>
              </a:defRPr>
            </a:lvl6pPr>
            <a:lvl7pPr marL="3200400" indent="-342900">
              <a:lnSpc>
                <a:spcPct val="90000"/>
              </a:lnSpc>
              <a:spcBef>
                <a:spcPts val="1000"/>
              </a:spcBef>
              <a:buSzPts val="1800"/>
              <a:buChar char="•"/>
              <a:defRPr sz="3000">
                <a:latin typeface="Calibri"/>
                <a:ea typeface="Calibri"/>
                <a:cs typeface="Calibri"/>
              </a:defRPr>
            </a:lvl7pPr>
            <a:lvl8pPr marL="3657600" indent="-342900">
              <a:lnSpc>
                <a:spcPct val="90000"/>
              </a:lnSpc>
              <a:spcBef>
                <a:spcPts val="1000"/>
              </a:spcBef>
              <a:buSzPts val="1800"/>
              <a:buChar char="•"/>
              <a:defRPr sz="3000">
                <a:latin typeface="Calibri"/>
                <a:ea typeface="Calibri"/>
                <a:cs typeface="Calibri"/>
              </a:defRPr>
            </a:lvl8pPr>
            <a:lvl9pPr marL="4114800" indent="-342900">
              <a:lnSpc>
                <a:spcPct val="90000"/>
              </a:lnSpc>
              <a:spcBef>
                <a:spcPts val="1000"/>
              </a:spcBef>
              <a:buSzPts val="1800"/>
              <a:buChar char="•"/>
              <a:defRPr sz="3000">
                <a:latin typeface="Calibri"/>
                <a:ea typeface="Calibri"/>
                <a:cs typeface="Calibri"/>
              </a:defRPr>
            </a:lvl9pPr>
          </a:lstStyle>
          <a:p>
            <a:pPr marL="347472" indent="-347472" algn="l" hangingPunct="0">
              <a:lnSpc>
                <a:spcPct val="98000"/>
              </a:lnSpc>
              <a:spcBef>
                <a:spcPts val="0"/>
              </a:spcBef>
              <a:spcAft>
                <a:spcPts val="0"/>
              </a:spcAft>
              <a:buFont typeface="Wingdings" panose="05000000000000000000" pitchFamily="2" charset="2"/>
              <a:buChar char=""/>
            </a:pPr>
            <a:r>
              <a:rPr lang="en-US" sz="2000" b="0" dirty="0">
                <a:sym typeface="Calibri"/>
              </a:rPr>
              <a:t>Data sources</a:t>
            </a:r>
          </a:p>
          <a:p>
            <a:pPr marL="576000" indent="-347472" algn="l" hangingPunct="0">
              <a:lnSpc>
                <a:spcPct val="98000"/>
              </a:lnSpc>
              <a:spcBef>
                <a:spcPts val="0"/>
              </a:spcBef>
              <a:spcAft>
                <a:spcPts val="0"/>
              </a:spcAft>
              <a:buFont typeface="Wingdings" panose="05000000000000000000" pitchFamily="2" charset="2"/>
              <a:buChar char="l"/>
            </a:pPr>
            <a:r>
              <a:rPr lang="en-US" sz="2000" b="0" dirty="0">
                <a:sym typeface="Calibri"/>
              </a:rPr>
              <a:t>Card transaction, balance and payment data</a:t>
            </a:r>
          </a:p>
          <a:p>
            <a:pPr marL="576000" indent="-347472" algn="l" hangingPunct="0">
              <a:lnSpc>
                <a:spcPct val="98000"/>
              </a:lnSpc>
              <a:spcBef>
                <a:spcPts val="0"/>
              </a:spcBef>
              <a:spcAft>
                <a:spcPts val="0"/>
              </a:spcAft>
              <a:buFont typeface="Wingdings" panose="05000000000000000000" pitchFamily="2" charset="2"/>
              <a:buChar char="l"/>
            </a:pPr>
            <a:r>
              <a:rPr lang="en-US" sz="2000" b="0" dirty="0">
                <a:sym typeface="Calibri"/>
              </a:rPr>
              <a:t>Credit bureau data for the external view of the customer</a:t>
            </a:r>
          </a:p>
          <a:p>
            <a:pPr marL="576000" indent="-347472" algn="l" hangingPunct="0">
              <a:lnSpc>
                <a:spcPct val="98000"/>
              </a:lnSpc>
              <a:spcBef>
                <a:spcPts val="0"/>
              </a:spcBef>
              <a:spcAft>
                <a:spcPts val="0"/>
              </a:spcAft>
              <a:buFont typeface="Wingdings" panose="05000000000000000000" pitchFamily="2" charset="2"/>
              <a:buChar char="l"/>
            </a:pPr>
            <a:r>
              <a:rPr lang="en-US" sz="2000" b="0" dirty="0">
                <a:sym typeface="Calibri"/>
              </a:rPr>
              <a:t>Response to past campaigns</a:t>
            </a:r>
          </a:p>
          <a:p>
            <a:pPr marL="347472" indent="-347472" algn="l" hangingPunct="0">
              <a:lnSpc>
                <a:spcPct val="98000"/>
              </a:lnSpc>
              <a:spcBef>
                <a:spcPts val="0"/>
              </a:spcBef>
              <a:spcAft>
                <a:spcPts val="0"/>
              </a:spcAft>
              <a:buFont typeface="Wingdings" panose="05000000000000000000" pitchFamily="2" charset="2"/>
              <a:buChar char=""/>
            </a:pPr>
            <a:endParaRPr lang="en-US" sz="2000" b="0" dirty="0">
              <a:sym typeface="Calibri"/>
            </a:endParaRPr>
          </a:p>
          <a:p>
            <a:pPr marL="347472" indent="-347472" algn="l" hangingPunct="0">
              <a:lnSpc>
                <a:spcPct val="98000"/>
              </a:lnSpc>
              <a:spcBef>
                <a:spcPts val="0"/>
              </a:spcBef>
              <a:spcAft>
                <a:spcPts val="0"/>
              </a:spcAft>
              <a:buFont typeface="Wingdings" panose="05000000000000000000" pitchFamily="2" charset="2"/>
              <a:buChar char=""/>
            </a:pPr>
            <a:r>
              <a:rPr lang="en-US" sz="2000" b="0" dirty="0">
                <a:sym typeface="Calibri"/>
              </a:rPr>
              <a:t>Implementation</a:t>
            </a:r>
          </a:p>
          <a:p>
            <a:pPr marL="576000" indent="-347472" algn="l" hangingPunct="0">
              <a:lnSpc>
                <a:spcPct val="98000"/>
              </a:lnSpc>
              <a:spcBef>
                <a:spcPts val="0"/>
              </a:spcBef>
              <a:spcAft>
                <a:spcPts val="0"/>
              </a:spcAft>
              <a:buFont typeface="Wingdings" panose="05000000000000000000" pitchFamily="2" charset="2"/>
              <a:buChar char="l"/>
            </a:pPr>
            <a:r>
              <a:rPr lang="en-US" sz="2000" b="0" dirty="0">
                <a:sym typeface="Calibri"/>
              </a:rPr>
              <a:t>Real-time implementation across the Web, app, ATM, WhatsApp</a:t>
            </a:r>
          </a:p>
          <a:p>
            <a:pPr marL="576000" indent="-347472" algn="l" hangingPunct="0">
              <a:lnSpc>
                <a:spcPct val="98000"/>
              </a:lnSpc>
              <a:spcBef>
                <a:spcPts val="0"/>
              </a:spcBef>
              <a:spcAft>
                <a:spcPts val="0"/>
              </a:spcAft>
              <a:buFont typeface="Wingdings" panose="05000000000000000000" pitchFamily="2" charset="2"/>
              <a:buChar char="l"/>
            </a:pPr>
            <a:r>
              <a:rPr lang="en-US" sz="2000" b="0" dirty="0">
                <a:sym typeface="Calibri"/>
              </a:rPr>
              <a:t>Inbound call sales leveraging</a:t>
            </a:r>
          </a:p>
          <a:p>
            <a:pPr marL="576000" indent="-347472" algn="l" hangingPunct="0">
              <a:lnSpc>
                <a:spcPct val="98000"/>
              </a:lnSpc>
              <a:spcBef>
                <a:spcPts val="0"/>
              </a:spcBef>
              <a:spcAft>
                <a:spcPts val="0"/>
              </a:spcAft>
              <a:buFont typeface="Wingdings" panose="05000000000000000000" pitchFamily="2" charset="2"/>
              <a:buChar char="l"/>
            </a:pPr>
            <a:r>
              <a:rPr lang="en-US" sz="2000" b="0" dirty="0">
                <a:sym typeface="Calibri"/>
              </a:rPr>
              <a:t>Batch implementation as outbound calling </a:t>
            </a:r>
          </a:p>
          <a:p>
            <a:pPr marL="576000" indent="-347472" algn="l" hangingPunct="0">
              <a:lnSpc>
                <a:spcPct val="98000"/>
              </a:lnSpc>
              <a:spcBef>
                <a:spcPts val="0"/>
              </a:spcBef>
              <a:spcAft>
                <a:spcPts val="0"/>
              </a:spcAft>
              <a:buFont typeface="Wingdings" panose="05000000000000000000" pitchFamily="2" charset="2"/>
              <a:buChar char="l"/>
            </a:pPr>
            <a:r>
              <a:rPr lang="en-US" sz="2000" b="0" dirty="0">
                <a:sym typeface="Calibri"/>
              </a:rPr>
              <a:t>Customer fatigue and contact frequency </a:t>
            </a:r>
          </a:p>
        </p:txBody>
      </p:sp>
    </p:spTree>
    <p:extLst>
      <p:ext uri="{BB962C8B-B14F-4D97-AF65-F5344CB8AC3E}">
        <p14:creationId xmlns:p14="http://schemas.microsoft.com/office/powerpoint/2010/main" val="1053802452"/>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WiFi Networking">
            <a:extLst>
              <a:ext uri="{FF2B5EF4-FFF2-40B4-BE49-F238E27FC236}">
                <a16:creationId xmlns:a16="http://schemas.microsoft.com/office/drawing/2014/main" id="{EBE9BD2D-4612-4262-8CBD-5B5902B90884}"/>
              </a:ext>
            </a:extLst>
          </p:cNvPr>
          <p:cNvSpPr txBox="1"/>
          <p:nvPr/>
        </p:nvSpPr>
        <p:spPr>
          <a:xfrm>
            <a:off x="1536700" y="291408"/>
            <a:ext cx="9118600"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ctr">
              <a:defRPr sz="2400">
                <a:latin typeface="Lato Semibold"/>
                <a:ea typeface="Lato Semibold"/>
                <a:cs typeface="Lato Semibold"/>
                <a:sym typeface="Lato Semibold"/>
              </a:defRPr>
            </a:lvl1pPr>
          </a:lstStyle>
          <a:p>
            <a:r>
              <a:rPr lang="en-US" dirty="0"/>
              <a:t>CASE STUDY-3: KEY METRICS</a:t>
            </a:r>
          </a:p>
        </p:txBody>
      </p:sp>
      <p:sp>
        <p:nvSpPr>
          <p:cNvPr id="6" name="Google Shape;277;p22">
            <a:extLst>
              <a:ext uri="{FF2B5EF4-FFF2-40B4-BE49-F238E27FC236}">
                <a16:creationId xmlns:a16="http://schemas.microsoft.com/office/drawing/2014/main" id="{357260E3-371F-4D8C-8C49-DE7F8103CE41}"/>
              </a:ext>
            </a:extLst>
          </p:cNvPr>
          <p:cNvSpPr/>
          <p:nvPr/>
        </p:nvSpPr>
        <p:spPr>
          <a:xfrm>
            <a:off x="1023732" y="1010164"/>
            <a:ext cx="3021495" cy="954157"/>
          </a:xfrm>
          <a:prstGeom prst="roundRect">
            <a:avLst/>
          </a:prstGeom>
          <a:noFill/>
          <a:ln w="28575" cap="flat" cmpd="sng">
            <a:solidFill>
              <a:srgbClr val="FAA726"/>
            </a:solidFill>
            <a:prstDash val="solid"/>
            <a:miter lim="800000"/>
            <a:headEnd type="none" w="sm" len="sm"/>
            <a:tailEnd type="none" w="sm" len="sm"/>
          </a:ln>
        </p:spPr>
        <p:txBody>
          <a:bodyPr spcFirstLastPara="1" wrap="square" lIns="72000" tIns="72000" rIns="72000" bIns="72000" anchor="ctr" anchorCtr="0">
            <a:noAutofit/>
          </a:bodyPr>
          <a:lstStyle/>
          <a:p>
            <a:pPr lvl="0" algn="ctr"/>
            <a:r>
              <a:rPr lang="en-US" sz="1800" dirty="0">
                <a:solidFill>
                  <a:schemeClr val="tx1"/>
                </a:solidFill>
                <a:latin typeface="Lato" panose="020F0502020204030203" pitchFamily="34" charset="0"/>
                <a:ea typeface="Lato" panose="020F0502020204030203" pitchFamily="34" charset="0"/>
                <a:cs typeface="Lato" panose="020F0502020204030203" pitchFamily="34" charset="0"/>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3"/>
                  </a:ext>
                </a:extLst>
              </a:rPr>
              <a:t>Churn rate and loss of revenue due to churn</a:t>
            </a:r>
          </a:p>
        </p:txBody>
      </p:sp>
      <p:sp>
        <p:nvSpPr>
          <p:cNvPr id="7" name="Google Shape;278;p22">
            <a:extLst>
              <a:ext uri="{FF2B5EF4-FFF2-40B4-BE49-F238E27FC236}">
                <a16:creationId xmlns:a16="http://schemas.microsoft.com/office/drawing/2014/main" id="{8B64930F-A8B3-424D-9F9D-6965C9F28478}"/>
              </a:ext>
            </a:extLst>
          </p:cNvPr>
          <p:cNvSpPr/>
          <p:nvPr/>
        </p:nvSpPr>
        <p:spPr>
          <a:xfrm>
            <a:off x="4585253" y="1010163"/>
            <a:ext cx="3021495" cy="954157"/>
          </a:xfrm>
          <a:prstGeom prst="roundRect">
            <a:avLst/>
          </a:prstGeom>
          <a:noFill/>
          <a:ln w="28575" cap="flat" cmpd="sng">
            <a:solidFill>
              <a:srgbClr val="4890E4"/>
            </a:solidFill>
            <a:prstDash val="solid"/>
            <a:miter lim="800000"/>
            <a:headEnd type="none" w="sm" len="sm"/>
            <a:tailEnd type="none" w="sm" len="sm"/>
          </a:ln>
        </p:spPr>
        <p:txBody>
          <a:bodyPr spcFirstLastPara="1" wrap="square" lIns="72000" tIns="72000" rIns="72000" bIns="72000" anchor="ctr" anchorCtr="0">
            <a:noAutofit/>
          </a:bodyPr>
          <a:lstStyle/>
          <a:p>
            <a:pPr lvl="0" algn="ctr"/>
            <a:r>
              <a:rPr lang="en-IN" sz="180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Cost of retention</a:t>
            </a:r>
          </a:p>
        </p:txBody>
      </p:sp>
      <p:sp>
        <p:nvSpPr>
          <p:cNvPr id="10" name="Google Shape;279;p22">
            <a:extLst>
              <a:ext uri="{FF2B5EF4-FFF2-40B4-BE49-F238E27FC236}">
                <a16:creationId xmlns:a16="http://schemas.microsoft.com/office/drawing/2014/main" id="{7C6F5C8A-81B3-47D7-B9CD-FCE4BAAD638C}"/>
              </a:ext>
            </a:extLst>
          </p:cNvPr>
          <p:cNvSpPr/>
          <p:nvPr/>
        </p:nvSpPr>
        <p:spPr>
          <a:xfrm>
            <a:off x="8146774" y="1010163"/>
            <a:ext cx="3021495" cy="954157"/>
          </a:xfrm>
          <a:prstGeom prst="roundRect">
            <a:avLst/>
          </a:prstGeom>
          <a:noFill/>
          <a:ln w="28575" cap="flat" cmpd="sng">
            <a:solidFill>
              <a:srgbClr val="5A5A5A"/>
            </a:solidFill>
            <a:prstDash val="solid"/>
            <a:miter lim="800000"/>
            <a:headEnd type="none" w="sm" len="sm"/>
            <a:tailEnd type="none" w="sm" len="sm"/>
          </a:ln>
        </p:spPr>
        <p:txBody>
          <a:bodyPr spcFirstLastPara="1" wrap="square" lIns="72000" tIns="72000" rIns="72000" bIns="72000" anchor="ctr" anchorCtr="0">
            <a:noAutofit/>
          </a:bodyPr>
          <a:lstStyle/>
          <a:p>
            <a:pPr lvl="0" algn="ctr"/>
            <a:r>
              <a:rPr lang="en-IN" sz="180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Customer satisfaction</a:t>
            </a:r>
            <a:br>
              <a:rPr lang="en-IN" sz="180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br>
            <a:r>
              <a:rPr lang="en-IN" sz="180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and NPS</a:t>
            </a:r>
          </a:p>
        </p:txBody>
      </p:sp>
      <p:sp>
        <p:nvSpPr>
          <p:cNvPr id="11" name="Google Shape;280;p22">
            <a:extLst>
              <a:ext uri="{FF2B5EF4-FFF2-40B4-BE49-F238E27FC236}">
                <a16:creationId xmlns:a16="http://schemas.microsoft.com/office/drawing/2014/main" id="{ECC2BBA8-48B6-4C77-BEA6-AD0BE036113C}"/>
              </a:ext>
            </a:extLst>
          </p:cNvPr>
          <p:cNvSpPr/>
          <p:nvPr/>
        </p:nvSpPr>
        <p:spPr>
          <a:xfrm>
            <a:off x="1023732" y="2097992"/>
            <a:ext cx="10144537" cy="954157"/>
          </a:xfrm>
          <a:prstGeom prst="roundRect">
            <a:avLst/>
          </a:prstGeom>
          <a:noFill/>
          <a:ln w="28575" cap="flat" cmpd="sng">
            <a:solidFill>
              <a:srgbClr val="22AF73"/>
            </a:solidFill>
            <a:prstDash val="solid"/>
            <a:miter lim="800000"/>
            <a:headEnd type="none" w="sm" len="sm"/>
            <a:tailEnd type="none" w="sm" len="sm"/>
          </a:ln>
        </p:spPr>
        <p:txBody>
          <a:bodyPr spcFirstLastPara="1" wrap="square" lIns="72000" tIns="72000" rIns="72000" bIns="72000" anchor="ctr" anchorCtr="0">
            <a:noAutofit/>
          </a:bodyPr>
          <a:lstStyle/>
          <a:p>
            <a:pPr lvl="0" algn="ctr"/>
            <a:r>
              <a:rPr lang="en-US" sz="180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How to address the challenges –  proactively identify potential churn and</a:t>
            </a:r>
            <a:br>
              <a:rPr lang="en-US" sz="180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br>
            <a:r>
              <a:rPr lang="en-US" sz="180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identify the offer that could help retain those customers</a:t>
            </a:r>
          </a:p>
        </p:txBody>
      </p:sp>
      <p:grpSp>
        <p:nvGrpSpPr>
          <p:cNvPr id="2" name="Group 1">
            <a:extLst>
              <a:ext uri="{FF2B5EF4-FFF2-40B4-BE49-F238E27FC236}">
                <a16:creationId xmlns:a16="http://schemas.microsoft.com/office/drawing/2014/main" id="{7439C8D2-E37D-410B-BF2B-4167CCA98888}"/>
              </a:ext>
            </a:extLst>
          </p:cNvPr>
          <p:cNvGrpSpPr/>
          <p:nvPr/>
        </p:nvGrpSpPr>
        <p:grpSpPr>
          <a:xfrm>
            <a:off x="1787388" y="3319671"/>
            <a:ext cx="8617224" cy="2872409"/>
            <a:chOff x="1023731" y="3319671"/>
            <a:chExt cx="8617224" cy="2872409"/>
          </a:xfrm>
        </p:grpSpPr>
        <p:sp>
          <p:nvSpPr>
            <p:cNvPr id="12" name="Google Shape;281;p22">
              <a:extLst>
                <a:ext uri="{FF2B5EF4-FFF2-40B4-BE49-F238E27FC236}">
                  <a16:creationId xmlns:a16="http://schemas.microsoft.com/office/drawing/2014/main" id="{C152A1E6-8FBD-445F-854E-AA811A018440}"/>
                </a:ext>
              </a:extLst>
            </p:cNvPr>
            <p:cNvSpPr txBox="1"/>
            <p:nvPr/>
          </p:nvSpPr>
          <p:spPr>
            <a:xfrm>
              <a:off x="1023731" y="3382667"/>
              <a:ext cx="4396401" cy="2746417"/>
            </a:xfrm>
            <a:prstGeom prst="rect">
              <a:avLst/>
            </a:prstGeom>
            <a:noFill/>
            <a:ln>
              <a:noFill/>
            </a:ln>
          </p:spPr>
          <p:txBody>
            <a:bodyPr spcFirstLastPara="1" wrap="square" lIns="91425" tIns="45700" rIns="91425" bIns="45700" anchor="t" anchorCtr="0">
              <a:noAutofit/>
            </a:bodyPr>
            <a:lstStyle/>
            <a:p>
              <a:pPr marL="347472" lvl="0" indent="-347472" hangingPunct="0">
                <a:lnSpc>
                  <a:spcPct val="98000"/>
                </a:lnSpc>
                <a:buClr>
                  <a:srgbClr val="EE283C"/>
                </a:buClr>
                <a:buSzPct val="100000"/>
                <a:buFont typeface="Wingdings" panose="05000000000000000000" pitchFamily="2" charset="2"/>
                <a:buChar char=""/>
              </a:pPr>
              <a:r>
                <a:rPr lang="en-US" sz="1600" dirty="0">
                  <a:latin typeface="Lato" panose="020F0502020204030203" pitchFamily="34" charset="0"/>
                  <a:ea typeface="Lato" panose="020F0502020204030203" pitchFamily="34" charset="0"/>
                  <a:cs typeface="Lato" panose="020F0502020204030203" pitchFamily="34" charset="0"/>
                  <a:sym typeface="Calibri"/>
                </a:rPr>
                <a:t>What are the determinants of a successful churn prediction model?</a:t>
              </a:r>
            </a:p>
            <a:p>
              <a:pPr marL="347472" lvl="0" indent="-347472" hangingPunct="0">
                <a:lnSpc>
                  <a:spcPct val="98000"/>
                </a:lnSpc>
                <a:buClr>
                  <a:srgbClr val="EE283C"/>
                </a:buClr>
                <a:buSzPct val="100000"/>
                <a:buFont typeface="Wingdings" panose="05000000000000000000" pitchFamily="2" charset="2"/>
                <a:buChar char=""/>
              </a:pPr>
              <a:r>
                <a:rPr lang="en-US" sz="1600" dirty="0">
                  <a:latin typeface="Lato" panose="020F0502020204030203" pitchFamily="34" charset="0"/>
                  <a:ea typeface="Lato" panose="020F0502020204030203" pitchFamily="34" charset="0"/>
                  <a:cs typeface="Lato" panose="020F0502020204030203" pitchFamily="34" charset="0"/>
                  <a:sym typeface="Calibri"/>
                </a:rPr>
                <a:t>You may have a model that predicts churn accurately. How will you use the model to identify the reason for churn for a specific customer?</a:t>
              </a:r>
            </a:p>
            <a:p>
              <a:pPr marL="347472" lvl="0" indent="-347472" hangingPunct="0">
                <a:lnSpc>
                  <a:spcPct val="98000"/>
                </a:lnSpc>
                <a:buClr>
                  <a:srgbClr val="EE283C"/>
                </a:buClr>
                <a:buSzPct val="100000"/>
                <a:buFont typeface="Wingdings" panose="05000000000000000000" pitchFamily="2" charset="2"/>
                <a:buChar char=""/>
              </a:pPr>
              <a:r>
                <a:rPr lang="en-US" sz="1600" dirty="0">
                  <a:latin typeface="Lato" panose="020F0502020204030203" pitchFamily="34" charset="0"/>
                  <a:ea typeface="Lato" panose="020F0502020204030203" pitchFamily="34" charset="0"/>
                  <a:cs typeface="Lato" panose="020F0502020204030203" pitchFamily="34" charset="0"/>
                  <a:sym typeface="Calibri"/>
                </a:rPr>
                <a:t>How will you use external factors in the model?</a:t>
              </a:r>
            </a:p>
            <a:p>
              <a:pPr marL="347472" lvl="0" indent="-347472" hangingPunct="0">
                <a:lnSpc>
                  <a:spcPct val="98000"/>
                </a:lnSpc>
                <a:buClr>
                  <a:srgbClr val="EE283C"/>
                </a:buClr>
                <a:buSzPct val="100000"/>
                <a:buFont typeface="Wingdings" panose="05000000000000000000" pitchFamily="2" charset="2"/>
                <a:buChar char=""/>
              </a:pPr>
              <a:r>
                <a:rPr lang="en-US" sz="1600" dirty="0">
                  <a:latin typeface="Lato" panose="020F0502020204030203" pitchFamily="34" charset="0"/>
                  <a:ea typeface="Lato" panose="020F0502020204030203" pitchFamily="34" charset="0"/>
                  <a:cs typeface="Lato" panose="020F0502020204030203" pitchFamily="34" charset="0"/>
                  <a:sym typeface="Calibri"/>
                </a:rPr>
                <a:t>What are the data sources that you can consider?</a:t>
              </a:r>
            </a:p>
          </p:txBody>
        </p:sp>
        <p:sp>
          <p:nvSpPr>
            <p:cNvPr id="13" name="Google Shape;282;p22">
              <a:extLst>
                <a:ext uri="{FF2B5EF4-FFF2-40B4-BE49-F238E27FC236}">
                  <a16:creationId xmlns:a16="http://schemas.microsoft.com/office/drawing/2014/main" id="{4DFE1DA3-8886-46B6-AA29-2938705C377C}"/>
                </a:ext>
              </a:extLst>
            </p:cNvPr>
            <p:cNvSpPr txBox="1"/>
            <p:nvPr/>
          </p:nvSpPr>
          <p:spPr>
            <a:xfrm>
              <a:off x="5645446" y="3382667"/>
              <a:ext cx="3995509" cy="1057429"/>
            </a:xfrm>
            <a:prstGeom prst="rect">
              <a:avLst/>
            </a:prstGeom>
            <a:noFill/>
            <a:ln>
              <a:noFill/>
            </a:ln>
          </p:spPr>
          <p:txBody>
            <a:bodyPr spcFirstLastPara="1" wrap="square" lIns="91425" tIns="45700" rIns="91425" bIns="45700" anchor="t" anchorCtr="0">
              <a:spAutoFit/>
            </a:bodyPr>
            <a:lstStyle/>
            <a:p>
              <a:pPr marL="347472" lvl="0" indent="-347472" hangingPunct="0">
                <a:lnSpc>
                  <a:spcPct val="98000"/>
                </a:lnSpc>
                <a:buClr>
                  <a:srgbClr val="EE283C"/>
                </a:buClr>
                <a:buSzPct val="100000"/>
                <a:buFont typeface="Wingdings" panose="05000000000000000000" pitchFamily="2" charset="2"/>
                <a:buChar char=""/>
              </a:pPr>
              <a:r>
                <a:rPr lang="en-IN" sz="1600" dirty="0">
                  <a:latin typeface="Lato" panose="020F0502020204030203" pitchFamily="34" charset="0"/>
                  <a:ea typeface="Lato" panose="020F0502020204030203" pitchFamily="34" charset="0"/>
                  <a:cs typeface="Lato" panose="020F0502020204030203" pitchFamily="34" charset="0"/>
                  <a:sym typeface="Calibri"/>
                </a:rPr>
                <a:t>Solution structure</a:t>
              </a:r>
              <a:endParaRPr sz="1600" dirty="0">
                <a:latin typeface="Lato" panose="020F0502020204030203" pitchFamily="34" charset="0"/>
                <a:ea typeface="Lato" panose="020F0502020204030203" pitchFamily="34" charset="0"/>
                <a:cs typeface="Lato" panose="020F0502020204030203" pitchFamily="34" charset="0"/>
                <a:sym typeface="Calibri"/>
              </a:endParaRPr>
            </a:p>
            <a:p>
              <a:pPr marL="347472" lvl="0" indent="-347472" hangingPunct="0">
                <a:lnSpc>
                  <a:spcPct val="98000"/>
                </a:lnSpc>
                <a:buClr>
                  <a:srgbClr val="EE283C"/>
                </a:buClr>
                <a:buSzPct val="100000"/>
                <a:buFont typeface="Wingdings" panose="05000000000000000000" pitchFamily="2" charset="2"/>
                <a:buChar char=""/>
              </a:pPr>
              <a:r>
                <a:rPr lang="en-US" sz="1600" dirty="0">
                  <a:latin typeface="Lato" panose="020F0502020204030203" pitchFamily="34" charset="0"/>
                  <a:ea typeface="Lato" panose="020F0502020204030203" pitchFamily="34" charset="0"/>
                  <a:cs typeface="Lato" panose="020F0502020204030203" pitchFamily="34" charset="0"/>
                  <a:sym typeface="Calibri"/>
                </a:rPr>
                <a:t>Model to predict churn</a:t>
              </a:r>
            </a:p>
            <a:p>
              <a:pPr marL="347472" lvl="0" indent="-347472" hangingPunct="0">
                <a:lnSpc>
                  <a:spcPct val="98000"/>
                </a:lnSpc>
                <a:buClr>
                  <a:srgbClr val="EE283C"/>
                </a:buClr>
                <a:buSzPct val="100000"/>
                <a:buFont typeface="Wingdings" panose="05000000000000000000" pitchFamily="2" charset="2"/>
                <a:buChar char=""/>
              </a:pPr>
              <a:r>
                <a:rPr lang="en-US" sz="1600" dirty="0">
                  <a:latin typeface="Lato" panose="020F0502020204030203" pitchFamily="34" charset="0"/>
                  <a:ea typeface="Lato" panose="020F0502020204030203" pitchFamily="34" charset="0"/>
                  <a:cs typeface="Lato" panose="020F0502020204030203" pitchFamily="34" charset="0"/>
                  <a:sym typeface="Calibri"/>
                </a:rPr>
                <a:t>Identify retention strategy basis the model</a:t>
              </a:r>
            </a:p>
          </p:txBody>
        </p:sp>
        <p:cxnSp>
          <p:nvCxnSpPr>
            <p:cNvPr id="14" name="Google Shape;283;p22">
              <a:extLst>
                <a:ext uri="{FF2B5EF4-FFF2-40B4-BE49-F238E27FC236}">
                  <a16:creationId xmlns:a16="http://schemas.microsoft.com/office/drawing/2014/main" id="{F7A8EF8A-9BCE-41D0-A04B-63A3F6636287}"/>
                </a:ext>
              </a:extLst>
            </p:cNvPr>
            <p:cNvCxnSpPr>
              <a:cxnSpLocks/>
            </p:cNvCxnSpPr>
            <p:nvPr/>
          </p:nvCxnSpPr>
          <p:spPr>
            <a:xfrm>
              <a:off x="5532789" y="3319671"/>
              <a:ext cx="0" cy="2872409"/>
            </a:xfrm>
            <a:prstGeom prst="straightConnector1">
              <a:avLst/>
            </a:prstGeom>
            <a:noFill/>
            <a:ln w="19050" cap="flat" cmpd="sng">
              <a:solidFill>
                <a:srgbClr val="5A5A5A"/>
              </a:solidFill>
              <a:prstDash val="solid"/>
              <a:miter lim="800000"/>
              <a:headEnd type="oval" w="med" len="med"/>
              <a:tailEnd type="oval" w="med" len="med"/>
            </a:ln>
          </p:spPr>
        </p:cxnSp>
      </p:grpSp>
    </p:spTree>
    <p:extLst>
      <p:ext uri="{BB962C8B-B14F-4D97-AF65-F5344CB8AC3E}">
        <p14:creationId xmlns:p14="http://schemas.microsoft.com/office/powerpoint/2010/main" val="403079645"/>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WiFi Networking">
            <a:extLst>
              <a:ext uri="{FF2B5EF4-FFF2-40B4-BE49-F238E27FC236}">
                <a16:creationId xmlns:a16="http://schemas.microsoft.com/office/drawing/2014/main" id="{EBE9BD2D-4612-4262-8CBD-5B5902B90884}"/>
              </a:ext>
            </a:extLst>
          </p:cNvPr>
          <p:cNvSpPr txBox="1"/>
          <p:nvPr/>
        </p:nvSpPr>
        <p:spPr>
          <a:xfrm>
            <a:off x="1536700" y="291408"/>
            <a:ext cx="9118600"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ctr">
              <a:defRPr sz="2400">
                <a:latin typeface="Lato Semibold"/>
                <a:ea typeface="Lato Semibold"/>
                <a:cs typeface="Lato Semibold"/>
                <a:sym typeface="Lato Semibold"/>
              </a:defRPr>
            </a:lvl1pPr>
          </a:lstStyle>
          <a:p>
            <a:r>
              <a:rPr lang="en-US" dirty="0"/>
              <a:t>CASE STUDY-3: SOLUTION EVALUATION</a:t>
            </a:r>
          </a:p>
        </p:txBody>
      </p:sp>
      <p:sp>
        <p:nvSpPr>
          <p:cNvPr id="9" name="Content Placeholder 2">
            <a:extLst>
              <a:ext uri="{FF2B5EF4-FFF2-40B4-BE49-F238E27FC236}">
                <a16:creationId xmlns:a16="http://schemas.microsoft.com/office/drawing/2014/main" id="{531AF21D-B8F7-46D5-9B6E-50D03B1B9314}"/>
              </a:ext>
            </a:extLst>
          </p:cNvPr>
          <p:cNvSpPr txBox="1">
            <a:spLocks/>
          </p:cNvSpPr>
          <p:nvPr/>
        </p:nvSpPr>
        <p:spPr>
          <a:xfrm>
            <a:off x="1054100" y="1233303"/>
            <a:ext cx="10083800" cy="4391394"/>
          </a:xfrm>
          <a:prstGeom prst="roundRect">
            <a:avLst>
              <a:gd name="adj" fmla="val 5076"/>
            </a:avLst>
          </a:prstGeom>
          <a:noFill/>
          <a:ln w="28575">
            <a:solidFill>
              <a:srgbClr val="F4AB35"/>
            </a:solidFill>
          </a:ln>
        </p:spPr>
        <p:txBody>
          <a:bodyPr spcFirstLastPara="1" wrap="square" lIns="0" tIns="0" rIns="0" bIns="0" anchor="ctr" anchorCtr="0">
            <a:noAutofit/>
          </a:bodyPr>
          <a:lstStyle>
            <a:defPPr marR="0" lvl="0" algn="l" rtl="0">
              <a:lnSpc>
                <a:spcPct val="100000"/>
              </a:lnSpc>
              <a:spcBef>
                <a:spcPts val="0"/>
              </a:spcBef>
              <a:spcAft>
                <a:spcPts val="0"/>
              </a:spcAft>
              <a:defRPr/>
            </a:defPPr>
            <a:lvl1pPr marL="0" indent="0" algn="ctr">
              <a:spcBef>
                <a:spcPts val="400"/>
              </a:spcBef>
              <a:spcAft>
                <a:spcPts val="400"/>
              </a:spcAft>
              <a:buClr>
                <a:srgbClr val="EE283C"/>
              </a:buClr>
              <a:buSzPct val="100000"/>
              <a:buNone/>
              <a:defRPr sz="1800" b="1">
                <a:latin typeface="Lato" panose="020F0502020204030203" pitchFamily="34" charset="0"/>
                <a:ea typeface="Lato" panose="020F0502020204030203" pitchFamily="34" charset="0"/>
                <a:cs typeface="Lato" panose="020F0502020204030203" pitchFamily="34" charset="0"/>
              </a:defRPr>
            </a:lvl1pPr>
            <a:lvl2pPr marL="914400" indent="-342900">
              <a:lnSpc>
                <a:spcPct val="90000"/>
              </a:lnSpc>
              <a:spcBef>
                <a:spcPts val="1000"/>
              </a:spcBef>
              <a:buSzPts val="1800"/>
              <a:buChar char="•"/>
              <a:defRPr sz="2800">
                <a:latin typeface="Calibri"/>
                <a:ea typeface="Calibri"/>
                <a:cs typeface="Calibri"/>
              </a:defRPr>
            </a:lvl2pPr>
            <a:lvl3pPr marL="1371600" indent="-406400">
              <a:lnSpc>
                <a:spcPct val="90000"/>
              </a:lnSpc>
              <a:spcBef>
                <a:spcPts val="1000"/>
              </a:spcBef>
              <a:buSzPts val="2800"/>
              <a:buChar char="•"/>
              <a:defRPr sz="2800">
                <a:latin typeface="Calibri"/>
                <a:ea typeface="Calibri"/>
                <a:cs typeface="Calibri"/>
              </a:defRPr>
            </a:lvl3pPr>
            <a:lvl4pPr marL="1828800" indent="-406400">
              <a:lnSpc>
                <a:spcPct val="90000"/>
              </a:lnSpc>
              <a:spcBef>
                <a:spcPts val="1000"/>
              </a:spcBef>
              <a:buSzPts val="2800"/>
              <a:buChar char="•"/>
              <a:defRPr sz="2800">
                <a:latin typeface="Calibri"/>
                <a:ea typeface="Calibri"/>
                <a:cs typeface="Calibri"/>
              </a:defRPr>
            </a:lvl4pPr>
            <a:lvl5pPr marL="2286000" indent="-406400">
              <a:lnSpc>
                <a:spcPct val="90000"/>
              </a:lnSpc>
              <a:spcBef>
                <a:spcPts val="1000"/>
              </a:spcBef>
              <a:buSzPts val="2800"/>
              <a:buChar char="•"/>
              <a:defRPr sz="2800">
                <a:latin typeface="Calibri"/>
                <a:ea typeface="Calibri"/>
                <a:cs typeface="Calibri"/>
              </a:defRPr>
            </a:lvl5pPr>
            <a:lvl6pPr marL="2743200" indent="-342900">
              <a:lnSpc>
                <a:spcPct val="90000"/>
              </a:lnSpc>
              <a:spcBef>
                <a:spcPts val="1000"/>
              </a:spcBef>
              <a:buSzPts val="1800"/>
              <a:buChar char="•"/>
              <a:defRPr sz="3000">
                <a:latin typeface="Calibri"/>
                <a:ea typeface="Calibri"/>
                <a:cs typeface="Calibri"/>
              </a:defRPr>
            </a:lvl6pPr>
            <a:lvl7pPr marL="3200400" indent="-342900">
              <a:lnSpc>
                <a:spcPct val="90000"/>
              </a:lnSpc>
              <a:spcBef>
                <a:spcPts val="1000"/>
              </a:spcBef>
              <a:buSzPts val="1800"/>
              <a:buChar char="•"/>
              <a:defRPr sz="3000">
                <a:latin typeface="Calibri"/>
                <a:ea typeface="Calibri"/>
                <a:cs typeface="Calibri"/>
              </a:defRPr>
            </a:lvl7pPr>
            <a:lvl8pPr marL="3657600" indent="-342900">
              <a:lnSpc>
                <a:spcPct val="90000"/>
              </a:lnSpc>
              <a:spcBef>
                <a:spcPts val="1000"/>
              </a:spcBef>
              <a:buSzPts val="1800"/>
              <a:buChar char="•"/>
              <a:defRPr sz="3000">
                <a:latin typeface="Calibri"/>
                <a:ea typeface="Calibri"/>
                <a:cs typeface="Calibri"/>
              </a:defRPr>
            </a:lvl8pPr>
            <a:lvl9pPr marL="4114800" indent="-342900">
              <a:lnSpc>
                <a:spcPct val="90000"/>
              </a:lnSpc>
              <a:spcBef>
                <a:spcPts val="1000"/>
              </a:spcBef>
              <a:buSzPts val="1800"/>
              <a:buChar char="•"/>
              <a:defRPr sz="3000">
                <a:latin typeface="Calibri"/>
                <a:ea typeface="Calibri"/>
                <a:cs typeface="Calibri"/>
              </a:defRPr>
            </a:lvl9pPr>
          </a:lstStyle>
          <a:p>
            <a:pPr marL="347472" indent="-347472" algn="l" hangingPunct="0">
              <a:lnSpc>
                <a:spcPct val="98000"/>
              </a:lnSpc>
              <a:spcBef>
                <a:spcPts val="0"/>
              </a:spcBef>
              <a:spcAft>
                <a:spcPts val="0"/>
              </a:spcAft>
              <a:buFont typeface="Wingdings" panose="05000000000000000000" pitchFamily="2" charset="2"/>
              <a:buChar char=""/>
            </a:pPr>
            <a:r>
              <a:rPr lang="en-US" sz="1600" b="0" dirty="0">
                <a:sym typeface="Calibri"/>
              </a:rPr>
              <a:t>What will be the impact of false positives and false negatives?</a:t>
            </a:r>
          </a:p>
          <a:p>
            <a:pPr marL="347472" indent="-347472" algn="l" hangingPunct="0">
              <a:lnSpc>
                <a:spcPct val="98000"/>
              </a:lnSpc>
              <a:spcBef>
                <a:spcPts val="0"/>
              </a:spcBef>
              <a:spcAft>
                <a:spcPts val="0"/>
              </a:spcAft>
              <a:buFont typeface="Wingdings" panose="05000000000000000000" pitchFamily="2" charset="2"/>
              <a:buChar char=""/>
            </a:pPr>
            <a:r>
              <a:rPr lang="en-US" sz="1600" b="0" dirty="0">
                <a:sym typeface="Calibri"/>
              </a:rPr>
              <a:t>Cost of false positive: The person was not about to churn; so, they will walk away with the offer</a:t>
            </a:r>
          </a:p>
          <a:p>
            <a:pPr marL="347472" indent="-347472" algn="l" hangingPunct="0">
              <a:lnSpc>
                <a:spcPct val="98000"/>
              </a:lnSpc>
              <a:spcBef>
                <a:spcPts val="0"/>
              </a:spcBef>
              <a:spcAft>
                <a:spcPts val="0"/>
              </a:spcAft>
              <a:buFont typeface="Wingdings" panose="05000000000000000000" pitchFamily="2" charset="2"/>
              <a:buChar char=""/>
            </a:pPr>
            <a:r>
              <a:rPr lang="en-US" sz="1600" b="0" dirty="0">
                <a:sym typeface="Calibri"/>
              </a:rPr>
              <a:t>Cost of false negative: You will fail to identify a potential churn</a:t>
            </a:r>
          </a:p>
          <a:p>
            <a:pPr marL="347472" indent="-347472" algn="l" hangingPunct="0">
              <a:lnSpc>
                <a:spcPct val="98000"/>
              </a:lnSpc>
              <a:spcBef>
                <a:spcPts val="0"/>
              </a:spcBef>
              <a:spcAft>
                <a:spcPts val="0"/>
              </a:spcAft>
              <a:buFont typeface="Wingdings" panose="05000000000000000000" pitchFamily="2" charset="2"/>
              <a:buChar char=""/>
            </a:pPr>
            <a:r>
              <a:rPr lang="en-US" sz="1600" b="0" dirty="0">
                <a:sym typeface="Calibri"/>
              </a:rPr>
              <a:t>Save rate: Even if you are able to identify a potential churn, you may not be able to save the customer</a:t>
            </a:r>
          </a:p>
          <a:p>
            <a:pPr marL="347472" indent="-347472" algn="l" hangingPunct="0">
              <a:lnSpc>
                <a:spcPct val="98000"/>
              </a:lnSpc>
              <a:spcBef>
                <a:spcPts val="0"/>
              </a:spcBef>
              <a:spcAft>
                <a:spcPts val="0"/>
              </a:spcAft>
              <a:buFont typeface="Wingdings" panose="05000000000000000000" pitchFamily="2" charset="2"/>
              <a:buChar char=""/>
            </a:pPr>
            <a:r>
              <a:rPr lang="en-US" sz="1600" b="0" dirty="0">
                <a:sym typeface="Calibri"/>
              </a:rPr>
              <a:t>Data sources</a:t>
            </a:r>
          </a:p>
          <a:p>
            <a:pPr marL="576000" indent="-347472" algn="l" hangingPunct="0">
              <a:lnSpc>
                <a:spcPct val="98000"/>
              </a:lnSpc>
              <a:spcBef>
                <a:spcPts val="0"/>
              </a:spcBef>
              <a:spcAft>
                <a:spcPts val="0"/>
              </a:spcAft>
              <a:buFont typeface="Wingdings" panose="05000000000000000000" pitchFamily="2" charset="2"/>
              <a:buChar char="l"/>
            </a:pPr>
            <a:r>
              <a:rPr lang="en-US" sz="1600" b="0" dirty="0">
                <a:sym typeface="Calibri"/>
              </a:rPr>
              <a:t>Usage data </a:t>
            </a:r>
          </a:p>
          <a:p>
            <a:pPr marL="576000" indent="-347472" algn="l" hangingPunct="0">
              <a:lnSpc>
                <a:spcPct val="98000"/>
              </a:lnSpc>
              <a:spcBef>
                <a:spcPts val="0"/>
              </a:spcBef>
              <a:spcAft>
                <a:spcPts val="0"/>
              </a:spcAft>
              <a:buFont typeface="Wingdings" panose="05000000000000000000" pitchFamily="2" charset="2"/>
              <a:buChar char="l"/>
            </a:pPr>
            <a:r>
              <a:rPr lang="en-US" sz="1600" b="0" dirty="0">
                <a:sym typeface="Calibri"/>
              </a:rPr>
              <a:t>Network data – call drops, poor network, etc. </a:t>
            </a:r>
          </a:p>
          <a:p>
            <a:pPr marL="576000" indent="-347472" algn="l" hangingPunct="0">
              <a:lnSpc>
                <a:spcPct val="98000"/>
              </a:lnSpc>
              <a:spcBef>
                <a:spcPts val="0"/>
              </a:spcBef>
              <a:spcAft>
                <a:spcPts val="0"/>
              </a:spcAft>
              <a:buFont typeface="Wingdings" panose="05000000000000000000" pitchFamily="2" charset="2"/>
              <a:buChar char="l"/>
            </a:pPr>
            <a:r>
              <a:rPr lang="en-US" sz="1600" b="0" dirty="0">
                <a:sym typeface="Calibri"/>
              </a:rPr>
              <a:t>Transaction and payment data</a:t>
            </a:r>
          </a:p>
          <a:p>
            <a:pPr marL="576000" indent="-347472" algn="l" hangingPunct="0">
              <a:lnSpc>
                <a:spcPct val="98000"/>
              </a:lnSpc>
              <a:spcBef>
                <a:spcPts val="0"/>
              </a:spcBef>
              <a:spcAft>
                <a:spcPts val="0"/>
              </a:spcAft>
              <a:buFont typeface="Wingdings" panose="05000000000000000000" pitchFamily="2" charset="2"/>
              <a:buChar char="l"/>
            </a:pPr>
            <a:r>
              <a:rPr lang="en-US" sz="1600" b="0" dirty="0">
                <a:sym typeface="Calibri"/>
              </a:rPr>
              <a:t>Complaints data</a:t>
            </a:r>
          </a:p>
          <a:p>
            <a:pPr marL="576000" indent="-347472" algn="l" hangingPunct="0">
              <a:lnSpc>
                <a:spcPct val="98000"/>
              </a:lnSpc>
              <a:spcBef>
                <a:spcPts val="0"/>
              </a:spcBef>
              <a:spcAft>
                <a:spcPts val="0"/>
              </a:spcAft>
              <a:buFont typeface="Wingdings" panose="05000000000000000000" pitchFamily="2" charset="2"/>
              <a:buChar char="l"/>
            </a:pPr>
            <a:r>
              <a:rPr lang="en-US" sz="1600" b="0" dirty="0">
                <a:sym typeface="Calibri"/>
              </a:rPr>
              <a:t>Call </a:t>
            </a:r>
            <a:r>
              <a:rPr lang="en-US" sz="1600" b="0" dirty="0" err="1">
                <a:sym typeface="Calibri"/>
              </a:rPr>
              <a:t>centre</a:t>
            </a:r>
            <a:r>
              <a:rPr lang="en-US" sz="1600" b="0" dirty="0">
                <a:sym typeface="Calibri"/>
              </a:rPr>
              <a:t>, Web and app data</a:t>
            </a:r>
          </a:p>
          <a:p>
            <a:pPr marL="576000" indent="-347472" algn="l" hangingPunct="0">
              <a:lnSpc>
                <a:spcPct val="98000"/>
              </a:lnSpc>
              <a:spcBef>
                <a:spcPts val="0"/>
              </a:spcBef>
              <a:spcAft>
                <a:spcPts val="0"/>
              </a:spcAft>
              <a:buFont typeface="Wingdings" panose="05000000000000000000" pitchFamily="2" charset="2"/>
              <a:buChar char="l"/>
            </a:pPr>
            <a:r>
              <a:rPr lang="en-US" sz="1600" b="0" dirty="0">
                <a:sym typeface="Calibri"/>
              </a:rPr>
              <a:t>Call recordings</a:t>
            </a:r>
          </a:p>
          <a:p>
            <a:pPr marL="347472" indent="-347472" algn="l" hangingPunct="0">
              <a:lnSpc>
                <a:spcPct val="98000"/>
              </a:lnSpc>
              <a:spcBef>
                <a:spcPts val="0"/>
              </a:spcBef>
              <a:spcAft>
                <a:spcPts val="0"/>
              </a:spcAft>
              <a:buFont typeface="Wingdings" panose="05000000000000000000" pitchFamily="2" charset="2"/>
              <a:buChar char=""/>
            </a:pPr>
            <a:r>
              <a:rPr lang="en-US" sz="1600" b="0" dirty="0">
                <a:sym typeface="Calibri"/>
              </a:rPr>
              <a:t>Some of the unstructured data sources – call recordings, complaints text, etc.</a:t>
            </a:r>
          </a:p>
          <a:p>
            <a:pPr marL="347472" indent="-347472" algn="l" hangingPunct="0">
              <a:lnSpc>
                <a:spcPct val="98000"/>
              </a:lnSpc>
              <a:spcBef>
                <a:spcPts val="0"/>
              </a:spcBef>
              <a:spcAft>
                <a:spcPts val="0"/>
              </a:spcAft>
              <a:buFont typeface="Wingdings" panose="05000000000000000000" pitchFamily="2" charset="2"/>
              <a:buChar char=""/>
            </a:pPr>
            <a:r>
              <a:rPr lang="en-US" sz="1600" b="0" dirty="0">
                <a:sym typeface="Calibri"/>
              </a:rPr>
              <a:t>Can we use qualitative and quantitative surveys to have a better understanding of the customer and the reason of churn?</a:t>
            </a:r>
          </a:p>
        </p:txBody>
      </p:sp>
    </p:spTree>
    <p:extLst>
      <p:ext uri="{BB962C8B-B14F-4D97-AF65-F5344CB8AC3E}">
        <p14:creationId xmlns:p14="http://schemas.microsoft.com/office/powerpoint/2010/main" val="178600423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WiFi Networking">
            <a:extLst>
              <a:ext uri="{FF2B5EF4-FFF2-40B4-BE49-F238E27FC236}">
                <a16:creationId xmlns:a16="http://schemas.microsoft.com/office/drawing/2014/main" id="{EBE9BD2D-4612-4262-8CBD-5B5902B90884}"/>
              </a:ext>
            </a:extLst>
          </p:cNvPr>
          <p:cNvSpPr txBox="1"/>
          <p:nvPr/>
        </p:nvSpPr>
        <p:spPr>
          <a:xfrm>
            <a:off x="2650853" y="291408"/>
            <a:ext cx="6890295" cy="8309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ctr">
              <a:defRPr sz="2400">
                <a:latin typeface="Lato Semibold"/>
                <a:ea typeface="Lato Semibold"/>
                <a:cs typeface="Lato Semibold"/>
                <a:sym typeface="Lato Semibold"/>
              </a:defRPr>
            </a:lvl1pPr>
          </a:lstStyle>
          <a:p>
            <a:r>
              <a:rPr lang="en-US" dirty="0"/>
              <a:t>TYPES OF AI INITIATIVES – A USE-CASE-DRIVEN CLASSIFICATION – TYPE OF IMPACT</a:t>
            </a:r>
          </a:p>
        </p:txBody>
      </p:sp>
      <p:sp>
        <p:nvSpPr>
          <p:cNvPr id="9" name="Content Placeholder 2">
            <a:extLst>
              <a:ext uri="{FF2B5EF4-FFF2-40B4-BE49-F238E27FC236}">
                <a16:creationId xmlns:a16="http://schemas.microsoft.com/office/drawing/2014/main" id="{531AF21D-B8F7-46D5-9B6E-50D03B1B9314}"/>
              </a:ext>
            </a:extLst>
          </p:cNvPr>
          <p:cNvSpPr txBox="1">
            <a:spLocks/>
          </p:cNvSpPr>
          <p:nvPr/>
        </p:nvSpPr>
        <p:spPr>
          <a:xfrm>
            <a:off x="1357086" y="1317635"/>
            <a:ext cx="9477828" cy="1055646"/>
          </a:xfrm>
          <a:prstGeom prst="rect">
            <a:avLst/>
          </a:prstGeom>
          <a:noFill/>
          <a:ln w="28575">
            <a:noFill/>
          </a:ln>
        </p:spPr>
        <p:txBody>
          <a:bodyPr spcFirstLastPara="1" wrap="square" lIns="45700" tIns="45700" rIns="45700" bIns="45700" anchor="ctr" anchorCtr="0">
            <a:sp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1pPr>
            <a:lvl2pPr marL="914400" marR="0" lvl="1" indent="-342900" algn="l" rtl="0">
              <a:lnSpc>
                <a:spcPct val="90000"/>
              </a:lnSpc>
              <a:spcBef>
                <a:spcPts val="1000"/>
              </a:spcBef>
              <a:spcAft>
                <a:spcPts val="0"/>
              </a:spcAft>
              <a:buClr>
                <a:srgbClr val="000000"/>
              </a:buClr>
              <a:buSzPts val="1800"/>
              <a:buFont typeface="Arial"/>
              <a:buChar char="•"/>
              <a:defRPr sz="2800" b="0" i="0" u="none" strike="noStrike" cap="none">
                <a:solidFill>
                  <a:srgbClr val="000000"/>
                </a:solidFill>
                <a:latin typeface="Calibri"/>
                <a:ea typeface="Calibri"/>
                <a:cs typeface="Calibri"/>
                <a:sym typeface="Calibri"/>
              </a:defRPr>
            </a:lvl2pPr>
            <a:lvl3pPr marL="1371600" marR="0" lvl="2"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3pPr>
            <a:lvl4pPr marL="1828800" marR="0" lvl="3"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4pPr>
            <a:lvl5pPr marL="2286000" marR="0" lvl="4"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5pPr>
            <a:lvl6pPr marL="2743200" marR="0" lvl="5" indent="-342900" algn="l" rtl="0">
              <a:lnSpc>
                <a:spcPct val="90000"/>
              </a:lnSpc>
              <a:spcBef>
                <a:spcPts val="1000"/>
              </a:spcBef>
              <a:spcAft>
                <a:spcPts val="0"/>
              </a:spcAft>
              <a:buClr>
                <a:srgbClr val="000000"/>
              </a:buClr>
              <a:buSzPts val="1800"/>
              <a:buFont typeface="Arial"/>
              <a:buChar char="•"/>
              <a:defRPr sz="3000" b="0" i="0" u="none" strike="noStrike" cap="none">
                <a:solidFill>
                  <a:srgbClr val="000000"/>
                </a:solidFill>
                <a:latin typeface="Calibri"/>
                <a:ea typeface="Calibri"/>
                <a:cs typeface="Calibri"/>
                <a:sym typeface="Calibri"/>
              </a:defRPr>
            </a:lvl6pPr>
            <a:lvl7pPr marL="3200400" marR="0" lvl="6" indent="-342900" algn="l" rtl="0">
              <a:lnSpc>
                <a:spcPct val="90000"/>
              </a:lnSpc>
              <a:spcBef>
                <a:spcPts val="1000"/>
              </a:spcBef>
              <a:spcAft>
                <a:spcPts val="0"/>
              </a:spcAft>
              <a:buClr>
                <a:srgbClr val="000000"/>
              </a:buClr>
              <a:buSzPts val="1800"/>
              <a:buFont typeface="Arial"/>
              <a:buChar char="•"/>
              <a:defRPr sz="3000" b="0" i="0" u="none" strike="noStrike" cap="none">
                <a:solidFill>
                  <a:srgbClr val="000000"/>
                </a:solidFill>
                <a:latin typeface="Calibri"/>
                <a:ea typeface="Calibri"/>
                <a:cs typeface="Calibri"/>
                <a:sym typeface="Calibri"/>
              </a:defRPr>
            </a:lvl7pPr>
            <a:lvl8pPr marL="3657600" marR="0" lvl="7" indent="-342900" algn="l" rtl="0">
              <a:lnSpc>
                <a:spcPct val="90000"/>
              </a:lnSpc>
              <a:spcBef>
                <a:spcPts val="1000"/>
              </a:spcBef>
              <a:spcAft>
                <a:spcPts val="0"/>
              </a:spcAft>
              <a:buClr>
                <a:srgbClr val="000000"/>
              </a:buClr>
              <a:buSzPts val="1800"/>
              <a:buFont typeface="Arial"/>
              <a:buChar char="•"/>
              <a:defRPr sz="3000" b="0" i="0" u="none" strike="noStrike" cap="none">
                <a:solidFill>
                  <a:srgbClr val="000000"/>
                </a:solidFill>
                <a:latin typeface="Calibri"/>
                <a:ea typeface="Calibri"/>
                <a:cs typeface="Calibri"/>
                <a:sym typeface="Calibri"/>
              </a:defRPr>
            </a:lvl8pPr>
            <a:lvl9pPr marL="4114800" marR="0" lvl="8" indent="-342900" algn="l" rtl="0">
              <a:lnSpc>
                <a:spcPct val="90000"/>
              </a:lnSpc>
              <a:spcBef>
                <a:spcPts val="1000"/>
              </a:spcBef>
              <a:spcAft>
                <a:spcPts val="0"/>
              </a:spcAft>
              <a:buClr>
                <a:srgbClr val="000000"/>
              </a:buClr>
              <a:buSzPts val="1800"/>
              <a:buFont typeface="Arial"/>
              <a:buChar char="•"/>
              <a:defRPr sz="3000" b="0" i="0" u="none" strike="noStrike" cap="none">
                <a:solidFill>
                  <a:srgbClr val="000000"/>
                </a:solidFill>
                <a:latin typeface="Calibri"/>
                <a:ea typeface="Calibri"/>
                <a:cs typeface="Calibri"/>
                <a:sym typeface="Calibri"/>
              </a:defRPr>
            </a:lvl9pPr>
          </a:lstStyle>
          <a:p>
            <a:pPr marL="0" indent="0">
              <a:lnSpc>
                <a:spcPct val="100000"/>
              </a:lnSpc>
              <a:spcBef>
                <a:spcPts val="400"/>
              </a:spcBef>
              <a:spcAft>
                <a:spcPts val="400"/>
              </a:spcAft>
              <a:buClr>
                <a:srgbClr val="EE283C"/>
              </a:buClr>
              <a:buSzPct val="100000"/>
              <a:buNone/>
            </a:pPr>
            <a:r>
              <a:rPr lang="en-US" sz="1800" dirty="0">
                <a:latin typeface="Lato" panose="020F0502020204030203" pitchFamily="34" charset="0"/>
                <a:ea typeface="Lato" panose="020F0502020204030203" pitchFamily="34" charset="0"/>
                <a:cs typeface="Lato" panose="020F0502020204030203" pitchFamily="34" charset="0"/>
              </a:rPr>
              <a:t>While there are many different frameworks and approaches to classifying AI initiatives, for our discussion, we will use a classification based on the type of the use case. This is based on our proprietary approach to </a:t>
            </a:r>
            <a:r>
              <a:rPr lang="en-US" sz="1800" dirty="0" err="1">
                <a:latin typeface="Lato" panose="020F0502020204030203" pitchFamily="34" charset="0"/>
                <a:ea typeface="Lato" panose="020F0502020204030203" pitchFamily="34" charset="0"/>
                <a:cs typeface="Lato" panose="020F0502020204030203" pitchFamily="34" charset="0"/>
              </a:rPr>
              <a:t>conceptualising</a:t>
            </a:r>
            <a:r>
              <a:rPr lang="en-US" sz="1800" dirty="0">
                <a:latin typeface="Lato" panose="020F0502020204030203" pitchFamily="34" charset="0"/>
                <a:ea typeface="Lato" panose="020F0502020204030203" pitchFamily="34" charset="0"/>
                <a:cs typeface="Lato" panose="020F0502020204030203" pitchFamily="34" charset="0"/>
              </a:rPr>
              <a:t> AI initiatives </a:t>
            </a:r>
          </a:p>
        </p:txBody>
      </p:sp>
      <p:grpSp>
        <p:nvGrpSpPr>
          <p:cNvPr id="2" name="Group 1">
            <a:extLst>
              <a:ext uri="{FF2B5EF4-FFF2-40B4-BE49-F238E27FC236}">
                <a16:creationId xmlns:a16="http://schemas.microsoft.com/office/drawing/2014/main" id="{CECF5B90-6435-4F5B-99F6-9DE7EF6C0FF0}"/>
              </a:ext>
            </a:extLst>
          </p:cNvPr>
          <p:cNvGrpSpPr/>
          <p:nvPr/>
        </p:nvGrpSpPr>
        <p:grpSpPr>
          <a:xfrm>
            <a:off x="1357086" y="2638626"/>
            <a:ext cx="7673474" cy="3521569"/>
            <a:chOff x="1357086" y="2638626"/>
            <a:chExt cx="7673474" cy="3521569"/>
          </a:xfrm>
        </p:grpSpPr>
        <p:sp>
          <p:nvSpPr>
            <p:cNvPr id="11" name="Content Placeholder 2">
              <a:extLst>
                <a:ext uri="{FF2B5EF4-FFF2-40B4-BE49-F238E27FC236}">
                  <a16:creationId xmlns:a16="http://schemas.microsoft.com/office/drawing/2014/main" id="{F50CA1CB-8C94-4A4A-BB16-13B38BC89249}"/>
                </a:ext>
              </a:extLst>
            </p:cNvPr>
            <p:cNvSpPr txBox="1">
              <a:spLocks/>
            </p:cNvSpPr>
            <p:nvPr/>
          </p:nvSpPr>
          <p:spPr>
            <a:xfrm>
              <a:off x="1357086" y="2638626"/>
              <a:ext cx="7673474" cy="3521569"/>
            </a:xfrm>
            <a:prstGeom prst="roundRect">
              <a:avLst>
                <a:gd name="adj" fmla="val 6397"/>
              </a:avLst>
            </a:prstGeom>
            <a:noFill/>
            <a:ln w="28575">
              <a:solidFill>
                <a:srgbClr val="F4AB35"/>
              </a:solid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1pPr>
              <a:lvl2pPr marL="914400" marR="0" lvl="1" indent="-342900" algn="l" rtl="0">
                <a:lnSpc>
                  <a:spcPct val="90000"/>
                </a:lnSpc>
                <a:spcBef>
                  <a:spcPts val="1000"/>
                </a:spcBef>
                <a:spcAft>
                  <a:spcPts val="0"/>
                </a:spcAft>
                <a:buClr>
                  <a:srgbClr val="000000"/>
                </a:buClr>
                <a:buSzPts val="1800"/>
                <a:buFont typeface="Arial"/>
                <a:buChar char="•"/>
                <a:defRPr sz="2800" b="0" i="0" u="none" strike="noStrike" cap="none">
                  <a:solidFill>
                    <a:srgbClr val="000000"/>
                  </a:solidFill>
                  <a:latin typeface="Calibri"/>
                  <a:ea typeface="Calibri"/>
                  <a:cs typeface="Calibri"/>
                  <a:sym typeface="Calibri"/>
                </a:defRPr>
              </a:lvl2pPr>
              <a:lvl3pPr marL="1371600" marR="0" lvl="2"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3pPr>
              <a:lvl4pPr marL="1828800" marR="0" lvl="3"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4pPr>
              <a:lvl5pPr marL="2286000" marR="0" lvl="4"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5pPr>
              <a:lvl6pPr marL="2743200" marR="0" lvl="5" indent="-342900" algn="l" rtl="0">
                <a:lnSpc>
                  <a:spcPct val="90000"/>
                </a:lnSpc>
                <a:spcBef>
                  <a:spcPts val="1000"/>
                </a:spcBef>
                <a:spcAft>
                  <a:spcPts val="0"/>
                </a:spcAft>
                <a:buClr>
                  <a:srgbClr val="000000"/>
                </a:buClr>
                <a:buSzPts val="1800"/>
                <a:buFont typeface="Arial"/>
                <a:buChar char="•"/>
                <a:defRPr sz="3000" b="0" i="0" u="none" strike="noStrike" cap="none">
                  <a:solidFill>
                    <a:srgbClr val="000000"/>
                  </a:solidFill>
                  <a:latin typeface="Calibri"/>
                  <a:ea typeface="Calibri"/>
                  <a:cs typeface="Calibri"/>
                  <a:sym typeface="Calibri"/>
                </a:defRPr>
              </a:lvl6pPr>
              <a:lvl7pPr marL="3200400" marR="0" lvl="6" indent="-342900" algn="l" rtl="0">
                <a:lnSpc>
                  <a:spcPct val="90000"/>
                </a:lnSpc>
                <a:spcBef>
                  <a:spcPts val="1000"/>
                </a:spcBef>
                <a:spcAft>
                  <a:spcPts val="0"/>
                </a:spcAft>
                <a:buClr>
                  <a:srgbClr val="000000"/>
                </a:buClr>
                <a:buSzPts val="1800"/>
                <a:buFont typeface="Arial"/>
                <a:buChar char="•"/>
                <a:defRPr sz="3000" b="0" i="0" u="none" strike="noStrike" cap="none">
                  <a:solidFill>
                    <a:srgbClr val="000000"/>
                  </a:solidFill>
                  <a:latin typeface="Calibri"/>
                  <a:ea typeface="Calibri"/>
                  <a:cs typeface="Calibri"/>
                  <a:sym typeface="Calibri"/>
                </a:defRPr>
              </a:lvl7pPr>
              <a:lvl8pPr marL="3657600" marR="0" lvl="7" indent="-342900" algn="l" rtl="0">
                <a:lnSpc>
                  <a:spcPct val="90000"/>
                </a:lnSpc>
                <a:spcBef>
                  <a:spcPts val="1000"/>
                </a:spcBef>
                <a:spcAft>
                  <a:spcPts val="0"/>
                </a:spcAft>
                <a:buClr>
                  <a:srgbClr val="000000"/>
                </a:buClr>
                <a:buSzPts val="1800"/>
                <a:buFont typeface="Arial"/>
                <a:buChar char="•"/>
                <a:defRPr sz="3000" b="0" i="0" u="none" strike="noStrike" cap="none">
                  <a:solidFill>
                    <a:srgbClr val="000000"/>
                  </a:solidFill>
                  <a:latin typeface="Calibri"/>
                  <a:ea typeface="Calibri"/>
                  <a:cs typeface="Calibri"/>
                  <a:sym typeface="Calibri"/>
                </a:defRPr>
              </a:lvl8pPr>
              <a:lvl9pPr marL="4114800" marR="0" lvl="8" indent="-342900" algn="l" rtl="0">
                <a:lnSpc>
                  <a:spcPct val="90000"/>
                </a:lnSpc>
                <a:spcBef>
                  <a:spcPts val="1000"/>
                </a:spcBef>
                <a:spcAft>
                  <a:spcPts val="0"/>
                </a:spcAft>
                <a:buClr>
                  <a:srgbClr val="000000"/>
                </a:buClr>
                <a:buSzPts val="1800"/>
                <a:buFont typeface="Arial"/>
                <a:buChar char="•"/>
                <a:defRPr sz="3000" b="0" i="0" u="none" strike="noStrike" cap="none">
                  <a:solidFill>
                    <a:srgbClr val="000000"/>
                  </a:solidFill>
                  <a:latin typeface="Calibri"/>
                  <a:ea typeface="Calibri"/>
                  <a:cs typeface="Calibri"/>
                  <a:sym typeface="Calibri"/>
                </a:defRPr>
              </a:lvl9pPr>
            </a:lstStyle>
            <a:p>
              <a:pPr marL="0" indent="0" algn="ctr">
                <a:lnSpc>
                  <a:spcPct val="100000"/>
                </a:lnSpc>
                <a:spcBef>
                  <a:spcPts val="400"/>
                </a:spcBef>
                <a:spcAft>
                  <a:spcPts val="400"/>
                </a:spcAft>
                <a:buClr>
                  <a:srgbClr val="EE283C"/>
                </a:buClr>
                <a:buSzPct val="100000"/>
                <a:buNone/>
              </a:pPr>
              <a:r>
                <a:rPr lang="en-US" sz="1800" b="1" dirty="0">
                  <a:latin typeface="Lato" panose="020F0502020204030203" pitchFamily="34" charset="0"/>
                  <a:ea typeface="Lato" panose="020F0502020204030203" pitchFamily="34" charset="0"/>
                  <a:cs typeface="Lato" panose="020F0502020204030203" pitchFamily="34" charset="0"/>
                </a:rPr>
                <a:t>Type of Impact</a:t>
              </a:r>
            </a:p>
          </p:txBody>
        </p:sp>
        <p:sp>
          <p:nvSpPr>
            <p:cNvPr id="12" name="Content Placeholder 2">
              <a:extLst>
                <a:ext uri="{FF2B5EF4-FFF2-40B4-BE49-F238E27FC236}">
                  <a16:creationId xmlns:a16="http://schemas.microsoft.com/office/drawing/2014/main" id="{639B03F5-DF46-4424-A5F5-2A438FDBE8BB}"/>
                </a:ext>
              </a:extLst>
            </p:cNvPr>
            <p:cNvSpPr txBox="1">
              <a:spLocks/>
            </p:cNvSpPr>
            <p:nvPr/>
          </p:nvSpPr>
          <p:spPr>
            <a:xfrm>
              <a:off x="1517887" y="3796504"/>
              <a:ext cx="2002973" cy="2088590"/>
            </a:xfrm>
            <a:prstGeom prst="rect">
              <a:avLst/>
            </a:prstGeom>
            <a:noFill/>
            <a:ln w="28575">
              <a:noFill/>
            </a:ln>
          </p:spPr>
          <p:txBody>
            <a:bodyPr spcFirstLastPara="1" wrap="square" lIns="45700" tIns="45700" rIns="45700" bIns="45700" anchor="ctr"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1pPr>
              <a:lvl2pPr marL="914400" marR="0" lvl="1" indent="-342900" algn="l" rtl="0">
                <a:lnSpc>
                  <a:spcPct val="90000"/>
                </a:lnSpc>
                <a:spcBef>
                  <a:spcPts val="1000"/>
                </a:spcBef>
                <a:spcAft>
                  <a:spcPts val="0"/>
                </a:spcAft>
                <a:buClr>
                  <a:srgbClr val="000000"/>
                </a:buClr>
                <a:buSzPts val="1800"/>
                <a:buFont typeface="Arial"/>
                <a:buChar char="•"/>
                <a:defRPr sz="2800" b="0" i="0" u="none" strike="noStrike" cap="none">
                  <a:solidFill>
                    <a:srgbClr val="000000"/>
                  </a:solidFill>
                  <a:latin typeface="Calibri"/>
                  <a:ea typeface="Calibri"/>
                  <a:cs typeface="Calibri"/>
                  <a:sym typeface="Calibri"/>
                </a:defRPr>
              </a:lvl2pPr>
              <a:lvl3pPr marL="1371600" marR="0" lvl="2"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3pPr>
              <a:lvl4pPr marL="1828800" marR="0" lvl="3"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4pPr>
              <a:lvl5pPr marL="2286000" marR="0" lvl="4"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5pPr>
              <a:lvl6pPr marL="2743200" marR="0" lvl="5" indent="-342900" algn="l" rtl="0">
                <a:lnSpc>
                  <a:spcPct val="90000"/>
                </a:lnSpc>
                <a:spcBef>
                  <a:spcPts val="1000"/>
                </a:spcBef>
                <a:spcAft>
                  <a:spcPts val="0"/>
                </a:spcAft>
                <a:buClr>
                  <a:srgbClr val="000000"/>
                </a:buClr>
                <a:buSzPts val="1800"/>
                <a:buFont typeface="Arial"/>
                <a:buChar char="•"/>
                <a:defRPr sz="3000" b="0" i="0" u="none" strike="noStrike" cap="none">
                  <a:solidFill>
                    <a:srgbClr val="000000"/>
                  </a:solidFill>
                  <a:latin typeface="Calibri"/>
                  <a:ea typeface="Calibri"/>
                  <a:cs typeface="Calibri"/>
                  <a:sym typeface="Calibri"/>
                </a:defRPr>
              </a:lvl6pPr>
              <a:lvl7pPr marL="3200400" marR="0" lvl="6" indent="-342900" algn="l" rtl="0">
                <a:lnSpc>
                  <a:spcPct val="90000"/>
                </a:lnSpc>
                <a:spcBef>
                  <a:spcPts val="1000"/>
                </a:spcBef>
                <a:spcAft>
                  <a:spcPts val="0"/>
                </a:spcAft>
                <a:buClr>
                  <a:srgbClr val="000000"/>
                </a:buClr>
                <a:buSzPts val="1800"/>
                <a:buFont typeface="Arial"/>
                <a:buChar char="•"/>
                <a:defRPr sz="3000" b="0" i="0" u="none" strike="noStrike" cap="none">
                  <a:solidFill>
                    <a:srgbClr val="000000"/>
                  </a:solidFill>
                  <a:latin typeface="Calibri"/>
                  <a:ea typeface="Calibri"/>
                  <a:cs typeface="Calibri"/>
                  <a:sym typeface="Calibri"/>
                </a:defRPr>
              </a:lvl7pPr>
              <a:lvl8pPr marL="3657600" marR="0" lvl="7" indent="-342900" algn="l" rtl="0">
                <a:lnSpc>
                  <a:spcPct val="90000"/>
                </a:lnSpc>
                <a:spcBef>
                  <a:spcPts val="1000"/>
                </a:spcBef>
                <a:spcAft>
                  <a:spcPts val="0"/>
                </a:spcAft>
                <a:buClr>
                  <a:srgbClr val="000000"/>
                </a:buClr>
                <a:buSzPts val="1800"/>
                <a:buFont typeface="Arial"/>
                <a:buChar char="•"/>
                <a:defRPr sz="3000" b="0" i="0" u="none" strike="noStrike" cap="none">
                  <a:solidFill>
                    <a:srgbClr val="000000"/>
                  </a:solidFill>
                  <a:latin typeface="Calibri"/>
                  <a:ea typeface="Calibri"/>
                  <a:cs typeface="Calibri"/>
                  <a:sym typeface="Calibri"/>
                </a:defRPr>
              </a:lvl8pPr>
              <a:lvl9pPr marL="4114800" marR="0" lvl="8" indent="-342900" algn="l" rtl="0">
                <a:lnSpc>
                  <a:spcPct val="90000"/>
                </a:lnSpc>
                <a:spcBef>
                  <a:spcPts val="1000"/>
                </a:spcBef>
                <a:spcAft>
                  <a:spcPts val="0"/>
                </a:spcAft>
                <a:buClr>
                  <a:srgbClr val="000000"/>
                </a:buClr>
                <a:buSzPts val="1800"/>
                <a:buFont typeface="Arial"/>
                <a:buChar char="•"/>
                <a:defRPr sz="3000" b="0" i="0" u="none" strike="noStrike" cap="none">
                  <a:solidFill>
                    <a:srgbClr val="000000"/>
                  </a:solidFill>
                  <a:latin typeface="Calibri"/>
                  <a:ea typeface="Calibri"/>
                  <a:cs typeface="Calibri"/>
                  <a:sym typeface="Calibri"/>
                </a:defRPr>
              </a:lvl9pPr>
            </a:lstStyle>
            <a:p>
              <a:pPr marL="347472" indent="-347472" hangingPunct="0">
                <a:lnSpc>
                  <a:spcPct val="100000"/>
                </a:lnSpc>
                <a:spcBef>
                  <a:spcPts val="400"/>
                </a:spcBef>
                <a:spcAft>
                  <a:spcPts val="400"/>
                </a:spcAft>
                <a:buClr>
                  <a:srgbClr val="EE283C"/>
                </a:buClr>
                <a:buSzPct val="100000"/>
                <a:buFont typeface="Wingdings" panose="05000000000000000000" pitchFamily="2" charset="2"/>
                <a:buChar char=""/>
              </a:pPr>
              <a:r>
                <a:rPr lang="en-US" sz="1600" dirty="0">
                  <a:latin typeface="Lato" panose="020F0502020204030203" pitchFamily="34" charset="0"/>
                  <a:ea typeface="Lato" panose="020F0502020204030203" pitchFamily="34" charset="0"/>
                  <a:cs typeface="Lato" panose="020F0502020204030203" pitchFamily="34" charset="0"/>
                </a:rPr>
                <a:t>Proof of concept</a:t>
              </a:r>
            </a:p>
            <a:p>
              <a:pPr marL="347472" indent="-347472" hangingPunct="0">
                <a:lnSpc>
                  <a:spcPct val="100000"/>
                </a:lnSpc>
                <a:spcBef>
                  <a:spcPts val="400"/>
                </a:spcBef>
                <a:spcAft>
                  <a:spcPts val="400"/>
                </a:spcAft>
                <a:buClr>
                  <a:srgbClr val="EE283C"/>
                </a:buClr>
                <a:buSzPct val="100000"/>
                <a:buFont typeface="Wingdings" panose="05000000000000000000" pitchFamily="2" charset="2"/>
                <a:buChar char=""/>
              </a:pPr>
              <a:r>
                <a:rPr lang="en-US" sz="1600" dirty="0">
                  <a:latin typeface="Lato" panose="020F0502020204030203" pitchFamily="34" charset="0"/>
                  <a:ea typeface="Lato" panose="020F0502020204030203" pitchFamily="34" charset="0"/>
                  <a:cs typeface="Lato" panose="020F0502020204030203" pitchFamily="34" charset="0"/>
                </a:rPr>
                <a:t>Incremental impact</a:t>
              </a:r>
            </a:p>
            <a:p>
              <a:pPr marL="347472" indent="-347472" hangingPunct="0">
                <a:lnSpc>
                  <a:spcPct val="100000"/>
                </a:lnSpc>
                <a:spcBef>
                  <a:spcPts val="400"/>
                </a:spcBef>
                <a:spcAft>
                  <a:spcPts val="400"/>
                </a:spcAft>
                <a:buClr>
                  <a:srgbClr val="EE283C"/>
                </a:buClr>
                <a:buSzPct val="100000"/>
                <a:buFont typeface="Wingdings" panose="05000000000000000000" pitchFamily="2" charset="2"/>
                <a:buChar char=""/>
              </a:pPr>
              <a:r>
                <a:rPr lang="en-US" sz="1600" dirty="0">
                  <a:latin typeface="Lato" panose="020F0502020204030203" pitchFamily="34" charset="0"/>
                  <a:ea typeface="Lato" panose="020F0502020204030203" pitchFamily="34" charset="0"/>
                  <a:cs typeface="Lato" panose="020F0502020204030203" pitchFamily="34" charset="0"/>
                </a:rPr>
                <a:t>Incremental innovation</a:t>
              </a:r>
            </a:p>
            <a:p>
              <a:pPr marL="347472" indent="-347472" hangingPunct="0">
                <a:lnSpc>
                  <a:spcPct val="100000"/>
                </a:lnSpc>
                <a:spcBef>
                  <a:spcPts val="400"/>
                </a:spcBef>
                <a:spcAft>
                  <a:spcPts val="400"/>
                </a:spcAft>
                <a:buClr>
                  <a:srgbClr val="EE283C"/>
                </a:buClr>
                <a:buSzPct val="100000"/>
                <a:buFont typeface="Wingdings" panose="05000000000000000000" pitchFamily="2" charset="2"/>
                <a:buChar char=""/>
              </a:pPr>
              <a:r>
                <a:rPr lang="en-US" sz="1600" dirty="0">
                  <a:latin typeface="Lato" panose="020F0502020204030203" pitchFamily="34" charset="0"/>
                  <a:ea typeface="Lato" panose="020F0502020204030203" pitchFamily="34" charset="0"/>
                  <a:cs typeface="Lato" panose="020F0502020204030203" pitchFamily="34" charset="0"/>
                </a:rPr>
                <a:t>Transformation</a:t>
              </a:r>
            </a:p>
          </p:txBody>
        </p:sp>
        <p:grpSp>
          <p:nvGrpSpPr>
            <p:cNvPr id="6" name="Group 5">
              <a:extLst>
                <a:ext uri="{FF2B5EF4-FFF2-40B4-BE49-F238E27FC236}">
                  <a16:creationId xmlns:a16="http://schemas.microsoft.com/office/drawing/2014/main" id="{432BFA21-68E1-49B9-AA99-F687F98E42BD}"/>
                </a:ext>
              </a:extLst>
            </p:cNvPr>
            <p:cNvGrpSpPr/>
            <p:nvPr/>
          </p:nvGrpSpPr>
          <p:grpSpPr>
            <a:xfrm>
              <a:off x="3628971" y="3209211"/>
              <a:ext cx="1696243" cy="2668179"/>
              <a:chOff x="3590871" y="3209211"/>
              <a:chExt cx="1696243" cy="2668179"/>
            </a:xfrm>
          </p:grpSpPr>
          <p:sp>
            <p:nvSpPr>
              <p:cNvPr id="13" name="Google Shape;118;p4">
                <a:extLst>
                  <a:ext uri="{FF2B5EF4-FFF2-40B4-BE49-F238E27FC236}">
                    <a16:creationId xmlns:a16="http://schemas.microsoft.com/office/drawing/2014/main" id="{E41B67EF-FE9B-404D-8548-0FF366DB41CD}"/>
                  </a:ext>
                </a:extLst>
              </p:cNvPr>
              <p:cNvSpPr/>
              <p:nvPr/>
            </p:nvSpPr>
            <p:spPr>
              <a:xfrm>
                <a:off x="3840822" y="3788800"/>
                <a:ext cx="1196340" cy="346353"/>
              </a:xfrm>
              <a:prstGeom prst="roundRect">
                <a:avLst/>
              </a:prstGeom>
              <a:noFill/>
              <a:ln w="12700" cap="flat" cmpd="sng">
                <a:solidFill>
                  <a:srgbClr val="5A5A5A"/>
                </a:solidFill>
                <a:prstDash val="solid"/>
                <a:miter lim="800000"/>
                <a:headEnd type="none" w="sm" len="sm"/>
                <a:tailEnd type="none" w="sm" len="sm"/>
              </a:ln>
            </p:spPr>
            <p:txBody>
              <a:bodyPr spcFirstLastPara="1" wrap="square" lIns="36000" tIns="36000" rIns="36000" bIns="36000" anchor="ctr" anchorCtr="0">
                <a:noAutofit/>
              </a:bodyPr>
              <a:lstStyle/>
              <a:p>
                <a:pPr marL="0" marR="0" lvl="0" indent="0" algn="ctr" rtl="0">
                  <a:spcBef>
                    <a:spcPts val="0"/>
                  </a:spcBef>
                  <a:spcAft>
                    <a:spcPts val="0"/>
                  </a:spcAft>
                  <a:buNone/>
                </a:pPr>
                <a:r>
                  <a:rPr lang="en-IN" sz="160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High</a:t>
                </a:r>
                <a:endParaRPr sz="16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16" name="Google Shape;120;p4">
                <a:extLst>
                  <a:ext uri="{FF2B5EF4-FFF2-40B4-BE49-F238E27FC236}">
                    <a16:creationId xmlns:a16="http://schemas.microsoft.com/office/drawing/2014/main" id="{F8C3486F-27B4-4B72-8893-FFE7EF42DD81}"/>
                  </a:ext>
                </a:extLst>
              </p:cNvPr>
              <p:cNvSpPr/>
              <p:nvPr/>
            </p:nvSpPr>
            <p:spPr>
              <a:xfrm>
                <a:off x="3840822" y="4369546"/>
                <a:ext cx="1196340" cy="346353"/>
              </a:xfrm>
              <a:prstGeom prst="roundRect">
                <a:avLst/>
              </a:prstGeom>
              <a:noFill/>
              <a:ln w="12700" cap="flat" cmpd="sng">
                <a:solidFill>
                  <a:srgbClr val="5A5A5A"/>
                </a:solidFill>
                <a:prstDash val="solid"/>
                <a:miter lim="800000"/>
                <a:headEnd type="none" w="sm" len="sm"/>
                <a:tailEnd type="none" w="sm" len="sm"/>
              </a:ln>
            </p:spPr>
            <p:txBody>
              <a:bodyPr spcFirstLastPara="1" wrap="square" lIns="36000" tIns="36000" rIns="36000" bIns="36000" anchor="ctr" anchorCtr="0">
                <a:noAutofit/>
              </a:bodyPr>
              <a:lstStyle/>
              <a:p>
                <a:pPr marL="0" marR="0" lvl="0" indent="0" algn="ctr" rtl="0">
                  <a:spcBef>
                    <a:spcPts val="0"/>
                  </a:spcBef>
                  <a:spcAft>
                    <a:spcPts val="0"/>
                  </a:spcAft>
                  <a:buNone/>
                </a:pPr>
                <a:r>
                  <a:rPr lang="en-IN" sz="1600">
                    <a:solidFill>
                      <a:schemeClr val="tx1"/>
                    </a:solidFill>
                    <a:latin typeface="Lato" panose="020F0502020204030203" pitchFamily="34" charset="0"/>
                    <a:ea typeface="Lato" panose="020F0502020204030203" pitchFamily="34" charset="0"/>
                    <a:cs typeface="Lato" panose="020F0502020204030203" pitchFamily="34" charset="0"/>
                    <a:sym typeface="Calibri"/>
                  </a:rPr>
                  <a:t>High</a:t>
                </a:r>
                <a:endParaRPr sz="160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18" name="Google Shape;122;p4">
                <a:extLst>
                  <a:ext uri="{FF2B5EF4-FFF2-40B4-BE49-F238E27FC236}">
                    <a16:creationId xmlns:a16="http://schemas.microsoft.com/office/drawing/2014/main" id="{57A1987A-546E-48F3-82AC-7615B0EA0D39}"/>
                  </a:ext>
                </a:extLst>
              </p:cNvPr>
              <p:cNvSpPr/>
              <p:nvPr/>
            </p:nvSpPr>
            <p:spPr>
              <a:xfrm>
                <a:off x="3840822" y="4950292"/>
                <a:ext cx="1196340" cy="346353"/>
              </a:xfrm>
              <a:prstGeom prst="roundRect">
                <a:avLst/>
              </a:prstGeom>
              <a:noFill/>
              <a:ln w="12700" cap="flat" cmpd="sng">
                <a:solidFill>
                  <a:srgbClr val="5A5A5A"/>
                </a:solidFill>
                <a:prstDash val="solid"/>
                <a:miter lim="800000"/>
                <a:headEnd type="none" w="sm" len="sm"/>
                <a:tailEnd type="none" w="sm" len="sm"/>
              </a:ln>
            </p:spPr>
            <p:txBody>
              <a:bodyPr spcFirstLastPara="1" wrap="square" lIns="36000" tIns="36000" rIns="36000" bIns="36000" anchor="ctr" anchorCtr="0">
                <a:noAutofit/>
              </a:bodyPr>
              <a:lstStyle/>
              <a:p>
                <a:pPr marL="0" marR="0" lvl="0" indent="0" algn="ctr" rtl="0">
                  <a:spcBef>
                    <a:spcPts val="0"/>
                  </a:spcBef>
                  <a:spcAft>
                    <a:spcPts val="0"/>
                  </a:spcAft>
                  <a:buNone/>
                </a:pPr>
                <a:r>
                  <a:rPr lang="en-IN" sz="1600">
                    <a:solidFill>
                      <a:schemeClr val="tx1"/>
                    </a:solidFill>
                    <a:latin typeface="Lato" panose="020F0502020204030203" pitchFamily="34" charset="0"/>
                    <a:ea typeface="Lato" panose="020F0502020204030203" pitchFamily="34" charset="0"/>
                    <a:cs typeface="Lato" panose="020F0502020204030203" pitchFamily="34" charset="0"/>
                    <a:sym typeface="Calibri"/>
                  </a:rPr>
                  <a:t>Mid</a:t>
                </a:r>
                <a:endParaRPr sz="160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20" name="Google Shape;124;p4">
                <a:extLst>
                  <a:ext uri="{FF2B5EF4-FFF2-40B4-BE49-F238E27FC236}">
                    <a16:creationId xmlns:a16="http://schemas.microsoft.com/office/drawing/2014/main" id="{CF391E00-DDEC-4AA0-BE6C-C4EA8FAE24FF}"/>
                  </a:ext>
                </a:extLst>
              </p:cNvPr>
              <p:cNvSpPr/>
              <p:nvPr/>
            </p:nvSpPr>
            <p:spPr>
              <a:xfrm>
                <a:off x="3840822" y="5531037"/>
                <a:ext cx="1196340" cy="346353"/>
              </a:xfrm>
              <a:prstGeom prst="roundRect">
                <a:avLst/>
              </a:prstGeom>
              <a:noFill/>
              <a:ln w="12700" cap="flat" cmpd="sng">
                <a:solidFill>
                  <a:srgbClr val="5A5A5A"/>
                </a:solidFill>
                <a:prstDash val="solid"/>
                <a:miter lim="800000"/>
                <a:headEnd type="none" w="sm" len="sm"/>
                <a:tailEnd type="none" w="sm" len="sm"/>
              </a:ln>
            </p:spPr>
            <p:txBody>
              <a:bodyPr spcFirstLastPara="1" wrap="square" lIns="36000" tIns="36000" rIns="36000" bIns="36000" anchor="ctr" anchorCtr="0">
                <a:noAutofit/>
              </a:bodyPr>
              <a:lstStyle/>
              <a:p>
                <a:pPr marL="0" marR="0" lvl="0" indent="0" algn="ctr" rtl="0">
                  <a:spcBef>
                    <a:spcPts val="0"/>
                  </a:spcBef>
                  <a:spcAft>
                    <a:spcPts val="0"/>
                  </a:spcAft>
                  <a:buNone/>
                </a:pPr>
                <a:r>
                  <a:rPr lang="en-IN" sz="1600">
                    <a:solidFill>
                      <a:schemeClr val="tx1"/>
                    </a:solidFill>
                    <a:latin typeface="Lato" panose="020F0502020204030203" pitchFamily="34" charset="0"/>
                    <a:ea typeface="Lato" panose="020F0502020204030203" pitchFamily="34" charset="0"/>
                    <a:cs typeface="Lato" panose="020F0502020204030203" pitchFamily="34" charset="0"/>
                    <a:sym typeface="Calibri"/>
                  </a:rPr>
                  <a:t>Low</a:t>
                </a:r>
                <a:endParaRPr sz="160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23" name="Google Shape;126;p4">
                <a:extLst>
                  <a:ext uri="{FF2B5EF4-FFF2-40B4-BE49-F238E27FC236}">
                    <a16:creationId xmlns:a16="http://schemas.microsoft.com/office/drawing/2014/main" id="{8BB7044A-8C5D-4B57-B4D9-39CEABF071E3}"/>
                  </a:ext>
                </a:extLst>
              </p:cNvPr>
              <p:cNvSpPr txBox="1"/>
              <p:nvPr/>
            </p:nvSpPr>
            <p:spPr>
              <a:xfrm>
                <a:off x="3590871" y="3209211"/>
                <a:ext cx="1696243" cy="492443"/>
              </a:xfrm>
              <a:prstGeom prst="rect">
                <a:avLst/>
              </a:prstGeom>
              <a:noFill/>
              <a:ln>
                <a:noFill/>
              </a:ln>
            </p:spPr>
            <p:txBody>
              <a:bodyPr spcFirstLastPara="1" wrap="square" lIns="0" tIns="0" rIns="0" bIns="0" anchor="b" anchorCtr="0">
                <a:spAutoFit/>
              </a:bodyPr>
              <a:lstStyle/>
              <a:p>
                <a:pPr marL="0" marR="0" lvl="0" indent="0" algn="ctr" rtl="0">
                  <a:spcBef>
                    <a:spcPts val="0"/>
                  </a:spcBef>
                  <a:spcAft>
                    <a:spcPts val="0"/>
                  </a:spcAft>
                  <a:buNone/>
                </a:pPr>
                <a:r>
                  <a:rPr lang="en-IN" sz="1600" dirty="0">
                    <a:solidFill>
                      <a:schemeClr val="dk1"/>
                    </a:solidFill>
                    <a:latin typeface="Lato" panose="020F0502020204030203" pitchFamily="34" charset="0"/>
                    <a:ea typeface="Lato" panose="020F0502020204030203" pitchFamily="34" charset="0"/>
                    <a:cs typeface="Lato" panose="020F0502020204030203" pitchFamily="34" charset="0"/>
                    <a:sym typeface="Calibri"/>
                  </a:rPr>
                  <a:t>No. of Projects/Initiatives </a:t>
                </a:r>
                <a:endParaRPr sz="1600" dirty="0">
                  <a:latin typeface="Lato" panose="020F0502020204030203" pitchFamily="34" charset="0"/>
                  <a:ea typeface="Lato" panose="020F0502020204030203" pitchFamily="34" charset="0"/>
                  <a:cs typeface="Lato" panose="020F0502020204030203" pitchFamily="34" charset="0"/>
                </a:endParaRPr>
              </a:p>
            </p:txBody>
          </p:sp>
        </p:grpSp>
        <p:grpSp>
          <p:nvGrpSpPr>
            <p:cNvPr id="10" name="Group 9">
              <a:extLst>
                <a:ext uri="{FF2B5EF4-FFF2-40B4-BE49-F238E27FC236}">
                  <a16:creationId xmlns:a16="http://schemas.microsoft.com/office/drawing/2014/main" id="{8D759B64-66D3-473F-9242-CA18BD8E003B}"/>
                </a:ext>
              </a:extLst>
            </p:cNvPr>
            <p:cNvGrpSpPr/>
            <p:nvPr/>
          </p:nvGrpSpPr>
          <p:grpSpPr>
            <a:xfrm>
              <a:off x="5427910" y="3209211"/>
              <a:ext cx="1695600" cy="2675883"/>
              <a:chOff x="6284753" y="3209211"/>
              <a:chExt cx="1695600" cy="2675883"/>
            </a:xfrm>
          </p:grpSpPr>
          <p:sp>
            <p:nvSpPr>
              <p:cNvPr id="14" name="Google Shape;119;p4">
                <a:extLst>
                  <a:ext uri="{FF2B5EF4-FFF2-40B4-BE49-F238E27FC236}">
                    <a16:creationId xmlns:a16="http://schemas.microsoft.com/office/drawing/2014/main" id="{CDCB2E4B-3E0C-4BE3-A98F-7E1267D56F20}"/>
                  </a:ext>
                </a:extLst>
              </p:cNvPr>
              <p:cNvSpPr/>
              <p:nvPr/>
            </p:nvSpPr>
            <p:spPr>
              <a:xfrm>
                <a:off x="6534383" y="3796504"/>
                <a:ext cx="1196340" cy="346353"/>
              </a:xfrm>
              <a:prstGeom prst="roundRect">
                <a:avLst/>
              </a:prstGeom>
              <a:noFill/>
              <a:ln w="12700" cap="flat" cmpd="sng">
                <a:solidFill>
                  <a:srgbClr val="5A5A5A"/>
                </a:solidFill>
                <a:prstDash val="solid"/>
                <a:miter lim="800000"/>
                <a:headEnd type="none" w="sm" len="sm"/>
                <a:tailEnd type="none" w="sm" len="sm"/>
              </a:ln>
            </p:spPr>
            <p:txBody>
              <a:bodyPr spcFirstLastPara="1" wrap="square" lIns="36000" tIns="36000" rIns="36000" bIns="36000" anchor="ctr" anchorCtr="0">
                <a:noAutofit/>
              </a:bodyPr>
              <a:lstStyle/>
              <a:p>
                <a:pPr marL="0" marR="0" lvl="0" indent="0" algn="ctr" rtl="0">
                  <a:spcBef>
                    <a:spcPts val="0"/>
                  </a:spcBef>
                  <a:spcAft>
                    <a:spcPts val="0"/>
                  </a:spcAft>
                  <a:buNone/>
                </a:pPr>
                <a:r>
                  <a:rPr lang="en-IN" sz="160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Not known</a:t>
                </a:r>
                <a:endParaRPr sz="16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17" name="Google Shape;121;p4">
                <a:extLst>
                  <a:ext uri="{FF2B5EF4-FFF2-40B4-BE49-F238E27FC236}">
                    <a16:creationId xmlns:a16="http://schemas.microsoft.com/office/drawing/2014/main" id="{DF87D57A-4393-44CE-BA9B-0371935FC32E}"/>
                  </a:ext>
                </a:extLst>
              </p:cNvPr>
              <p:cNvSpPr/>
              <p:nvPr/>
            </p:nvSpPr>
            <p:spPr>
              <a:xfrm>
                <a:off x="6534383" y="4377250"/>
                <a:ext cx="1196340" cy="346353"/>
              </a:xfrm>
              <a:prstGeom prst="roundRect">
                <a:avLst/>
              </a:prstGeom>
              <a:noFill/>
              <a:ln w="12700" cap="flat" cmpd="sng">
                <a:solidFill>
                  <a:srgbClr val="5A5A5A"/>
                </a:solidFill>
                <a:prstDash val="solid"/>
                <a:miter lim="800000"/>
                <a:headEnd type="none" w="sm" len="sm"/>
                <a:tailEnd type="none" w="sm" len="sm"/>
              </a:ln>
            </p:spPr>
            <p:txBody>
              <a:bodyPr spcFirstLastPara="1" wrap="square" lIns="36000" tIns="36000" rIns="36000" bIns="36000" anchor="ctr" anchorCtr="0">
                <a:noAutofit/>
              </a:bodyPr>
              <a:lstStyle/>
              <a:p>
                <a:pPr marL="0" marR="0" lvl="0" indent="0" algn="ctr" rtl="0">
                  <a:spcBef>
                    <a:spcPts val="0"/>
                  </a:spcBef>
                  <a:spcAft>
                    <a:spcPts val="0"/>
                  </a:spcAft>
                  <a:buNone/>
                </a:pPr>
                <a:r>
                  <a:rPr lang="en-IN" sz="160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Low</a:t>
                </a:r>
                <a:endParaRPr sz="16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19" name="Google Shape;123;p4">
                <a:extLst>
                  <a:ext uri="{FF2B5EF4-FFF2-40B4-BE49-F238E27FC236}">
                    <a16:creationId xmlns:a16="http://schemas.microsoft.com/office/drawing/2014/main" id="{16FC8D52-00E2-4EAC-8014-D0E56F6B349F}"/>
                  </a:ext>
                </a:extLst>
              </p:cNvPr>
              <p:cNvSpPr/>
              <p:nvPr/>
            </p:nvSpPr>
            <p:spPr>
              <a:xfrm>
                <a:off x="6534383" y="4957996"/>
                <a:ext cx="1196340" cy="346353"/>
              </a:xfrm>
              <a:prstGeom prst="roundRect">
                <a:avLst/>
              </a:prstGeom>
              <a:noFill/>
              <a:ln w="12700" cap="flat" cmpd="sng">
                <a:solidFill>
                  <a:srgbClr val="5A5A5A"/>
                </a:solidFill>
                <a:prstDash val="solid"/>
                <a:miter lim="800000"/>
                <a:headEnd type="none" w="sm" len="sm"/>
                <a:tailEnd type="none" w="sm" len="sm"/>
              </a:ln>
            </p:spPr>
            <p:txBody>
              <a:bodyPr spcFirstLastPara="1" wrap="square" lIns="36000" tIns="36000" rIns="36000" bIns="36000" anchor="ctr" anchorCtr="0">
                <a:noAutofit/>
              </a:bodyPr>
              <a:lstStyle/>
              <a:p>
                <a:pPr marL="0" marR="0" lvl="0" indent="0" algn="ctr" rtl="0">
                  <a:spcBef>
                    <a:spcPts val="0"/>
                  </a:spcBef>
                  <a:spcAft>
                    <a:spcPts val="0"/>
                  </a:spcAft>
                  <a:buNone/>
                </a:pPr>
                <a:r>
                  <a:rPr lang="en-IN" sz="1600">
                    <a:solidFill>
                      <a:schemeClr val="tx1"/>
                    </a:solidFill>
                    <a:latin typeface="Lato" panose="020F0502020204030203" pitchFamily="34" charset="0"/>
                    <a:ea typeface="Lato" panose="020F0502020204030203" pitchFamily="34" charset="0"/>
                    <a:cs typeface="Lato" panose="020F0502020204030203" pitchFamily="34" charset="0"/>
                    <a:sym typeface="Calibri"/>
                  </a:rPr>
                  <a:t>Mid</a:t>
                </a:r>
                <a:endParaRPr sz="160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22" name="Google Shape;125;p4">
                <a:extLst>
                  <a:ext uri="{FF2B5EF4-FFF2-40B4-BE49-F238E27FC236}">
                    <a16:creationId xmlns:a16="http://schemas.microsoft.com/office/drawing/2014/main" id="{E96C07CC-C749-4EF6-9F02-BBEDCC517B72}"/>
                  </a:ext>
                </a:extLst>
              </p:cNvPr>
              <p:cNvSpPr/>
              <p:nvPr/>
            </p:nvSpPr>
            <p:spPr>
              <a:xfrm>
                <a:off x="6534383" y="5538741"/>
                <a:ext cx="1196340" cy="346353"/>
              </a:xfrm>
              <a:prstGeom prst="roundRect">
                <a:avLst/>
              </a:prstGeom>
              <a:noFill/>
              <a:ln w="12700" cap="flat" cmpd="sng">
                <a:solidFill>
                  <a:srgbClr val="5A5A5A"/>
                </a:solidFill>
                <a:prstDash val="solid"/>
                <a:miter lim="800000"/>
                <a:headEnd type="none" w="sm" len="sm"/>
                <a:tailEnd type="none" w="sm" len="sm"/>
              </a:ln>
            </p:spPr>
            <p:txBody>
              <a:bodyPr spcFirstLastPara="1" wrap="square" lIns="36000" tIns="36000" rIns="36000" bIns="36000" anchor="ctr" anchorCtr="0">
                <a:noAutofit/>
              </a:bodyPr>
              <a:lstStyle/>
              <a:p>
                <a:pPr marL="0" marR="0" lvl="0" indent="0" algn="ctr" rtl="0">
                  <a:spcBef>
                    <a:spcPts val="0"/>
                  </a:spcBef>
                  <a:spcAft>
                    <a:spcPts val="0"/>
                  </a:spcAft>
                  <a:buNone/>
                </a:pPr>
                <a:r>
                  <a:rPr lang="en-IN" sz="160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High</a:t>
                </a:r>
                <a:endParaRPr sz="16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24" name="Google Shape;127;p4">
                <a:extLst>
                  <a:ext uri="{FF2B5EF4-FFF2-40B4-BE49-F238E27FC236}">
                    <a16:creationId xmlns:a16="http://schemas.microsoft.com/office/drawing/2014/main" id="{D7CF1A9B-3DE3-4C5F-90D9-0C2C7C9A2984}"/>
                  </a:ext>
                </a:extLst>
              </p:cNvPr>
              <p:cNvSpPr txBox="1"/>
              <p:nvPr/>
            </p:nvSpPr>
            <p:spPr>
              <a:xfrm>
                <a:off x="6284753" y="3209211"/>
                <a:ext cx="1695600" cy="492443"/>
              </a:xfrm>
              <a:prstGeom prst="rect">
                <a:avLst/>
              </a:prstGeom>
              <a:noFill/>
              <a:ln>
                <a:noFill/>
              </a:ln>
            </p:spPr>
            <p:txBody>
              <a:bodyPr spcFirstLastPara="1" wrap="square" lIns="0" tIns="0" rIns="0" bIns="0" anchor="b" anchorCtr="0">
                <a:spAutoFit/>
              </a:bodyPr>
              <a:lstStyle/>
              <a:p>
                <a:pPr marL="0" marR="0" lvl="0" indent="0" algn="ctr" rtl="0">
                  <a:spcBef>
                    <a:spcPts val="0"/>
                  </a:spcBef>
                  <a:spcAft>
                    <a:spcPts val="0"/>
                  </a:spcAft>
                  <a:buNone/>
                </a:pPr>
                <a:r>
                  <a:rPr lang="en-IN" sz="1600" dirty="0">
                    <a:solidFill>
                      <a:schemeClr val="dk1"/>
                    </a:solidFill>
                    <a:latin typeface="Lato" panose="020F0502020204030203" pitchFamily="34" charset="0"/>
                    <a:ea typeface="Lato" panose="020F0502020204030203" pitchFamily="34" charset="0"/>
                    <a:cs typeface="Lato" panose="020F0502020204030203" pitchFamily="34" charset="0"/>
                    <a:sym typeface="Calibri"/>
                  </a:rPr>
                  <a:t>Impact of the Initiative</a:t>
                </a:r>
                <a:endParaRPr sz="1600" dirty="0">
                  <a:latin typeface="Lato" panose="020F0502020204030203" pitchFamily="34" charset="0"/>
                  <a:ea typeface="Lato" panose="020F0502020204030203" pitchFamily="34" charset="0"/>
                  <a:cs typeface="Lato" panose="020F0502020204030203" pitchFamily="34" charset="0"/>
                </a:endParaRPr>
              </a:p>
            </p:txBody>
          </p:sp>
        </p:grpSp>
        <p:sp>
          <p:nvSpPr>
            <p:cNvPr id="25" name="Google Shape;128;p4">
              <a:extLst>
                <a:ext uri="{FF2B5EF4-FFF2-40B4-BE49-F238E27FC236}">
                  <a16:creationId xmlns:a16="http://schemas.microsoft.com/office/drawing/2014/main" id="{0FB4998C-A5DA-40D0-BEE0-119A0BEAE983}"/>
                </a:ext>
              </a:extLst>
            </p:cNvPr>
            <p:cNvSpPr/>
            <p:nvPr/>
          </p:nvSpPr>
          <p:spPr>
            <a:xfrm>
              <a:off x="7065953" y="3889747"/>
              <a:ext cx="183198" cy="1878110"/>
            </a:xfrm>
            <a:prstGeom prst="rightBrace">
              <a:avLst>
                <a:gd name="adj1" fmla="val 8333"/>
                <a:gd name="adj2" fmla="val 50000"/>
              </a:avLst>
            </a:prstGeom>
            <a:noFill/>
            <a:ln w="19050" cap="flat" cmpd="sng">
              <a:solidFill>
                <a:srgbClr val="5A5A5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26" name="Google Shape;129;p4">
              <a:extLst>
                <a:ext uri="{FF2B5EF4-FFF2-40B4-BE49-F238E27FC236}">
                  <a16:creationId xmlns:a16="http://schemas.microsoft.com/office/drawing/2014/main" id="{B24E3DE0-7047-4363-9A84-52ADA0BAD71E}"/>
                </a:ext>
              </a:extLst>
            </p:cNvPr>
            <p:cNvSpPr txBox="1"/>
            <p:nvPr/>
          </p:nvSpPr>
          <p:spPr>
            <a:xfrm>
              <a:off x="7386343" y="4167103"/>
              <a:ext cx="1644217" cy="1323399"/>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IN" sz="1600" dirty="0">
                  <a:solidFill>
                    <a:schemeClr val="dk1"/>
                  </a:solidFill>
                  <a:latin typeface="Lato" panose="020F0502020204030203" pitchFamily="34" charset="0"/>
                  <a:ea typeface="Lato" panose="020F0502020204030203" pitchFamily="34" charset="0"/>
                  <a:cs typeface="Lato" panose="020F0502020204030203" pitchFamily="34" charset="0"/>
                  <a:sym typeface="Calibri"/>
                </a:rPr>
                <a:t>Overall impact of each type of initiative could still be equally high</a:t>
              </a:r>
              <a:endParaRPr sz="1600" dirty="0">
                <a:latin typeface="Lato" panose="020F0502020204030203" pitchFamily="34" charset="0"/>
                <a:ea typeface="Lato" panose="020F0502020204030203" pitchFamily="34" charset="0"/>
                <a:cs typeface="Lato" panose="020F0502020204030203" pitchFamily="34" charset="0"/>
              </a:endParaRPr>
            </a:p>
          </p:txBody>
        </p:sp>
      </p:grpSp>
    </p:spTree>
    <p:extLst>
      <p:ext uri="{BB962C8B-B14F-4D97-AF65-F5344CB8AC3E}">
        <p14:creationId xmlns:p14="http://schemas.microsoft.com/office/powerpoint/2010/main" val="170587099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WiFi Networking">
            <a:extLst>
              <a:ext uri="{FF2B5EF4-FFF2-40B4-BE49-F238E27FC236}">
                <a16:creationId xmlns:a16="http://schemas.microsoft.com/office/drawing/2014/main" id="{EBE9BD2D-4612-4262-8CBD-5B5902B90884}"/>
              </a:ext>
            </a:extLst>
          </p:cNvPr>
          <p:cNvSpPr txBox="1"/>
          <p:nvPr/>
        </p:nvSpPr>
        <p:spPr>
          <a:xfrm>
            <a:off x="1536700" y="253308"/>
            <a:ext cx="9118600" cy="8309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ctr">
              <a:defRPr sz="2400">
                <a:latin typeface="Lato Semibold"/>
                <a:ea typeface="Lato Semibold"/>
                <a:cs typeface="Lato Semibold"/>
                <a:sym typeface="Lato Semibold"/>
              </a:defRPr>
            </a:lvl1pPr>
          </a:lstStyle>
          <a:p>
            <a:r>
              <a:rPr lang="en-US" dirty="0"/>
              <a:t>TYPES OF AI INITIATIVES – AN USE-CASE-DRIVEN CLASSIFICATION – TYPE OF SOLUTION</a:t>
            </a:r>
          </a:p>
        </p:txBody>
      </p:sp>
      <p:sp>
        <p:nvSpPr>
          <p:cNvPr id="10" name="Google Shape;136;p5">
            <a:extLst>
              <a:ext uri="{FF2B5EF4-FFF2-40B4-BE49-F238E27FC236}">
                <a16:creationId xmlns:a16="http://schemas.microsoft.com/office/drawing/2014/main" id="{1135794F-8345-4DEC-B4EF-323B603A1408}"/>
              </a:ext>
            </a:extLst>
          </p:cNvPr>
          <p:cNvSpPr txBox="1"/>
          <p:nvPr/>
        </p:nvSpPr>
        <p:spPr>
          <a:xfrm>
            <a:off x="385762" y="1247775"/>
            <a:ext cx="11420400" cy="565146"/>
          </a:xfrm>
          <a:prstGeom prst="rect">
            <a:avLst/>
          </a:prstGeom>
          <a:noFill/>
          <a:ln>
            <a:noFill/>
          </a:ln>
        </p:spPr>
        <p:txBody>
          <a:bodyPr spcFirstLastPara="1" wrap="square" lIns="36000" tIns="36000" rIns="36000" bIns="36000" anchor="t" anchorCtr="0">
            <a:spAutoFit/>
          </a:bodyPr>
          <a:lstStyle/>
          <a:p>
            <a:pPr marL="0" lvl="0" indent="0" algn="ctr" rtl="0">
              <a:spcBef>
                <a:spcPts val="0"/>
              </a:spcBef>
              <a:spcAft>
                <a:spcPts val="0"/>
              </a:spcAft>
              <a:buClr>
                <a:schemeClr val="dk1"/>
              </a:buClr>
              <a:buFont typeface="Arial"/>
              <a:buNone/>
            </a:pPr>
            <a:r>
              <a:rPr lang="en-IN" sz="1600" dirty="0">
                <a:solidFill>
                  <a:schemeClr val="dk1"/>
                </a:solidFill>
                <a:latin typeface="Lato" panose="020F0502020204030203" pitchFamily="34" charset="0"/>
                <a:ea typeface="Lato" panose="020F0502020204030203" pitchFamily="34" charset="0"/>
                <a:cs typeface="Lato" panose="020F0502020204030203" pitchFamily="34" charset="0"/>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4"/>
                  </a:ext>
                </a:extLst>
              </a:rPr>
              <a:t>While there are many different frameworks and approaches to classifying AI initiatives, for our discussion, we will use a classification based on the type of the use case. This is based on our proprietary approach to conceptualising AI initiatives</a:t>
            </a:r>
            <a:endParaRPr sz="1600" dirty="0">
              <a:solidFill>
                <a:schemeClr val="dk1"/>
              </a:solidFill>
              <a:latin typeface="Lato" panose="020F0502020204030203" pitchFamily="34" charset="0"/>
              <a:ea typeface="Lato" panose="020F0502020204030203" pitchFamily="34" charset="0"/>
              <a:cs typeface="Lato" panose="020F0502020204030203" pitchFamily="34" charset="0"/>
            </a:endParaRPr>
          </a:p>
        </p:txBody>
      </p:sp>
      <p:grpSp>
        <p:nvGrpSpPr>
          <p:cNvPr id="2" name="Group 1">
            <a:extLst>
              <a:ext uri="{FF2B5EF4-FFF2-40B4-BE49-F238E27FC236}">
                <a16:creationId xmlns:a16="http://schemas.microsoft.com/office/drawing/2014/main" id="{62374F72-6938-40DC-8277-8DB1866D0FC5}"/>
              </a:ext>
            </a:extLst>
          </p:cNvPr>
          <p:cNvGrpSpPr/>
          <p:nvPr/>
        </p:nvGrpSpPr>
        <p:grpSpPr>
          <a:xfrm>
            <a:off x="546266" y="2190032"/>
            <a:ext cx="5099669" cy="4388962"/>
            <a:chOff x="558179" y="2151932"/>
            <a:chExt cx="5099669" cy="4388962"/>
          </a:xfrm>
        </p:grpSpPr>
        <p:sp>
          <p:nvSpPr>
            <p:cNvPr id="11" name="Google Shape;137;p5">
              <a:extLst>
                <a:ext uri="{FF2B5EF4-FFF2-40B4-BE49-F238E27FC236}">
                  <a16:creationId xmlns:a16="http://schemas.microsoft.com/office/drawing/2014/main" id="{354B1DAC-A63A-4B11-B247-284B391A5CDC}"/>
                </a:ext>
              </a:extLst>
            </p:cNvPr>
            <p:cNvSpPr/>
            <p:nvPr/>
          </p:nvSpPr>
          <p:spPr>
            <a:xfrm>
              <a:off x="1457959" y="5249226"/>
              <a:ext cx="4199889" cy="1291668"/>
            </a:xfrm>
            <a:prstGeom prst="roundRect">
              <a:avLst/>
            </a:prstGeom>
            <a:noFill/>
            <a:ln w="28575" cap="flat" cmpd="sng">
              <a:solidFill>
                <a:srgbClr val="FAA726"/>
              </a:solidFill>
              <a:prstDash val="solid"/>
              <a:miter lim="800000"/>
              <a:headEnd type="none" w="sm" len="sm"/>
              <a:tailEnd type="none" w="sm" len="sm"/>
            </a:ln>
          </p:spPr>
          <p:txBody>
            <a:bodyPr spcFirstLastPara="1" wrap="square" lIns="36000" tIns="36000" rIns="36000" bIns="36000" anchor="ctr" anchorCtr="0">
              <a:noAutofit/>
            </a:bodyPr>
            <a:lstStyle/>
            <a:p>
              <a:pPr marL="0" marR="0" lvl="0" indent="0" algn="ctr" rtl="0">
                <a:spcBef>
                  <a:spcPts val="0"/>
                </a:spcBef>
                <a:spcAft>
                  <a:spcPts val="0"/>
                </a:spcAft>
                <a:buNone/>
              </a:pPr>
              <a:r>
                <a:rPr lang="en-IN" sz="160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Insight generation for human consumption – Insights are provided by ML, and human decision makers use the insights to create ‘recommendations’ and ‘strategies’ </a:t>
              </a:r>
              <a:endParaRPr sz="16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12" name="Google Shape;138;p5">
              <a:extLst>
                <a:ext uri="{FF2B5EF4-FFF2-40B4-BE49-F238E27FC236}">
                  <a16:creationId xmlns:a16="http://schemas.microsoft.com/office/drawing/2014/main" id="{49639E05-C780-4549-AAE9-43F71D219463}"/>
                </a:ext>
              </a:extLst>
            </p:cNvPr>
            <p:cNvSpPr/>
            <p:nvPr/>
          </p:nvSpPr>
          <p:spPr>
            <a:xfrm>
              <a:off x="1457960" y="2151933"/>
              <a:ext cx="2028825" cy="1271628"/>
            </a:xfrm>
            <a:prstGeom prst="rect">
              <a:avLst/>
            </a:prstGeom>
            <a:noFill/>
            <a:ln w="28575" cap="flat" cmpd="sng">
              <a:solidFill>
                <a:srgbClr val="5A5A5A"/>
              </a:solidFill>
              <a:prstDash val="solid"/>
              <a:miter lim="800000"/>
              <a:headEnd type="none" w="sm" len="sm"/>
              <a:tailEnd type="none" w="sm" len="sm"/>
            </a:ln>
          </p:spPr>
          <p:txBody>
            <a:bodyPr spcFirstLastPara="1" wrap="square" lIns="36000" tIns="36000" rIns="36000" bIns="36000" anchor="ctr" anchorCtr="0">
              <a:noAutofit/>
            </a:bodyPr>
            <a:lstStyle/>
            <a:p>
              <a:pPr marL="0" marR="0" lvl="0" indent="0" algn="ctr" rtl="0">
                <a:spcBef>
                  <a:spcPts val="0"/>
                </a:spcBef>
                <a:spcAft>
                  <a:spcPts val="0"/>
                </a:spcAft>
                <a:buNone/>
              </a:pPr>
              <a:endParaRPr sz="1600">
                <a:solidFill>
                  <a:schemeClr val="lt1"/>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13" name="Google Shape;139;p5">
              <a:extLst>
                <a:ext uri="{FF2B5EF4-FFF2-40B4-BE49-F238E27FC236}">
                  <a16:creationId xmlns:a16="http://schemas.microsoft.com/office/drawing/2014/main" id="{74EADACE-A5A4-4CA1-9093-70F68A27442C}"/>
                </a:ext>
              </a:extLst>
            </p:cNvPr>
            <p:cNvSpPr/>
            <p:nvPr/>
          </p:nvSpPr>
          <p:spPr>
            <a:xfrm>
              <a:off x="3562351" y="2151933"/>
              <a:ext cx="2028825" cy="1271628"/>
            </a:xfrm>
            <a:prstGeom prst="rect">
              <a:avLst/>
            </a:prstGeom>
            <a:noFill/>
            <a:ln w="28575" cap="flat" cmpd="sng">
              <a:solidFill>
                <a:srgbClr val="5A5A5A"/>
              </a:solidFill>
              <a:prstDash val="solid"/>
              <a:miter lim="800000"/>
              <a:headEnd type="none" w="sm" len="sm"/>
              <a:tailEnd type="none" w="sm" len="sm"/>
            </a:ln>
          </p:spPr>
          <p:txBody>
            <a:bodyPr spcFirstLastPara="1" wrap="square" lIns="36000" tIns="36000" rIns="36000" bIns="36000" anchor="ctr" anchorCtr="0">
              <a:noAutofit/>
            </a:bodyPr>
            <a:lstStyle/>
            <a:p>
              <a:pPr marL="0" marR="0" lvl="0" indent="0" algn="ctr" rtl="0">
                <a:spcBef>
                  <a:spcPts val="0"/>
                </a:spcBef>
                <a:spcAft>
                  <a:spcPts val="0"/>
                </a:spcAft>
                <a:buNone/>
              </a:pPr>
              <a:endParaRPr sz="1600">
                <a:solidFill>
                  <a:schemeClr val="lt1"/>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14" name="Google Shape;140;p5">
              <a:extLst>
                <a:ext uri="{FF2B5EF4-FFF2-40B4-BE49-F238E27FC236}">
                  <a16:creationId xmlns:a16="http://schemas.microsoft.com/office/drawing/2014/main" id="{F0DACB08-5CD8-45BC-8B8E-44EB9E96F009}"/>
                </a:ext>
              </a:extLst>
            </p:cNvPr>
            <p:cNvSpPr/>
            <p:nvPr/>
          </p:nvSpPr>
          <p:spPr>
            <a:xfrm>
              <a:off x="1457960" y="3488648"/>
              <a:ext cx="2028825" cy="1271628"/>
            </a:xfrm>
            <a:prstGeom prst="rect">
              <a:avLst/>
            </a:prstGeom>
            <a:noFill/>
            <a:ln w="28575" cap="flat" cmpd="sng">
              <a:solidFill>
                <a:srgbClr val="5A5A5A"/>
              </a:solidFill>
              <a:prstDash val="solid"/>
              <a:miter lim="800000"/>
              <a:headEnd type="none" w="sm" len="sm"/>
              <a:tailEnd type="none" w="sm" len="sm"/>
            </a:ln>
          </p:spPr>
          <p:txBody>
            <a:bodyPr spcFirstLastPara="1" wrap="square" lIns="36000" tIns="36000" rIns="36000" bIns="36000" anchor="ctr" anchorCtr="0">
              <a:noAutofit/>
            </a:bodyPr>
            <a:lstStyle/>
            <a:p>
              <a:pPr marL="0" marR="0" lvl="0" indent="0" algn="ctr" rtl="0">
                <a:spcBef>
                  <a:spcPts val="0"/>
                </a:spcBef>
                <a:spcAft>
                  <a:spcPts val="0"/>
                </a:spcAft>
                <a:buNone/>
              </a:pPr>
              <a:endParaRPr sz="1600">
                <a:solidFill>
                  <a:schemeClr val="lt1"/>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15" name="Google Shape;141;p5">
              <a:extLst>
                <a:ext uri="{FF2B5EF4-FFF2-40B4-BE49-F238E27FC236}">
                  <a16:creationId xmlns:a16="http://schemas.microsoft.com/office/drawing/2014/main" id="{4C8CFCF9-7D9A-4742-A140-450AAB283823}"/>
                </a:ext>
              </a:extLst>
            </p:cNvPr>
            <p:cNvSpPr/>
            <p:nvPr/>
          </p:nvSpPr>
          <p:spPr>
            <a:xfrm>
              <a:off x="3562351" y="3488648"/>
              <a:ext cx="2028825" cy="1271628"/>
            </a:xfrm>
            <a:prstGeom prst="rect">
              <a:avLst/>
            </a:prstGeom>
            <a:noFill/>
            <a:ln w="28575" cap="flat" cmpd="sng">
              <a:solidFill>
                <a:srgbClr val="5A5A5A"/>
              </a:solidFill>
              <a:prstDash val="solid"/>
              <a:miter lim="800000"/>
              <a:headEnd type="none" w="sm" len="sm"/>
              <a:tailEnd type="none" w="sm" len="sm"/>
            </a:ln>
          </p:spPr>
          <p:txBody>
            <a:bodyPr spcFirstLastPara="1" wrap="square" lIns="36000" tIns="36000" rIns="36000" bIns="36000" anchor="ctr" anchorCtr="0">
              <a:noAutofit/>
            </a:bodyPr>
            <a:lstStyle/>
            <a:p>
              <a:pPr marL="0" marR="0" lvl="0" indent="0" algn="ctr" rtl="0">
                <a:spcBef>
                  <a:spcPts val="0"/>
                </a:spcBef>
                <a:spcAft>
                  <a:spcPts val="0"/>
                </a:spcAft>
                <a:buNone/>
              </a:pPr>
              <a:endParaRPr sz="1600">
                <a:solidFill>
                  <a:schemeClr val="lt1"/>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16" name="Google Shape;142;p5">
              <a:extLst>
                <a:ext uri="{FF2B5EF4-FFF2-40B4-BE49-F238E27FC236}">
                  <a16:creationId xmlns:a16="http://schemas.microsoft.com/office/drawing/2014/main" id="{675D7A14-0909-4D9F-B090-A236340F0A57}"/>
                </a:ext>
              </a:extLst>
            </p:cNvPr>
            <p:cNvSpPr txBox="1"/>
            <p:nvPr/>
          </p:nvSpPr>
          <p:spPr>
            <a:xfrm>
              <a:off x="1457959" y="4818301"/>
              <a:ext cx="2028823" cy="318924"/>
            </a:xfrm>
            <a:prstGeom prst="rect">
              <a:avLst/>
            </a:prstGeom>
            <a:noFill/>
            <a:ln>
              <a:noFill/>
            </a:ln>
          </p:spPr>
          <p:txBody>
            <a:bodyPr spcFirstLastPara="1" wrap="square" lIns="36000" tIns="36000" rIns="36000" bIns="36000" anchor="ctr" anchorCtr="0">
              <a:spAutoFit/>
            </a:bodyPr>
            <a:lstStyle/>
            <a:p>
              <a:pPr marL="0" marR="0" lvl="0" indent="0" algn="ctr" rtl="0">
                <a:spcBef>
                  <a:spcPts val="0"/>
                </a:spcBef>
                <a:spcAft>
                  <a:spcPts val="0"/>
                </a:spcAft>
                <a:buNone/>
              </a:pPr>
              <a:r>
                <a:rPr lang="en-IN" sz="1600" dirty="0">
                  <a:solidFill>
                    <a:schemeClr val="dk1"/>
                  </a:solidFill>
                  <a:latin typeface="Lato" panose="020F0502020204030203" pitchFamily="34" charset="0"/>
                  <a:ea typeface="Lato" panose="020F0502020204030203" pitchFamily="34" charset="0"/>
                  <a:cs typeface="Lato" panose="020F0502020204030203" pitchFamily="34" charset="0"/>
                  <a:sym typeface="Calibri"/>
                </a:rPr>
                <a:t>Decision Support</a:t>
              </a:r>
              <a:endParaRPr sz="1600" dirty="0">
                <a:latin typeface="Lato" panose="020F0502020204030203" pitchFamily="34" charset="0"/>
                <a:ea typeface="Lato" panose="020F0502020204030203" pitchFamily="34" charset="0"/>
                <a:cs typeface="Lato" panose="020F0502020204030203" pitchFamily="34" charset="0"/>
              </a:endParaRPr>
            </a:p>
          </p:txBody>
        </p:sp>
        <p:sp>
          <p:nvSpPr>
            <p:cNvPr id="17" name="Google Shape;143;p5">
              <a:extLst>
                <a:ext uri="{FF2B5EF4-FFF2-40B4-BE49-F238E27FC236}">
                  <a16:creationId xmlns:a16="http://schemas.microsoft.com/office/drawing/2014/main" id="{406ECB4C-AA58-4432-9538-927316CED477}"/>
                </a:ext>
              </a:extLst>
            </p:cNvPr>
            <p:cNvSpPr txBox="1"/>
            <p:nvPr/>
          </p:nvSpPr>
          <p:spPr>
            <a:xfrm>
              <a:off x="3562352" y="4818301"/>
              <a:ext cx="2028824" cy="318924"/>
            </a:xfrm>
            <a:prstGeom prst="rect">
              <a:avLst/>
            </a:prstGeom>
            <a:noFill/>
            <a:ln>
              <a:noFill/>
            </a:ln>
          </p:spPr>
          <p:txBody>
            <a:bodyPr spcFirstLastPara="1" wrap="square" lIns="36000" tIns="36000" rIns="36000" bIns="36000" anchor="ctr" anchorCtr="0">
              <a:spAutoFit/>
            </a:bodyPr>
            <a:lstStyle/>
            <a:p>
              <a:pPr marL="0" marR="0" lvl="0" indent="0" algn="ctr" rtl="0">
                <a:spcBef>
                  <a:spcPts val="0"/>
                </a:spcBef>
                <a:spcAft>
                  <a:spcPts val="0"/>
                </a:spcAft>
                <a:buNone/>
              </a:pPr>
              <a:r>
                <a:rPr lang="en-IN" sz="1600" dirty="0">
                  <a:solidFill>
                    <a:schemeClr val="dk1"/>
                  </a:solidFill>
                  <a:latin typeface="Lato" panose="020F0502020204030203" pitchFamily="34" charset="0"/>
                  <a:ea typeface="Lato" panose="020F0502020204030203" pitchFamily="34" charset="0"/>
                  <a:cs typeface="Lato" panose="020F0502020204030203" pitchFamily="34" charset="0"/>
                  <a:sym typeface="Calibri"/>
                </a:rPr>
                <a:t>Decision Automation</a:t>
              </a:r>
              <a:endParaRPr sz="1600" dirty="0">
                <a:latin typeface="Lato" panose="020F0502020204030203" pitchFamily="34" charset="0"/>
                <a:ea typeface="Lato" panose="020F0502020204030203" pitchFamily="34" charset="0"/>
                <a:cs typeface="Lato" panose="020F0502020204030203" pitchFamily="34" charset="0"/>
              </a:endParaRPr>
            </a:p>
          </p:txBody>
        </p:sp>
        <p:sp>
          <p:nvSpPr>
            <p:cNvPr id="18" name="Google Shape;144;p5">
              <a:extLst>
                <a:ext uri="{FF2B5EF4-FFF2-40B4-BE49-F238E27FC236}">
                  <a16:creationId xmlns:a16="http://schemas.microsoft.com/office/drawing/2014/main" id="{27B4A9D5-6957-4F82-A4BB-DF6D7988F91D}"/>
                </a:ext>
              </a:extLst>
            </p:cNvPr>
            <p:cNvSpPr txBox="1"/>
            <p:nvPr/>
          </p:nvSpPr>
          <p:spPr>
            <a:xfrm rot="16200000">
              <a:off x="441365" y="3832092"/>
              <a:ext cx="1271626" cy="584735"/>
            </a:xfrm>
            <a:prstGeom prst="rect">
              <a:avLst/>
            </a:prstGeom>
            <a:noFill/>
            <a:ln>
              <a:noFill/>
            </a:ln>
          </p:spPr>
          <p:txBody>
            <a:bodyPr spcFirstLastPara="1" wrap="square" lIns="36000" tIns="36000" rIns="36000" bIns="36000" anchor="b" anchorCtr="0">
              <a:spAutoFit/>
            </a:bodyPr>
            <a:lstStyle/>
            <a:p>
              <a:pPr marL="0" marR="0" lvl="0" indent="0" algn="ctr" rtl="0">
                <a:spcBef>
                  <a:spcPts val="0"/>
                </a:spcBef>
                <a:spcAft>
                  <a:spcPts val="0"/>
                </a:spcAft>
                <a:buNone/>
              </a:pPr>
              <a:r>
                <a:rPr lang="en-IN" sz="1600" dirty="0">
                  <a:solidFill>
                    <a:schemeClr val="dk1"/>
                  </a:solidFill>
                  <a:latin typeface="Lato" panose="020F0502020204030203" pitchFamily="34" charset="0"/>
                  <a:ea typeface="Lato" panose="020F0502020204030203" pitchFamily="34" charset="0"/>
                  <a:cs typeface="Lato" panose="020F0502020204030203" pitchFamily="34" charset="0"/>
                  <a:sym typeface="Calibri"/>
                </a:rPr>
                <a:t>Human Intelligence</a:t>
              </a:r>
              <a:endParaRPr sz="1600" dirty="0">
                <a:latin typeface="Lato" panose="020F0502020204030203" pitchFamily="34" charset="0"/>
                <a:ea typeface="Lato" panose="020F0502020204030203" pitchFamily="34" charset="0"/>
                <a:cs typeface="Lato" panose="020F0502020204030203" pitchFamily="34" charset="0"/>
              </a:endParaRPr>
            </a:p>
          </p:txBody>
        </p:sp>
        <p:sp>
          <p:nvSpPr>
            <p:cNvPr id="19" name="Google Shape;145;p5">
              <a:extLst>
                <a:ext uri="{FF2B5EF4-FFF2-40B4-BE49-F238E27FC236}">
                  <a16:creationId xmlns:a16="http://schemas.microsoft.com/office/drawing/2014/main" id="{CE9B3F1E-2E2A-45CD-A372-0AA12DAAD0C0}"/>
                </a:ext>
              </a:extLst>
            </p:cNvPr>
            <p:cNvSpPr txBox="1"/>
            <p:nvPr/>
          </p:nvSpPr>
          <p:spPr>
            <a:xfrm rot="16200000">
              <a:off x="328049" y="2382062"/>
              <a:ext cx="1271627" cy="811367"/>
            </a:xfrm>
            <a:prstGeom prst="rect">
              <a:avLst/>
            </a:prstGeom>
            <a:noFill/>
            <a:ln>
              <a:noFill/>
            </a:ln>
          </p:spPr>
          <p:txBody>
            <a:bodyPr spcFirstLastPara="1" wrap="square" lIns="36000" tIns="36000" rIns="36000" bIns="36000" anchor="b" anchorCtr="0">
              <a:spAutoFit/>
            </a:bodyPr>
            <a:lstStyle/>
            <a:p>
              <a:pPr marL="0" marR="0" lvl="0" indent="0" algn="ctr" rtl="0">
                <a:spcBef>
                  <a:spcPts val="0"/>
                </a:spcBef>
                <a:spcAft>
                  <a:spcPts val="0"/>
                </a:spcAft>
                <a:buNone/>
              </a:pPr>
              <a:r>
                <a:rPr lang="en-IN" sz="1600" dirty="0">
                  <a:solidFill>
                    <a:schemeClr val="dk1"/>
                  </a:solidFill>
                  <a:latin typeface="Lato" panose="020F0502020204030203" pitchFamily="34" charset="0"/>
                  <a:ea typeface="Lato" panose="020F0502020204030203" pitchFamily="34" charset="0"/>
                  <a:cs typeface="Lato" panose="020F0502020204030203" pitchFamily="34" charset="0"/>
                  <a:sym typeface="Calibri"/>
                </a:rPr>
                <a:t>Subject Matter Expertise</a:t>
              </a:r>
              <a:endParaRPr sz="1600" dirty="0">
                <a:latin typeface="Lato" panose="020F0502020204030203" pitchFamily="34" charset="0"/>
                <a:ea typeface="Lato" panose="020F0502020204030203" pitchFamily="34" charset="0"/>
                <a:cs typeface="Lato" panose="020F0502020204030203" pitchFamily="34" charset="0"/>
              </a:endParaRPr>
            </a:p>
          </p:txBody>
        </p:sp>
      </p:grpSp>
      <p:cxnSp>
        <p:nvCxnSpPr>
          <p:cNvPr id="20" name="Google Shape;146;p5">
            <a:extLst>
              <a:ext uri="{FF2B5EF4-FFF2-40B4-BE49-F238E27FC236}">
                <a16:creationId xmlns:a16="http://schemas.microsoft.com/office/drawing/2014/main" id="{9F044588-1C9C-4729-BF3A-AF2DE5337D69}"/>
              </a:ext>
            </a:extLst>
          </p:cNvPr>
          <p:cNvCxnSpPr>
            <a:cxnSpLocks/>
          </p:cNvCxnSpPr>
          <p:nvPr/>
        </p:nvCxnSpPr>
        <p:spPr>
          <a:xfrm>
            <a:off x="5759561" y="2190032"/>
            <a:ext cx="0" cy="4388962"/>
          </a:xfrm>
          <a:prstGeom prst="straightConnector1">
            <a:avLst/>
          </a:prstGeom>
          <a:noFill/>
          <a:ln w="28575" cap="flat" cmpd="sng">
            <a:solidFill>
              <a:srgbClr val="5A5A5A"/>
            </a:solidFill>
            <a:prstDash val="solid"/>
            <a:miter lim="800000"/>
            <a:headEnd type="oval" w="med" len="med"/>
            <a:tailEnd type="oval" w="med" len="med"/>
          </a:ln>
        </p:spPr>
      </p:cxnSp>
      <p:grpSp>
        <p:nvGrpSpPr>
          <p:cNvPr id="30" name="Group 29">
            <a:extLst>
              <a:ext uri="{FF2B5EF4-FFF2-40B4-BE49-F238E27FC236}">
                <a16:creationId xmlns:a16="http://schemas.microsoft.com/office/drawing/2014/main" id="{1F3EE3C8-E8C5-4A72-942B-D800C9DF78F7}"/>
              </a:ext>
            </a:extLst>
          </p:cNvPr>
          <p:cNvGrpSpPr/>
          <p:nvPr/>
        </p:nvGrpSpPr>
        <p:grpSpPr>
          <a:xfrm>
            <a:off x="5873188" y="2841630"/>
            <a:ext cx="5772546" cy="3085766"/>
            <a:chOff x="5885101" y="3170397"/>
            <a:chExt cx="5772546" cy="3085766"/>
          </a:xfrm>
        </p:grpSpPr>
        <p:sp>
          <p:nvSpPr>
            <p:cNvPr id="28" name="Google Shape;134;p5">
              <a:extLst>
                <a:ext uri="{FF2B5EF4-FFF2-40B4-BE49-F238E27FC236}">
                  <a16:creationId xmlns:a16="http://schemas.microsoft.com/office/drawing/2014/main" id="{6DFB8138-8F10-4AF3-A050-3E2363719968}"/>
                </a:ext>
              </a:extLst>
            </p:cNvPr>
            <p:cNvSpPr/>
            <p:nvPr/>
          </p:nvSpPr>
          <p:spPr>
            <a:xfrm rot="-2133778">
              <a:off x="5885101" y="3885981"/>
              <a:ext cx="5772546" cy="982026"/>
            </a:xfrm>
            <a:prstGeom prst="notchedRightArrow">
              <a:avLst>
                <a:gd name="adj1" fmla="val 50000"/>
                <a:gd name="adj2" fmla="val 50000"/>
              </a:avLst>
            </a:prstGeom>
            <a:solidFill>
              <a:srgbClr val="5A5A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9" name="Group 28">
              <a:extLst>
                <a:ext uri="{FF2B5EF4-FFF2-40B4-BE49-F238E27FC236}">
                  <a16:creationId xmlns:a16="http://schemas.microsoft.com/office/drawing/2014/main" id="{16012E7F-6564-4B41-8D71-82817AAA5B1B}"/>
                </a:ext>
              </a:extLst>
            </p:cNvPr>
            <p:cNvGrpSpPr/>
            <p:nvPr/>
          </p:nvGrpSpPr>
          <p:grpSpPr>
            <a:xfrm>
              <a:off x="6026154" y="3170397"/>
              <a:ext cx="4623972" cy="3085766"/>
              <a:chOff x="6026154" y="3170397"/>
              <a:chExt cx="4623972" cy="3085766"/>
            </a:xfrm>
          </p:grpSpPr>
          <p:sp>
            <p:nvSpPr>
              <p:cNvPr id="21" name="Google Shape;147;p5">
                <a:extLst>
                  <a:ext uri="{FF2B5EF4-FFF2-40B4-BE49-F238E27FC236}">
                    <a16:creationId xmlns:a16="http://schemas.microsoft.com/office/drawing/2014/main" id="{3EE8C508-768E-4D01-9AB4-9BE2D7D637F9}"/>
                  </a:ext>
                </a:extLst>
              </p:cNvPr>
              <p:cNvSpPr/>
              <p:nvPr/>
            </p:nvSpPr>
            <p:spPr>
              <a:xfrm>
                <a:off x="6026154" y="5402590"/>
                <a:ext cx="1857234" cy="853573"/>
              </a:xfrm>
              <a:prstGeom prst="roundRect">
                <a:avLst/>
              </a:prstGeom>
              <a:solidFill>
                <a:schemeClr val="bg1"/>
              </a:solidFill>
              <a:ln w="28575" cap="flat" cmpd="sng">
                <a:solidFill>
                  <a:srgbClr val="5A5A5A"/>
                </a:solidFill>
                <a:prstDash val="solid"/>
                <a:miter lim="800000"/>
                <a:headEnd type="none" w="sm" len="sm"/>
                <a:tailEnd type="none" w="sm" len="sm"/>
              </a:ln>
            </p:spPr>
            <p:txBody>
              <a:bodyPr spcFirstLastPara="1" wrap="square" lIns="36000" tIns="36000" rIns="36000" bIns="36000" anchor="ctr" anchorCtr="0">
                <a:noAutofit/>
              </a:bodyPr>
              <a:lstStyle/>
              <a:p>
                <a:pPr marL="0" marR="0" lvl="0" indent="0" algn="ctr" rtl="0">
                  <a:spcBef>
                    <a:spcPts val="0"/>
                  </a:spcBef>
                  <a:spcAft>
                    <a:spcPts val="0"/>
                  </a:spcAft>
                  <a:buNone/>
                </a:pPr>
                <a:r>
                  <a:rPr lang="en-IN" sz="160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Insight Generation</a:t>
                </a:r>
                <a:endParaRPr sz="16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22" name="Google Shape;148;p5">
                <a:extLst>
                  <a:ext uri="{FF2B5EF4-FFF2-40B4-BE49-F238E27FC236}">
                    <a16:creationId xmlns:a16="http://schemas.microsoft.com/office/drawing/2014/main" id="{CCCFCC6F-8048-4BB4-BB8D-3ABEE24F328E}"/>
                  </a:ext>
                </a:extLst>
              </p:cNvPr>
              <p:cNvSpPr/>
              <p:nvPr/>
            </p:nvSpPr>
            <p:spPr>
              <a:xfrm>
                <a:off x="7409523" y="4286493"/>
                <a:ext cx="1857234" cy="853573"/>
              </a:xfrm>
              <a:prstGeom prst="roundRect">
                <a:avLst/>
              </a:prstGeom>
              <a:solidFill>
                <a:schemeClr val="bg1"/>
              </a:solidFill>
              <a:ln w="28575" cap="flat" cmpd="sng">
                <a:solidFill>
                  <a:srgbClr val="5A5A5A"/>
                </a:solidFill>
                <a:prstDash val="solid"/>
                <a:miter lim="800000"/>
                <a:headEnd type="none" w="sm" len="sm"/>
                <a:tailEnd type="none" w="sm" len="sm"/>
              </a:ln>
            </p:spPr>
            <p:txBody>
              <a:bodyPr spcFirstLastPara="1" wrap="square" lIns="36000" tIns="36000" rIns="36000" bIns="36000" anchor="ctr" anchorCtr="0">
                <a:noAutofit/>
              </a:bodyPr>
              <a:lstStyle/>
              <a:p>
                <a:pPr marL="0" marR="0" lvl="0" indent="0" algn="ctr" rtl="0">
                  <a:spcBef>
                    <a:spcPts val="0"/>
                  </a:spcBef>
                  <a:spcAft>
                    <a:spcPts val="0"/>
                  </a:spcAft>
                  <a:buNone/>
                </a:pPr>
                <a:r>
                  <a:rPr lang="en-IN" sz="160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Recommendation for Humans</a:t>
                </a:r>
                <a:endParaRPr sz="16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23" name="Google Shape;149;p5">
                <a:extLst>
                  <a:ext uri="{FF2B5EF4-FFF2-40B4-BE49-F238E27FC236}">
                    <a16:creationId xmlns:a16="http://schemas.microsoft.com/office/drawing/2014/main" id="{7CA8B7C8-A24F-499B-A592-308B71E3E8C1}"/>
                  </a:ext>
                </a:extLst>
              </p:cNvPr>
              <p:cNvSpPr/>
              <p:nvPr/>
            </p:nvSpPr>
            <p:spPr>
              <a:xfrm>
                <a:off x="8792892" y="3170397"/>
                <a:ext cx="1857234" cy="853573"/>
              </a:xfrm>
              <a:prstGeom prst="roundRect">
                <a:avLst/>
              </a:prstGeom>
              <a:solidFill>
                <a:schemeClr val="bg1"/>
              </a:solidFill>
              <a:ln w="28575" cap="flat" cmpd="sng">
                <a:solidFill>
                  <a:srgbClr val="5A5A5A"/>
                </a:solidFill>
                <a:prstDash val="solid"/>
                <a:miter lim="800000"/>
                <a:headEnd type="none" w="sm" len="sm"/>
                <a:tailEnd type="none" w="sm" len="sm"/>
              </a:ln>
            </p:spPr>
            <p:txBody>
              <a:bodyPr spcFirstLastPara="1" wrap="square" lIns="36000" tIns="36000" rIns="36000" bIns="36000" anchor="ctr" anchorCtr="0">
                <a:noAutofit/>
              </a:bodyPr>
              <a:lstStyle/>
              <a:p>
                <a:pPr marL="0" marR="0" lvl="0" indent="0" algn="ctr" rtl="0">
                  <a:spcBef>
                    <a:spcPts val="0"/>
                  </a:spcBef>
                  <a:spcAft>
                    <a:spcPts val="0"/>
                  </a:spcAft>
                  <a:buNone/>
                </a:pPr>
                <a:r>
                  <a:rPr lang="en-IN" sz="160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Decision Automation</a:t>
                </a:r>
                <a:endParaRPr sz="16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grpSp>
      </p:grpSp>
    </p:spTree>
    <p:extLst>
      <p:ext uri="{BB962C8B-B14F-4D97-AF65-F5344CB8AC3E}">
        <p14:creationId xmlns:p14="http://schemas.microsoft.com/office/powerpoint/2010/main" val="58736347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WiFi Networking">
            <a:extLst>
              <a:ext uri="{FF2B5EF4-FFF2-40B4-BE49-F238E27FC236}">
                <a16:creationId xmlns:a16="http://schemas.microsoft.com/office/drawing/2014/main" id="{EBE9BD2D-4612-4262-8CBD-5B5902B90884}"/>
              </a:ext>
            </a:extLst>
          </p:cNvPr>
          <p:cNvSpPr txBox="1"/>
          <p:nvPr/>
        </p:nvSpPr>
        <p:spPr>
          <a:xfrm>
            <a:off x="2650853" y="291408"/>
            <a:ext cx="6890295"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ctr">
              <a:defRPr sz="2400">
                <a:latin typeface="Lato Semibold"/>
                <a:ea typeface="Lato Semibold"/>
                <a:cs typeface="Lato Semibold"/>
                <a:sym typeface="Lato Semibold"/>
              </a:defRPr>
            </a:lvl1pPr>
          </a:lstStyle>
          <a:p>
            <a:r>
              <a:rPr lang="en-US" dirty="0"/>
              <a:t>TYPES OF ML PROBLEMS</a:t>
            </a:r>
          </a:p>
        </p:txBody>
      </p:sp>
      <p:sp>
        <p:nvSpPr>
          <p:cNvPr id="9" name="Content Placeholder 2">
            <a:extLst>
              <a:ext uri="{FF2B5EF4-FFF2-40B4-BE49-F238E27FC236}">
                <a16:creationId xmlns:a16="http://schemas.microsoft.com/office/drawing/2014/main" id="{531AF21D-B8F7-46D5-9B6E-50D03B1B9314}"/>
              </a:ext>
            </a:extLst>
          </p:cNvPr>
          <p:cNvSpPr txBox="1">
            <a:spLocks/>
          </p:cNvSpPr>
          <p:nvPr/>
        </p:nvSpPr>
        <p:spPr>
          <a:xfrm>
            <a:off x="843781" y="1081955"/>
            <a:ext cx="10504438" cy="4694091"/>
          </a:xfrm>
          <a:prstGeom prst="roundRect">
            <a:avLst>
              <a:gd name="adj" fmla="val 5076"/>
            </a:avLst>
          </a:prstGeom>
          <a:noFill/>
          <a:ln w="28575">
            <a:solidFill>
              <a:srgbClr val="F4AB35"/>
            </a:solidFill>
          </a:ln>
        </p:spPr>
        <p:txBody>
          <a:bodyPr spcFirstLastPara="1" wrap="square" lIns="0" tIns="0" rIns="0" bIns="0" anchor="ctr" anchorCtr="0">
            <a:noAutofit/>
          </a:bodyPr>
          <a:lstStyle>
            <a:defPPr marR="0" lvl="0" algn="l" rtl="0">
              <a:lnSpc>
                <a:spcPct val="100000"/>
              </a:lnSpc>
              <a:spcBef>
                <a:spcPts val="0"/>
              </a:spcBef>
              <a:spcAft>
                <a:spcPts val="0"/>
              </a:spcAft>
              <a:defRPr/>
            </a:defPPr>
            <a:lvl1pPr marL="0" indent="0" algn="ctr">
              <a:spcBef>
                <a:spcPts val="400"/>
              </a:spcBef>
              <a:spcAft>
                <a:spcPts val="400"/>
              </a:spcAft>
              <a:buClr>
                <a:srgbClr val="EE283C"/>
              </a:buClr>
              <a:buSzPct val="100000"/>
              <a:buNone/>
              <a:defRPr sz="1800" b="1">
                <a:latin typeface="Lato" panose="020F0502020204030203" pitchFamily="34" charset="0"/>
                <a:ea typeface="Lato" panose="020F0502020204030203" pitchFamily="34" charset="0"/>
                <a:cs typeface="Lato" panose="020F0502020204030203" pitchFamily="34" charset="0"/>
              </a:defRPr>
            </a:lvl1pPr>
            <a:lvl2pPr marL="914400" indent="-342900">
              <a:lnSpc>
                <a:spcPct val="90000"/>
              </a:lnSpc>
              <a:spcBef>
                <a:spcPts val="1000"/>
              </a:spcBef>
              <a:buSzPts val="1800"/>
              <a:buChar char="•"/>
              <a:defRPr sz="2800">
                <a:latin typeface="Calibri"/>
                <a:ea typeface="Calibri"/>
                <a:cs typeface="Calibri"/>
              </a:defRPr>
            </a:lvl2pPr>
            <a:lvl3pPr marL="1371600" indent="-406400">
              <a:lnSpc>
                <a:spcPct val="90000"/>
              </a:lnSpc>
              <a:spcBef>
                <a:spcPts val="1000"/>
              </a:spcBef>
              <a:buSzPts val="2800"/>
              <a:buChar char="•"/>
              <a:defRPr sz="2800">
                <a:latin typeface="Calibri"/>
                <a:ea typeface="Calibri"/>
                <a:cs typeface="Calibri"/>
              </a:defRPr>
            </a:lvl3pPr>
            <a:lvl4pPr marL="1828800" indent="-406400">
              <a:lnSpc>
                <a:spcPct val="90000"/>
              </a:lnSpc>
              <a:spcBef>
                <a:spcPts val="1000"/>
              </a:spcBef>
              <a:buSzPts val="2800"/>
              <a:buChar char="•"/>
              <a:defRPr sz="2800">
                <a:latin typeface="Calibri"/>
                <a:ea typeface="Calibri"/>
                <a:cs typeface="Calibri"/>
              </a:defRPr>
            </a:lvl4pPr>
            <a:lvl5pPr marL="2286000" indent="-406400">
              <a:lnSpc>
                <a:spcPct val="90000"/>
              </a:lnSpc>
              <a:spcBef>
                <a:spcPts val="1000"/>
              </a:spcBef>
              <a:buSzPts val="2800"/>
              <a:buChar char="•"/>
              <a:defRPr sz="2800">
                <a:latin typeface="Calibri"/>
                <a:ea typeface="Calibri"/>
                <a:cs typeface="Calibri"/>
              </a:defRPr>
            </a:lvl5pPr>
            <a:lvl6pPr marL="2743200" indent="-342900">
              <a:lnSpc>
                <a:spcPct val="90000"/>
              </a:lnSpc>
              <a:spcBef>
                <a:spcPts val="1000"/>
              </a:spcBef>
              <a:buSzPts val="1800"/>
              <a:buChar char="•"/>
              <a:defRPr sz="3000">
                <a:latin typeface="Calibri"/>
                <a:ea typeface="Calibri"/>
                <a:cs typeface="Calibri"/>
              </a:defRPr>
            </a:lvl6pPr>
            <a:lvl7pPr marL="3200400" indent="-342900">
              <a:lnSpc>
                <a:spcPct val="90000"/>
              </a:lnSpc>
              <a:spcBef>
                <a:spcPts val="1000"/>
              </a:spcBef>
              <a:buSzPts val="1800"/>
              <a:buChar char="•"/>
              <a:defRPr sz="3000">
                <a:latin typeface="Calibri"/>
                <a:ea typeface="Calibri"/>
                <a:cs typeface="Calibri"/>
              </a:defRPr>
            </a:lvl7pPr>
            <a:lvl8pPr marL="3657600" indent="-342900">
              <a:lnSpc>
                <a:spcPct val="90000"/>
              </a:lnSpc>
              <a:spcBef>
                <a:spcPts val="1000"/>
              </a:spcBef>
              <a:buSzPts val="1800"/>
              <a:buChar char="•"/>
              <a:defRPr sz="3000">
                <a:latin typeface="Calibri"/>
                <a:ea typeface="Calibri"/>
                <a:cs typeface="Calibri"/>
              </a:defRPr>
            </a:lvl8pPr>
            <a:lvl9pPr marL="4114800" indent="-342900">
              <a:lnSpc>
                <a:spcPct val="90000"/>
              </a:lnSpc>
              <a:spcBef>
                <a:spcPts val="1000"/>
              </a:spcBef>
              <a:buSzPts val="1800"/>
              <a:buChar char="•"/>
              <a:defRPr sz="3000">
                <a:latin typeface="Calibri"/>
                <a:ea typeface="Calibri"/>
                <a:cs typeface="Calibri"/>
              </a:defRPr>
            </a:lvl9pPr>
          </a:lstStyle>
          <a:p>
            <a:pPr marL="347472" indent="-347472" algn="l" hangingPunct="0">
              <a:lnSpc>
                <a:spcPct val="98000"/>
              </a:lnSpc>
              <a:buFont typeface="Wingdings" panose="05000000000000000000" pitchFamily="2" charset="2"/>
              <a:buChar char=""/>
            </a:pPr>
            <a:r>
              <a:rPr lang="en-US" sz="1600" b="0" dirty="0">
                <a:sym typeface="Calibri"/>
              </a:rPr>
              <a:t>Predicting a continuous output based on cross-sectional data – sales, output, price, etc.</a:t>
            </a:r>
          </a:p>
          <a:p>
            <a:pPr marL="347472" indent="-347472" algn="l" hangingPunct="0">
              <a:lnSpc>
                <a:spcPct val="98000"/>
              </a:lnSpc>
              <a:buFont typeface="Wingdings" panose="05000000000000000000" pitchFamily="2" charset="2"/>
              <a:buChar char=""/>
            </a:pPr>
            <a:r>
              <a:rPr lang="en-US" sz="1600" b="0" dirty="0">
                <a:sym typeface="Calibri"/>
              </a:rPr>
              <a:t>Predicting a continuous output based on time series data (sometimes loosely called forecasting) – price of traded commodities, aggregate sales</a:t>
            </a:r>
          </a:p>
          <a:p>
            <a:pPr marL="347472" indent="-347472" algn="l" hangingPunct="0">
              <a:lnSpc>
                <a:spcPct val="98000"/>
              </a:lnSpc>
              <a:buFont typeface="Wingdings" panose="05000000000000000000" pitchFamily="2" charset="2"/>
              <a:buChar char=""/>
            </a:pPr>
            <a:r>
              <a:rPr lang="en-US" sz="1600" b="0" dirty="0">
                <a:sym typeface="Calibri"/>
              </a:rPr>
              <a:t>Predicting the likelihood (probability) of a discrete outcome in the future – failure, churn, response to marketing </a:t>
            </a:r>
          </a:p>
          <a:p>
            <a:pPr marL="347472" indent="-347472" algn="l" hangingPunct="0">
              <a:lnSpc>
                <a:spcPct val="98000"/>
              </a:lnSpc>
              <a:buFont typeface="Wingdings" panose="05000000000000000000" pitchFamily="2" charset="2"/>
              <a:buChar char=""/>
            </a:pPr>
            <a:r>
              <a:rPr lang="en-US" sz="1600" b="0" dirty="0">
                <a:sym typeface="Calibri"/>
              </a:rPr>
              <a:t>Creating homogenous pools – homogenous pools of customers, suppliers </a:t>
            </a:r>
          </a:p>
          <a:p>
            <a:pPr marL="347472" indent="-347472" algn="l" hangingPunct="0">
              <a:lnSpc>
                <a:spcPct val="98000"/>
              </a:lnSpc>
              <a:buFont typeface="Wingdings" panose="05000000000000000000" pitchFamily="2" charset="2"/>
              <a:buChar char=""/>
            </a:pPr>
            <a:r>
              <a:rPr lang="en-US" sz="1600" b="0" dirty="0">
                <a:sym typeface="Calibri"/>
              </a:rPr>
              <a:t>Identifying outliers </a:t>
            </a:r>
          </a:p>
          <a:p>
            <a:pPr marL="347472" indent="-347472" algn="l" hangingPunct="0">
              <a:lnSpc>
                <a:spcPct val="98000"/>
              </a:lnSpc>
              <a:buFont typeface="Wingdings" panose="05000000000000000000" pitchFamily="2" charset="2"/>
              <a:buChar char=""/>
            </a:pPr>
            <a:r>
              <a:rPr lang="en-US" sz="1600" b="0" dirty="0">
                <a:sym typeface="Calibri"/>
              </a:rPr>
              <a:t>Identifying closest </a:t>
            </a:r>
            <a:r>
              <a:rPr lang="en-US" sz="1600" b="0" dirty="0" err="1">
                <a:sym typeface="Calibri"/>
              </a:rPr>
              <a:t>neighbours</a:t>
            </a:r>
            <a:r>
              <a:rPr lang="en-US" sz="1600" b="0" dirty="0">
                <a:sym typeface="Calibri"/>
              </a:rPr>
              <a:t> or look-alikes</a:t>
            </a:r>
          </a:p>
          <a:p>
            <a:pPr marL="347472" indent="-347472" algn="l" hangingPunct="0">
              <a:lnSpc>
                <a:spcPct val="98000"/>
              </a:lnSpc>
              <a:buFont typeface="Wingdings" panose="05000000000000000000" pitchFamily="2" charset="2"/>
              <a:buChar char=""/>
            </a:pPr>
            <a:r>
              <a:rPr lang="en-US" sz="1600" b="0" dirty="0">
                <a:sym typeface="Calibri"/>
              </a:rPr>
              <a:t>Classifying into categories – based on the content of a textual review, classify into positive or negative, based on an image, classify into defective vs non-defective</a:t>
            </a:r>
          </a:p>
          <a:p>
            <a:pPr marL="347472" indent="-347472" algn="l" hangingPunct="0">
              <a:lnSpc>
                <a:spcPct val="98000"/>
              </a:lnSpc>
              <a:buFont typeface="Wingdings" panose="05000000000000000000" pitchFamily="2" charset="2"/>
              <a:buChar char=""/>
            </a:pPr>
            <a:r>
              <a:rPr lang="en-US" sz="1600" b="0" dirty="0">
                <a:sym typeface="Calibri"/>
              </a:rPr>
              <a:t>Classification into categories and localization – topic mining in text, identifying coordinate of defects in an image</a:t>
            </a:r>
          </a:p>
          <a:p>
            <a:pPr marL="347472" indent="-347472" algn="l" hangingPunct="0">
              <a:lnSpc>
                <a:spcPct val="98000"/>
              </a:lnSpc>
              <a:buFont typeface="Wingdings" panose="05000000000000000000" pitchFamily="2" charset="2"/>
              <a:buChar char=""/>
            </a:pPr>
            <a:r>
              <a:rPr lang="en-US" sz="1600" b="0" dirty="0" err="1">
                <a:sym typeface="Calibri"/>
              </a:rPr>
              <a:t>Optimisation</a:t>
            </a:r>
            <a:r>
              <a:rPr lang="en-US" sz="1600" b="0" dirty="0">
                <a:sym typeface="Calibri"/>
              </a:rPr>
              <a:t> – selecting from multiple alternatives</a:t>
            </a:r>
          </a:p>
          <a:p>
            <a:pPr marL="347472" indent="-347472" algn="l" hangingPunct="0">
              <a:lnSpc>
                <a:spcPct val="98000"/>
              </a:lnSpc>
              <a:buFont typeface="Wingdings" panose="05000000000000000000" pitchFamily="2" charset="2"/>
              <a:buChar char=""/>
            </a:pPr>
            <a:r>
              <a:rPr lang="en-US" sz="1600" b="0" dirty="0">
                <a:sym typeface="Calibri"/>
              </a:rPr>
              <a:t>Combination of more than one of the above</a:t>
            </a:r>
          </a:p>
        </p:txBody>
      </p:sp>
    </p:spTree>
    <p:extLst>
      <p:ext uri="{BB962C8B-B14F-4D97-AF65-F5344CB8AC3E}">
        <p14:creationId xmlns:p14="http://schemas.microsoft.com/office/powerpoint/2010/main" val="319517070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WiFi Networking">
            <a:extLst>
              <a:ext uri="{FF2B5EF4-FFF2-40B4-BE49-F238E27FC236}">
                <a16:creationId xmlns:a16="http://schemas.microsoft.com/office/drawing/2014/main" id="{EBE9BD2D-4612-4262-8CBD-5B5902B90884}"/>
              </a:ext>
            </a:extLst>
          </p:cNvPr>
          <p:cNvSpPr txBox="1"/>
          <p:nvPr/>
        </p:nvSpPr>
        <p:spPr>
          <a:xfrm>
            <a:off x="1003302" y="291408"/>
            <a:ext cx="10185398"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ctr">
              <a:defRPr sz="2400">
                <a:latin typeface="Lato Semibold"/>
                <a:ea typeface="Lato Semibold"/>
                <a:cs typeface="Lato Semibold"/>
                <a:sym typeface="Lato Semibold"/>
              </a:defRPr>
            </a:lvl1pPr>
          </a:lstStyle>
          <a:p>
            <a:r>
              <a:rPr lang="en-US" dirty="0"/>
              <a:t>A FEW EXAMPLES – CAN YOU IDENTIFY THE TYPE OF SOLUTION?</a:t>
            </a:r>
          </a:p>
        </p:txBody>
      </p:sp>
      <p:sp>
        <p:nvSpPr>
          <p:cNvPr id="9" name="Content Placeholder 2">
            <a:extLst>
              <a:ext uri="{FF2B5EF4-FFF2-40B4-BE49-F238E27FC236}">
                <a16:creationId xmlns:a16="http://schemas.microsoft.com/office/drawing/2014/main" id="{531AF21D-B8F7-46D5-9B6E-50D03B1B9314}"/>
              </a:ext>
            </a:extLst>
          </p:cNvPr>
          <p:cNvSpPr txBox="1">
            <a:spLocks/>
          </p:cNvSpPr>
          <p:nvPr/>
        </p:nvSpPr>
        <p:spPr>
          <a:xfrm>
            <a:off x="1357086" y="1584158"/>
            <a:ext cx="9477828" cy="3689684"/>
          </a:xfrm>
          <a:prstGeom prst="roundRect">
            <a:avLst>
              <a:gd name="adj" fmla="val 5076"/>
            </a:avLst>
          </a:prstGeom>
          <a:noFill/>
          <a:ln w="28575">
            <a:solidFill>
              <a:srgbClr val="F4AB35"/>
            </a:solidFill>
          </a:ln>
        </p:spPr>
        <p:txBody>
          <a:bodyPr spcFirstLastPara="1" wrap="square" lIns="0" tIns="0" rIns="0" bIns="0" anchor="ctr" anchorCtr="0">
            <a:noAutofit/>
          </a:bodyPr>
          <a:lstStyle>
            <a:defPPr marR="0" lvl="0" algn="l" rtl="0">
              <a:lnSpc>
                <a:spcPct val="100000"/>
              </a:lnSpc>
              <a:spcBef>
                <a:spcPts val="0"/>
              </a:spcBef>
              <a:spcAft>
                <a:spcPts val="0"/>
              </a:spcAft>
              <a:defRPr/>
            </a:defPPr>
            <a:lvl1pPr marL="0" indent="0" algn="ctr">
              <a:spcBef>
                <a:spcPts val="400"/>
              </a:spcBef>
              <a:spcAft>
                <a:spcPts val="400"/>
              </a:spcAft>
              <a:buClr>
                <a:srgbClr val="EE283C"/>
              </a:buClr>
              <a:buSzPct val="100000"/>
              <a:buNone/>
              <a:defRPr sz="1800" b="1">
                <a:latin typeface="Lato" panose="020F0502020204030203" pitchFamily="34" charset="0"/>
                <a:ea typeface="Lato" panose="020F0502020204030203" pitchFamily="34" charset="0"/>
                <a:cs typeface="Lato" panose="020F0502020204030203" pitchFamily="34" charset="0"/>
              </a:defRPr>
            </a:lvl1pPr>
            <a:lvl2pPr marL="914400" indent="-342900">
              <a:lnSpc>
                <a:spcPct val="90000"/>
              </a:lnSpc>
              <a:spcBef>
                <a:spcPts val="1000"/>
              </a:spcBef>
              <a:buSzPts val="1800"/>
              <a:buChar char="•"/>
              <a:defRPr sz="2800">
                <a:latin typeface="Calibri"/>
                <a:ea typeface="Calibri"/>
                <a:cs typeface="Calibri"/>
              </a:defRPr>
            </a:lvl2pPr>
            <a:lvl3pPr marL="1371600" indent="-406400">
              <a:lnSpc>
                <a:spcPct val="90000"/>
              </a:lnSpc>
              <a:spcBef>
                <a:spcPts val="1000"/>
              </a:spcBef>
              <a:buSzPts val="2800"/>
              <a:buChar char="•"/>
              <a:defRPr sz="2800">
                <a:latin typeface="Calibri"/>
                <a:ea typeface="Calibri"/>
                <a:cs typeface="Calibri"/>
              </a:defRPr>
            </a:lvl3pPr>
            <a:lvl4pPr marL="1828800" indent="-406400">
              <a:lnSpc>
                <a:spcPct val="90000"/>
              </a:lnSpc>
              <a:spcBef>
                <a:spcPts val="1000"/>
              </a:spcBef>
              <a:buSzPts val="2800"/>
              <a:buChar char="•"/>
              <a:defRPr sz="2800">
                <a:latin typeface="Calibri"/>
                <a:ea typeface="Calibri"/>
                <a:cs typeface="Calibri"/>
              </a:defRPr>
            </a:lvl4pPr>
            <a:lvl5pPr marL="2286000" indent="-406400">
              <a:lnSpc>
                <a:spcPct val="90000"/>
              </a:lnSpc>
              <a:spcBef>
                <a:spcPts val="1000"/>
              </a:spcBef>
              <a:buSzPts val="2800"/>
              <a:buChar char="•"/>
              <a:defRPr sz="2800">
                <a:latin typeface="Calibri"/>
                <a:ea typeface="Calibri"/>
                <a:cs typeface="Calibri"/>
              </a:defRPr>
            </a:lvl5pPr>
            <a:lvl6pPr marL="2743200" indent="-342900">
              <a:lnSpc>
                <a:spcPct val="90000"/>
              </a:lnSpc>
              <a:spcBef>
                <a:spcPts val="1000"/>
              </a:spcBef>
              <a:buSzPts val="1800"/>
              <a:buChar char="•"/>
              <a:defRPr sz="3000">
                <a:latin typeface="Calibri"/>
                <a:ea typeface="Calibri"/>
                <a:cs typeface="Calibri"/>
              </a:defRPr>
            </a:lvl6pPr>
            <a:lvl7pPr marL="3200400" indent="-342900">
              <a:lnSpc>
                <a:spcPct val="90000"/>
              </a:lnSpc>
              <a:spcBef>
                <a:spcPts val="1000"/>
              </a:spcBef>
              <a:buSzPts val="1800"/>
              <a:buChar char="•"/>
              <a:defRPr sz="3000">
                <a:latin typeface="Calibri"/>
                <a:ea typeface="Calibri"/>
                <a:cs typeface="Calibri"/>
              </a:defRPr>
            </a:lvl7pPr>
            <a:lvl8pPr marL="3657600" indent="-342900">
              <a:lnSpc>
                <a:spcPct val="90000"/>
              </a:lnSpc>
              <a:spcBef>
                <a:spcPts val="1000"/>
              </a:spcBef>
              <a:buSzPts val="1800"/>
              <a:buChar char="•"/>
              <a:defRPr sz="3000">
                <a:latin typeface="Calibri"/>
                <a:ea typeface="Calibri"/>
                <a:cs typeface="Calibri"/>
              </a:defRPr>
            </a:lvl8pPr>
            <a:lvl9pPr marL="4114800" indent="-342900">
              <a:lnSpc>
                <a:spcPct val="90000"/>
              </a:lnSpc>
              <a:spcBef>
                <a:spcPts val="1000"/>
              </a:spcBef>
              <a:buSzPts val="1800"/>
              <a:buChar char="•"/>
              <a:defRPr sz="3000">
                <a:latin typeface="Calibri"/>
                <a:ea typeface="Calibri"/>
                <a:cs typeface="Calibri"/>
              </a:defRPr>
            </a:lvl9pPr>
          </a:lstStyle>
          <a:p>
            <a:pPr marL="347472" indent="-347472" algn="l" hangingPunct="0">
              <a:buFont typeface="Wingdings" panose="05000000000000000000" pitchFamily="2" charset="2"/>
              <a:buChar char=""/>
            </a:pPr>
            <a:r>
              <a:rPr lang="en-US" sz="2000" b="0" dirty="0">
                <a:sym typeface="Calibri"/>
              </a:rPr>
              <a:t>An image of a document is uploaded by the user; the AI solution needs to identify whether it is a cancelled cheque or not</a:t>
            </a:r>
          </a:p>
          <a:p>
            <a:pPr marL="347472" indent="-347472" algn="l" hangingPunct="0">
              <a:buFont typeface="Wingdings" panose="05000000000000000000" pitchFamily="2" charset="2"/>
              <a:buChar char=""/>
            </a:pPr>
            <a:r>
              <a:rPr lang="en-US" sz="2000" b="0" dirty="0">
                <a:sym typeface="Calibri"/>
              </a:rPr>
              <a:t>From the past payment, calling and usage data for a mobile subscriber, the AI solution needs to identify whether the subscriber will churn (leave) in the next three months </a:t>
            </a:r>
          </a:p>
          <a:p>
            <a:pPr marL="347472" indent="-347472" algn="l" hangingPunct="0">
              <a:buFont typeface="Wingdings" panose="05000000000000000000" pitchFamily="2" charset="2"/>
              <a:buChar char=""/>
            </a:pPr>
            <a:r>
              <a:rPr lang="en-US" sz="2000" b="0" dirty="0">
                <a:sym typeface="Calibri"/>
              </a:rPr>
              <a:t>The sale of shampoo is impacted by multiple drivers – advertising, discounts offered to customers, discounts offered to retailers and competitive activities. An AI solution can provide the relative impact of each driver</a:t>
            </a:r>
          </a:p>
        </p:txBody>
      </p:sp>
    </p:spTree>
    <p:extLst>
      <p:ext uri="{BB962C8B-B14F-4D97-AF65-F5344CB8AC3E}">
        <p14:creationId xmlns:p14="http://schemas.microsoft.com/office/powerpoint/2010/main" val="327182299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WiFi Networking">
            <a:extLst>
              <a:ext uri="{FF2B5EF4-FFF2-40B4-BE49-F238E27FC236}">
                <a16:creationId xmlns:a16="http://schemas.microsoft.com/office/drawing/2014/main" id="{EBE9BD2D-4612-4262-8CBD-5B5902B90884}"/>
              </a:ext>
            </a:extLst>
          </p:cNvPr>
          <p:cNvSpPr txBox="1"/>
          <p:nvPr/>
        </p:nvSpPr>
        <p:spPr>
          <a:xfrm>
            <a:off x="1536700" y="291408"/>
            <a:ext cx="9118600"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ctr">
              <a:defRPr sz="2400">
                <a:latin typeface="Lato Semibold"/>
                <a:ea typeface="Lato Semibold"/>
                <a:cs typeface="Lato Semibold"/>
                <a:sym typeface="Lato Semibold"/>
              </a:defRPr>
            </a:lvl1pPr>
          </a:lstStyle>
          <a:p>
            <a:r>
              <a:rPr lang="en-US" dirty="0"/>
              <a:t>PUTTING THINGS TOGETHER -  WHAT DO ALL THESE MEAN?</a:t>
            </a:r>
          </a:p>
        </p:txBody>
      </p:sp>
      <p:sp>
        <p:nvSpPr>
          <p:cNvPr id="9" name="Content Placeholder 2">
            <a:extLst>
              <a:ext uri="{FF2B5EF4-FFF2-40B4-BE49-F238E27FC236}">
                <a16:creationId xmlns:a16="http://schemas.microsoft.com/office/drawing/2014/main" id="{531AF21D-B8F7-46D5-9B6E-50D03B1B9314}"/>
              </a:ext>
            </a:extLst>
          </p:cNvPr>
          <p:cNvSpPr txBox="1">
            <a:spLocks/>
          </p:cNvSpPr>
          <p:nvPr/>
        </p:nvSpPr>
        <p:spPr>
          <a:xfrm>
            <a:off x="1372937" y="1149016"/>
            <a:ext cx="9446126" cy="4559969"/>
          </a:xfrm>
          <a:prstGeom prst="roundRect">
            <a:avLst>
              <a:gd name="adj" fmla="val 5076"/>
            </a:avLst>
          </a:prstGeom>
          <a:noFill/>
          <a:ln w="28575">
            <a:solidFill>
              <a:srgbClr val="F4AB35"/>
            </a:solidFill>
          </a:ln>
        </p:spPr>
        <p:txBody>
          <a:bodyPr spcFirstLastPara="1" wrap="square" lIns="0" tIns="0" rIns="0" bIns="0" anchor="ctr" anchorCtr="0">
            <a:noAutofit/>
          </a:bodyPr>
          <a:lstStyle>
            <a:defPPr marR="0" lvl="0" algn="l" rtl="0">
              <a:lnSpc>
                <a:spcPct val="100000"/>
              </a:lnSpc>
              <a:spcBef>
                <a:spcPts val="0"/>
              </a:spcBef>
              <a:spcAft>
                <a:spcPts val="0"/>
              </a:spcAft>
              <a:defRPr/>
            </a:defPPr>
            <a:lvl1pPr marL="0" indent="0" algn="ctr">
              <a:spcBef>
                <a:spcPts val="400"/>
              </a:spcBef>
              <a:spcAft>
                <a:spcPts val="400"/>
              </a:spcAft>
              <a:buClr>
                <a:srgbClr val="EE283C"/>
              </a:buClr>
              <a:buSzPct val="100000"/>
              <a:buNone/>
              <a:defRPr sz="1800" b="1">
                <a:latin typeface="Lato" panose="020F0502020204030203" pitchFamily="34" charset="0"/>
                <a:ea typeface="Lato" panose="020F0502020204030203" pitchFamily="34" charset="0"/>
                <a:cs typeface="Lato" panose="020F0502020204030203" pitchFamily="34" charset="0"/>
              </a:defRPr>
            </a:lvl1pPr>
            <a:lvl2pPr marL="914400" indent="-342900">
              <a:lnSpc>
                <a:spcPct val="90000"/>
              </a:lnSpc>
              <a:spcBef>
                <a:spcPts val="1000"/>
              </a:spcBef>
              <a:buSzPts val="1800"/>
              <a:buChar char="•"/>
              <a:defRPr sz="2800">
                <a:latin typeface="Calibri"/>
                <a:ea typeface="Calibri"/>
                <a:cs typeface="Calibri"/>
              </a:defRPr>
            </a:lvl2pPr>
            <a:lvl3pPr marL="1371600" indent="-406400">
              <a:lnSpc>
                <a:spcPct val="90000"/>
              </a:lnSpc>
              <a:spcBef>
                <a:spcPts val="1000"/>
              </a:spcBef>
              <a:buSzPts val="2800"/>
              <a:buChar char="•"/>
              <a:defRPr sz="2800">
                <a:latin typeface="Calibri"/>
                <a:ea typeface="Calibri"/>
                <a:cs typeface="Calibri"/>
              </a:defRPr>
            </a:lvl3pPr>
            <a:lvl4pPr marL="1828800" indent="-406400">
              <a:lnSpc>
                <a:spcPct val="90000"/>
              </a:lnSpc>
              <a:spcBef>
                <a:spcPts val="1000"/>
              </a:spcBef>
              <a:buSzPts val="2800"/>
              <a:buChar char="•"/>
              <a:defRPr sz="2800">
                <a:latin typeface="Calibri"/>
                <a:ea typeface="Calibri"/>
                <a:cs typeface="Calibri"/>
              </a:defRPr>
            </a:lvl4pPr>
            <a:lvl5pPr marL="2286000" indent="-406400">
              <a:lnSpc>
                <a:spcPct val="90000"/>
              </a:lnSpc>
              <a:spcBef>
                <a:spcPts val="1000"/>
              </a:spcBef>
              <a:buSzPts val="2800"/>
              <a:buChar char="•"/>
              <a:defRPr sz="2800">
                <a:latin typeface="Calibri"/>
                <a:ea typeface="Calibri"/>
                <a:cs typeface="Calibri"/>
              </a:defRPr>
            </a:lvl5pPr>
            <a:lvl6pPr marL="2743200" indent="-342900">
              <a:lnSpc>
                <a:spcPct val="90000"/>
              </a:lnSpc>
              <a:spcBef>
                <a:spcPts val="1000"/>
              </a:spcBef>
              <a:buSzPts val="1800"/>
              <a:buChar char="•"/>
              <a:defRPr sz="3000">
                <a:latin typeface="Calibri"/>
                <a:ea typeface="Calibri"/>
                <a:cs typeface="Calibri"/>
              </a:defRPr>
            </a:lvl6pPr>
            <a:lvl7pPr marL="3200400" indent="-342900">
              <a:lnSpc>
                <a:spcPct val="90000"/>
              </a:lnSpc>
              <a:spcBef>
                <a:spcPts val="1000"/>
              </a:spcBef>
              <a:buSzPts val="1800"/>
              <a:buChar char="•"/>
              <a:defRPr sz="3000">
                <a:latin typeface="Calibri"/>
                <a:ea typeface="Calibri"/>
                <a:cs typeface="Calibri"/>
              </a:defRPr>
            </a:lvl7pPr>
            <a:lvl8pPr marL="3657600" indent="-342900">
              <a:lnSpc>
                <a:spcPct val="90000"/>
              </a:lnSpc>
              <a:spcBef>
                <a:spcPts val="1000"/>
              </a:spcBef>
              <a:buSzPts val="1800"/>
              <a:buChar char="•"/>
              <a:defRPr sz="3000">
                <a:latin typeface="Calibri"/>
                <a:ea typeface="Calibri"/>
                <a:cs typeface="Calibri"/>
              </a:defRPr>
            </a:lvl8pPr>
            <a:lvl9pPr marL="4114800" indent="-342900">
              <a:lnSpc>
                <a:spcPct val="90000"/>
              </a:lnSpc>
              <a:spcBef>
                <a:spcPts val="1000"/>
              </a:spcBef>
              <a:buSzPts val="1800"/>
              <a:buChar char="•"/>
              <a:defRPr sz="3000">
                <a:latin typeface="Calibri"/>
                <a:ea typeface="Calibri"/>
                <a:cs typeface="Calibri"/>
              </a:defRPr>
            </a:lvl9pPr>
          </a:lstStyle>
          <a:p>
            <a:pPr marL="347472" indent="-347472" algn="l" hangingPunct="0">
              <a:lnSpc>
                <a:spcPct val="98000"/>
              </a:lnSpc>
              <a:buFont typeface="Wingdings" panose="05000000000000000000" pitchFamily="2" charset="2"/>
              <a:buChar char=""/>
            </a:pPr>
            <a:r>
              <a:rPr lang="en-US" sz="2000" b="0" dirty="0">
                <a:sym typeface="Calibri"/>
              </a:rPr>
              <a:t>Most business leaders expect AI to be the hidden element that will enhance the power of their product or service. This implies that leaders are looking at AI to drive ‘transformation’ initiatives</a:t>
            </a:r>
          </a:p>
          <a:p>
            <a:pPr marL="347472" indent="-347472" algn="l" hangingPunct="0">
              <a:lnSpc>
                <a:spcPct val="98000"/>
              </a:lnSpc>
              <a:buFont typeface="Wingdings" panose="05000000000000000000" pitchFamily="2" charset="2"/>
              <a:buChar char=""/>
            </a:pPr>
            <a:r>
              <a:rPr lang="en-US" sz="2000" b="0" dirty="0">
                <a:sym typeface="Calibri"/>
              </a:rPr>
              <a:t>The survey of most current AI initiatives indicate that the results delivered are mostly an ‘incremental impact’ – revenue impact for marketing and cost impact for the manufacturing and supply chain</a:t>
            </a:r>
          </a:p>
          <a:p>
            <a:pPr marL="347472" indent="-347472" algn="l" hangingPunct="0">
              <a:lnSpc>
                <a:spcPct val="98000"/>
              </a:lnSpc>
              <a:buFont typeface="Wingdings" panose="05000000000000000000" pitchFamily="2" charset="2"/>
              <a:buChar char=""/>
            </a:pPr>
            <a:r>
              <a:rPr lang="en-US" sz="2000" b="0" dirty="0">
                <a:sym typeface="Calibri"/>
              </a:rPr>
              <a:t>Hence, there is a clear mismatch: Leaders want AI to be ‘transformative’, while in reality, most AI initiatives are ‘incremental’ in nature</a:t>
            </a:r>
          </a:p>
          <a:p>
            <a:pPr marL="347472" indent="-347472" algn="l" hangingPunct="0">
              <a:lnSpc>
                <a:spcPct val="98000"/>
              </a:lnSpc>
              <a:buFont typeface="Wingdings" panose="05000000000000000000" pitchFamily="2" charset="2"/>
              <a:buChar char=""/>
            </a:pPr>
            <a:r>
              <a:rPr lang="en-US" sz="2000" b="0" dirty="0">
                <a:sym typeface="Calibri"/>
              </a:rPr>
              <a:t>It is also interesting to note that the biggest challenge of AI is not the technology but of ‘integrating’ with existing processes and systems</a:t>
            </a:r>
          </a:p>
        </p:txBody>
      </p:sp>
    </p:spTree>
    <p:extLst>
      <p:ext uri="{BB962C8B-B14F-4D97-AF65-F5344CB8AC3E}">
        <p14:creationId xmlns:p14="http://schemas.microsoft.com/office/powerpoint/2010/main" val="832306863"/>
      </p:ext>
    </p:extLst>
  </p:cSld>
  <p:clrMapOvr>
    <a:masterClrMapping/>
  </p:clrMapOvr>
  <p:transition spd="med"/>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333</TotalTime>
  <Words>5097</Words>
  <Application>Microsoft Office PowerPoint</Application>
  <PresentationFormat>Widescreen</PresentationFormat>
  <Paragraphs>746</Paragraphs>
  <Slides>43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Arial</vt:lpstr>
      <vt:lpstr>Calibri</vt:lpstr>
      <vt:lpstr>Exchange</vt:lpstr>
      <vt:lpstr>Lato</vt:lpstr>
      <vt:lpstr>Lato Regular</vt:lpstr>
      <vt:lpstr>Lato Semibold</vt:lpstr>
      <vt:lpstr>Proxima Nova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Hindol Basu</dc:creator>
  <cp:lastModifiedBy>Hindol Basu</cp:lastModifiedBy>
  <cp:revision>58</cp:revision>
  <dcterms:created xsi:type="dcterms:W3CDTF">2021-04-04T05:42:47Z</dcterms:created>
  <dcterms:modified xsi:type="dcterms:W3CDTF">2021-06-27T05:11:48Z</dcterms:modified>
</cp:coreProperties>
</file>